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52" r:id="rId5"/>
    <p:sldMasterId id="2147483767" r:id="rId6"/>
    <p:sldMasterId id="2147483781" r:id="rId7"/>
    <p:sldMasterId id="2147483805" r:id="rId8"/>
    <p:sldMasterId id="2147483837" r:id="rId9"/>
  </p:sldMasterIdLst>
  <p:notesMasterIdLst>
    <p:notesMasterId r:id="rId21"/>
  </p:notesMasterIdLst>
  <p:sldIdLst>
    <p:sldId id="268" r:id="rId10"/>
    <p:sldId id="8197" r:id="rId11"/>
    <p:sldId id="8165" r:id="rId12"/>
    <p:sldId id="8185" r:id="rId13"/>
    <p:sldId id="319" r:id="rId14"/>
    <p:sldId id="8187" r:id="rId15"/>
    <p:sldId id="8199" r:id="rId16"/>
    <p:sldId id="281" r:id="rId17"/>
    <p:sldId id="8200" r:id="rId18"/>
    <p:sldId id="8201" r:id="rId19"/>
    <p:sldId id="820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22968-B096-6496-FD3B-0C9390B4C652}" name="Sahlstedt Kristian" initials="SK" userId="S::kristian.sahlstedt@hsy.fi::291c9ac3-938b-447d-91a2-a8591bb70804" providerId="AD"/>
  <p188:author id="{25812CA2-F5B1-369B-9BC1-7D0316FB5F61}" name="Viholainen Juha" initials="JV" userId="S::juha.viholainen@hsy.fi::80e439de-2c97-4caf-b227-7d3d140aa3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9D9B"/>
    <a:srgbClr val="939197"/>
    <a:srgbClr val="9E9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2518C-D940-4B95-8DB1-63B531773C51}" v="240" dt="2026-05-04T12:28:09.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8" d="100"/>
          <a:sy n="78" d="100"/>
        </p:scale>
        <p:origin x="6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2" Type="http://schemas.openxmlformats.org/officeDocument/2006/relationships/oleObject" Target="https://hsydir.sharepoint.com/sites/SYT/Shared%20Documents/Ilmasto/02%20Projektit/01%20KHK-laskennat/03%20HSY/02%20Ty&#246;kansio/HSYn_p&#228;&#228;st&#246;ennusteet_osavuosikatsauksii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hsydir.sharepoint.com/sites/resurssitehokkuus755/Shared%20Documents/Raportointi/Energiatehokkuussopimus/2025/HSY_toimenpiteet_2025.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hsydir.sharepoint.com/sites/SYT/Shared%20Documents/Ilmasto/02%20Projektit/01%20KHK-laskennat/03%20HSY/02%20Ty&#246;kansio/HSYn_p&#228;&#228;st&#246;ennusteet_osavuosikatsauksii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hsydir.sharepoint.com/sites/SYT/Shared%20Documents/Ilmasto/02%20Projektit/01%20KHK-laskennat/03%20HSY/02%20Ty&#246;kansio/HSY_khk-p&#228;&#228;st&#246;t_202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hsydir.sharepoint.com/sites/SYT/Shared%20Documents/Ilmasto/02%20Projektit/01%20KHK-laskennat/03%20HSY/02%20Ty&#246;kansio/HSY_khk-p&#228;&#228;st&#246;t_2025.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uha.viholainen\HSY\SYT%20-%20Ilmasto\02%20Projektit\01%20KHK-laskennat\03%20HSY\02%20Ty&#246;kansio\HSY_khk-p&#228;&#228;st&#246;t_202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juha.viholainen\HSY\SYT%20-%20Ilmasto\02%20Projektit\01%20KHK-laskennat\03%20HSY\02%20Ty&#246;kansio\HSY_khk-p&#228;&#228;st&#246;t_2025.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uha.viholainen\HSY\SYT%20-%20Ilmasto\02%20Projektit\01%20KHK-laskennat\03%20HSY\02%20Ty&#246;kansio\HSY_khk-p&#228;&#228;st&#246;t_2025.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hsydir.sharepoint.com/sites/SYT/Shared%20Documents/Ilmasto/02%20Projektit/01%20KHK-laskennat/03%20HSY/02%20Ty&#246;kansio/HSY_khk-p&#228;&#228;st&#246;t_2024.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https://hsydir.sharepoint.com/sites/SYT/Shared%20Documents/Ilmasto/02%20Projektit/01%20KHK-laskennat/03%20HSY/02%20Ty&#246;kansio/HSY_khk-p&#228;&#228;st&#246;t_202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318121731134"/>
          <c:y val="3.8722886923312952E-2"/>
          <c:w val="0.50431020113345926"/>
          <c:h val="0.83519802301241841"/>
        </c:manualLayout>
      </c:layout>
      <c:barChart>
        <c:barDir val="col"/>
        <c:grouping val="stacked"/>
        <c:varyColors val="0"/>
        <c:ser>
          <c:idx val="6"/>
          <c:order val="0"/>
          <c:tx>
            <c:strRef>
              <c:f>Päästöennuste!$B$111</c:f>
              <c:strCache>
                <c:ptCount val="1"/>
                <c:pt idx="0">
                  <c:v>Kaatopaikkakaasu</c:v>
                </c:pt>
              </c:strCache>
            </c:strRef>
          </c:tx>
          <c:spPr>
            <a:solidFill>
              <a:srgbClr val="3A5528"/>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Päästöennuste!$J$129:$Z$129</c:f>
              <c:numCache>
                <c:formatCode>0</c:formatCode>
                <c:ptCount val="17"/>
                <c:pt idx="0">
                  <c:v>118375</c:v>
                </c:pt>
                <c:pt idx="1">
                  <c:v>98625</c:v>
                </c:pt>
                <c:pt idx="2">
                  <c:v>73250</c:v>
                </c:pt>
                <c:pt idx="3">
                  <c:v>64000</c:v>
                </c:pt>
                <c:pt idx="4">
                  <c:v>57375</c:v>
                </c:pt>
                <c:pt idx="5">
                  <c:v>38625</c:v>
                </c:pt>
                <c:pt idx="6">
                  <c:v>34725</c:v>
                </c:pt>
                <c:pt idx="7">
                  <c:v>21675</c:v>
                </c:pt>
                <c:pt idx="8">
                  <c:v>13025</c:v>
                </c:pt>
                <c:pt idx="9">
                  <c:v>9550</c:v>
                </c:pt>
                <c:pt idx="10">
                  <c:v>8125</c:v>
                </c:pt>
                <c:pt idx="11">
                  <c:v>6500</c:v>
                </c:pt>
                <c:pt idx="12">
                  <c:v>5335.0400000000027</c:v>
                </c:pt>
                <c:pt idx="13">
                  <c:v>4268.0320000000029</c:v>
                </c:pt>
                <c:pt idx="14">
                  <c:v>3414.4256000000019</c:v>
                </c:pt>
                <c:pt idx="15">
                  <c:v>2731.5404800000019</c:v>
                </c:pt>
                <c:pt idx="16">
                  <c:v>2185.2323840000017</c:v>
                </c:pt>
              </c:numCache>
            </c:numRef>
          </c:val>
          <c:extLst>
            <c:ext xmlns:c16="http://schemas.microsoft.com/office/drawing/2014/chart" uri="{C3380CC4-5D6E-409C-BE32-E72D297353CC}">
              <c16:uniqueId val="{00000000-C35F-4E2E-BD8A-4665F08BAE8A}"/>
            </c:ext>
          </c:extLst>
        </c:ser>
        <c:ser>
          <c:idx val="5"/>
          <c:order val="1"/>
          <c:tx>
            <c:strRef>
              <c:f>Päästöennuste!$B$110</c:f>
              <c:strCache>
                <c:ptCount val="1"/>
                <c:pt idx="0">
                  <c:v>Jätevedenpuhdistus</c:v>
                </c:pt>
              </c:strCache>
            </c:strRef>
          </c:tx>
          <c:spPr>
            <a:solidFill>
              <a:srgbClr val="577F3C"/>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Päästöennuste!$J$128:$Z$128</c:f>
              <c:numCache>
                <c:formatCode>0</c:formatCode>
                <c:ptCount val="17"/>
                <c:pt idx="0">
                  <c:v>78710.010999999999</c:v>
                </c:pt>
                <c:pt idx="1">
                  <c:v>68676.400999999998</c:v>
                </c:pt>
                <c:pt idx="2">
                  <c:v>78412.778000000006</c:v>
                </c:pt>
                <c:pt idx="3">
                  <c:v>44568.944999999992</c:v>
                </c:pt>
                <c:pt idx="4">
                  <c:v>48129.501000000004</c:v>
                </c:pt>
                <c:pt idx="5">
                  <c:v>87714.951000000001</c:v>
                </c:pt>
                <c:pt idx="6">
                  <c:v>44639.423999999999</c:v>
                </c:pt>
                <c:pt idx="7">
                  <c:v>47265.12990005676</c:v>
                </c:pt>
                <c:pt idx="8">
                  <c:v>47567.866569636542</c:v>
                </c:pt>
                <c:pt idx="9">
                  <c:v>69383.590640795737</c:v>
                </c:pt>
                <c:pt idx="10">
                  <c:v>43756.802141048218</c:v>
                </c:pt>
                <c:pt idx="11">
                  <c:v>33000</c:v>
                </c:pt>
                <c:pt idx="12">
                  <c:v>33000</c:v>
                </c:pt>
                <c:pt idx="13">
                  <c:v>33000</c:v>
                </c:pt>
                <c:pt idx="14">
                  <c:v>33000</c:v>
                </c:pt>
                <c:pt idx="15">
                  <c:v>33000</c:v>
                </c:pt>
                <c:pt idx="16">
                  <c:v>31350</c:v>
                </c:pt>
              </c:numCache>
            </c:numRef>
          </c:val>
          <c:extLst>
            <c:ext xmlns:c16="http://schemas.microsoft.com/office/drawing/2014/chart" uri="{C3380CC4-5D6E-409C-BE32-E72D297353CC}">
              <c16:uniqueId val="{00000001-C35F-4E2E-BD8A-4665F08BAE8A}"/>
            </c:ext>
          </c:extLst>
        </c:ser>
        <c:ser>
          <c:idx val="1"/>
          <c:order val="2"/>
          <c:tx>
            <c:strRef>
              <c:f>Päästöennuste!$B$112</c:f>
              <c:strCache>
                <c:ptCount val="1"/>
                <c:pt idx="0">
                  <c:v>Kompostointi</c:v>
                </c:pt>
              </c:strCache>
            </c:strRef>
          </c:tx>
          <c:spPr>
            <a:solidFill>
              <a:srgbClr val="ABCD95"/>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Päästöennuste!$J$130:$Z$130</c:f>
              <c:numCache>
                <c:formatCode>0</c:formatCode>
                <c:ptCount val="17"/>
                <c:pt idx="0">
                  <c:v>23592.2088</c:v>
                </c:pt>
                <c:pt idx="1">
                  <c:v>23650.53456</c:v>
                </c:pt>
                <c:pt idx="2">
                  <c:v>25570.048880000002</c:v>
                </c:pt>
                <c:pt idx="3">
                  <c:v>26676.43</c:v>
                </c:pt>
                <c:pt idx="4">
                  <c:v>27835.558559999998</c:v>
                </c:pt>
                <c:pt idx="5">
                  <c:v>30205.799120000003</c:v>
                </c:pt>
                <c:pt idx="6">
                  <c:v>26079.619705599995</c:v>
                </c:pt>
                <c:pt idx="7">
                  <c:v>24636.653067544034</c:v>
                </c:pt>
                <c:pt idx="8">
                  <c:v>24265</c:v>
                </c:pt>
                <c:pt idx="9">
                  <c:v>23991.400278442277</c:v>
                </c:pt>
                <c:pt idx="10">
                  <c:v>24389.050126059381</c:v>
                </c:pt>
                <c:pt idx="11">
                  <c:v>24389.050126059381</c:v>
                </c:pt>
                <c:pt idx="12">
                  <c:v>15688.86337954095</c:v>
                </c:pt>
                <c:pt idx="13">
                  <c:v>15688.86337954095</c:v>
                </c:pt>
                <c:pt idx="14">
                  <c:v>15688.86337954095</c:v>
                </c:pt>
                <c:pt idx="15">
                  <c:v>15688.86337954095</c:v>
                </c:pt>
                <c:pt idx="16">
                  <c:v>15688.86337954095</c:v>
                </c:pt>
              </c:numCache>
            </c:numRef>
          </c:val>
          <c:extLst>
            <c:ext xmlns:c16="http://schemas.microsoft.com/office/drawing/2014/chart" uri="{C3380CC4-5D6E-409C-BE32-E72D297353CC}">
              <c16:uniqueId val="{00000002-C35F-4E2E-BD8A-4665F08BAE8A}"/>
            </c:ext>
          </c:extLst>
        </c:ser>
        <c:ser>
          <c:idx val="8"/>
          <c:order val="3"/>
          <c:tx>
            <c:strRef>
              <c:f>Päästöennuste!$B$105</c:f>
              <c:strCache>
                <c:ptCount val="1"/>
                <c:pt idx="0">
                  <c:v>Ostosähkö</c:v>
                </c:pt>
              </c:strCache>
            </c:strRef>
          </c:tx>
          <c:spPr>
            <a:solidFill>
              <a:srgbClr val="76CDFF"/>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Päästöennuste!$J$123:$Z$123</c:f>
              <c:numCache>
                <c:formatCode>0</c:formatCode>
                <c:ptCount val="17"/>
                <c:pt idx="0">
                  <c:v>11239.875821103449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3-C35F-4E2E-BD8A-4665F08BAE8A}"/>
            </c:ext>
          </c:extLst>
        </c:ser>
        <c:ser>
          <c:idx val="7"/>
          <c:order val="4"/>
          <c:tx>
            <c:strRef>
              <c:f>Päästöennuste!$B$106</c:f>
              <c:strCache>
                <c:ptCount val="1"/>
                <c:pt idx="0">
                  <c:v>Kaukolämpö</c:v>
                </c:pt>
              </c:strCache>
            </c:strRef>
          </c:tx>
          <c:spPr>
            <a:solidFill>
              <a:srgbClr val="006AA7"/>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Päästöennuste!$J$124:$Z$124</c:f>
              <c:numCache>
                <c:formatCode>0</c:formatCode>
                <c:ptCount val="17"/>
                <c:pt idx="0">
                  <c:v>2730.4184751143102</c:v>
                </c:pt>
                <c:pt idx="1">
                  <c:v>2031.8683669489583</c:v>
                </c:pt>
                <c:pt idx="2">
                  <c:v>2488.7734325966449</c:v>
                </c:pt>
                <c:pt idx="3">
                  <c:v>2573.0961444897248</c:v>
                </c:pt>
                <c:pt idx="4">
                  <c:v>2484.6041276820802</c:v>
                </c:pt>
                <c:pt idx="5">
                  <c:v>2246.6609058495901</c:v>
                </c:pt>
                <c:pt idx="6">
                  <c:v>1947.3801887140371</c:v>
                </c:pt>
                <c:pt idx="7">
                  <c:v>2022.6464932975382</c:v>
                </c:pt>
                <c:pt idx="8">
                  <c:v>2755.8563713213798</c:v>
                </c:pt>
                <c:pt idx="9">
                  <c:v>2409</c:v>
                </c:pt>
                <c:pt idx="10">
                  <c:v>1793</c:v>
                </c:pt>
                <c:pt idx="11">
                  <c:v>963.81618253846159</c:v>
                </c:pt>
                <c:pt idx="12">
                  <c:v>963.81618253846159</c:v>
                </c:pt>
                <c:pt idx="13">
                  <c:v>931.68897645384618</c:v>
                </c:pt>
                <c:pt idx="14">
                  <c:v>888.85270167435908</c:v>
                </c:pt>
                <c:pt idx="15">
                  <c:v>846.01642689487187</c:v>
                </c:pt>
                <c:pt idx="16">
                  <c:v>0</c:v>
                </c:pt>
              </c:numCache>
            </c:numRef>
          </c:val>
          <c:extLst>
            <c:ext xmlns:c16="http://schemas.microsoft.com/office/drawing/2014/chart" uri="{C3380CC4-5D6E-409C-BE32-E72D297353CC}">
              <c16:uniqueId val="{00000004-C35F-4E2E-BD8A-4665F08BAE8A}"/>
            </c:ext>
          </c:extLst>
        </c:ser>
        <c:ser>
          <c:idx val="9"/>
          <c:order val="5"/>
          <c:tx>
            <c:strRef>
              <c:f>Päästöennuste!$B$107</c:f>
              <c:strCache>
                <c:ptCount val="1"/>
                <c:pt idx="0">
                  <c:v>Kaukokylmä</c:v>
                </c:pt>
              </c:strCache>
            </c:strRef>
          </c:tx>
          <c:spPr>
            <a:solidFill>
              <a:srgbClr val="D9D9D9"/>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Päästöennuste!$J$125:$Z$125</c:f>
              <c:numCache>
                <c:formatCode>0</c:formatCode>
                <c:ptCount val="17"/>
                <c:pt idx="0">
                  <c:v>0</c:v>
                </c:pt>
                <c:pt idx="1">
                  <c:v>0</c:v>
                </c:pt>
                <c:pt idx="2">
                  <c:v>0</c:v>
                </c:pt>
                <c:pt idx="3">
                  <c:v>0</c:v>
                </c:pt>
                <c:pt idx="4">
                  <c:v>16.66337</c:v>
                </c:pt>
                <c:pt idx="5">
                  <c:v>8.8535399999999989</c:v>
                </c:pt>
                <c:pt idx="6">
                  <c:v>7.1827500000000004</c:v>
                </c:pt>
                <c:pt idx="7">
                  <c:v>7.1827500000000004</c:v>
                </c:pt>
                <c:pt idx="8">
                  <c:v>7</c:v>
                </c:pt>
                <c:pt idx="9">
                  <c:v>7</c:v>
                </c:pt>
                <c:pt idx="10">
                  <c:v>7</c:v>
                </c:pt>
                <c:pt idx="11">
                  <c:v>7</c:v>
                </c:pt>
                <c:pt idx="12">
                  <c:v>7</c:v>
                </c:pt>
                <c:pt idx="13">
                  <c:v>7</c:v>
                </c:pt>
                <c:pt idx="14">
                  <c:v>7</c:v>
                </c:pt>
                <c:pt idx="15">
                  <c:v>7</c:v>
                </c:pt>
                <c:pt idx="16">
                  <c:v>0</c:v>
                </c:pt>
              </c:numCache>
            </c:numRef>
          </c:val>
          <c:extLst>
            <c:ext xmlns:c16="http://schemas.microsoft.com/office/drawing/2014/chart" uri="{C3380CC4-5D6E-409C-BE32-E72D297353CC}">
              <c16:uniqueId val="{00000005-C35F-4E2E-BD8A-4665F08BAE8A}"/>
            </c:ext>
          </c:extLst>
        </c:ser>
        <c:ser>
          <c:idx val="0"/>
          <c:order val="6"/>
          <c:tx>
            <c:strRef>
              <c:f>Päästöennuste!$B$108</c:f>
              <c:strCache>
                <c:ptCount val="1"/>
                <c:pt idx="0">
                  <c:v>Maakaasu ja öljy</c:v>
                </c:pt>
              </c:strCache>
            </c:strRef>
          </c:tx>
          <c:spPr>
            <a:solidFill>
              <a:srgbClr val="3E3D40"/>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Päästöennuste!$J$126:$Z$126</c:f>
              <c:numCache>
                <c:formatCode>0</c:formatCode>
                <c:ptCount val="17"/>
                <c:pt idx="0">
                  <c:v>2070.7425923208766</c:v>
                </c:pt>
                <c:pt idx="1">
                  <c:v>2351.9735144527499</c:v>
                </c:pt>
                <c:pt idx="2">
                  <c:v>1876.3981441405519</c:v>
                </c:pt>
                <c:pt idx="3">
                  <c:v>1597.6310122343264</c:v>
                </c:pt>
                <c:pt idx="4">
                  <c:v>1668.1493004382764</c:v>
                </c:pt>
                <c:pt idx="5">
                  <c:v>1819.2393921668427</c:v>
                </c:pt>
                <c:pt idx="6">
                  <c:v>1585.6463061276602</c:v>
                </c:pt>
                <c:pt idx="7">
                  <c:v>2151.8925449179724</c:v>
                </c:pt>
                <c:pt idx="8">
                  <c:v>3828.7675457006603</c:v>
                </c:pt>
                <c:pt idx="9">
                  <c:v>163</c:v>
                </c:pt>
                <c:pt idx="10">
                  <c:v>163</c:v>
                </c:pt>
                <c:pt idx="11">
                  <c:v>1500</c:v>
                </c:pt>
                <c:pt idx="12">
                  <c:v>1500</c:v>
                </c:pt>
                <c:pt idx="13">
                  <c:v>1500</c:v>
                </c:pt>
                <c:pt idx="14">
                  <c:v>1500</c:v>
                </c:pt>
                <c:pt idx="15">
                  <c:v>1500</c:v>
                </c:pt>
                <c:pt idx="16">
                  <c:v>1500</c:v>
                </c:pt>
              </c:numCache>
            </c:numRef>
          </c:val>
          <c:extLst xmlns:c15="http://schemas.microsoft.com/office/drawing/2012/chart">
            <c:ext xmlns:c16="http://schemas.microsoft.com/office/drawing/2014/chart" uri="{C3380CC4-5D6E-409C-BE32-E72D297353CC}">
              <c16:uniqueId val="{00000006-C35F-4E2E-BD8A-4665F08BAE8A}"/>
            </c:ext>
          </c:extLst>
        </c:ser>
        <c:ser>
          <c:idx val="3"/>
          <c:order val="7"/>
          <c:tx>
            <c:strRef>
              <c:f>Päästöennuste!$B$109</c:f>
              <c:strCache>
                <c:ptCount val="1"/>
                <c:pt idx="0">
                  <c:v>Autot ja työkoneet</c:v>
                </c:pt>
              </c:strCache>
            </c:strRef>
          </c:tx>
          <c:spPr>
            <a:solidFill>
              <a:srgbClr val="D62787"/>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Päästöennuste!$J$127:$Z$127</c:f>
              <c:numCache>
                <c:formatCode>0</c:formatCode>
                <c:ptCount val="17"/>
                <c:pt idx="0">
                  <c:v>771.04577175924339</c:v>
                </c:pt>
                <c:pt idx="1">
                  <c:v>754.5684680699926</c:v>
                </c:pt>
                <c:pt idx="2">
                  <c:v>699.69768048154174</c:v>
                </c:pt>
                <c:pt idx="3">
                  <c:v>759.05493447731385</c:v>
                </c:pt>
                <c:pt idx="4">
                  <c:v>833.47814375412577</c:v>
                </c:pt>
                <c:pt idx="5">
                  <c:v>606.32117155091817</c:v>
                </c:pt>
                <c:pt idx="6">
                  <c:v>371.94487490095366</c:v>
                </c:pt>
                <c:pt idx="7">
                  <c:v>139.08690815714257</c:v>
                </c:pt>
                <c:pt idx="8">
                  <c:v>84.510424921410021</c:v>
                </c:pt>
                <c:pt idx="9">
                  <c:v>78</c:v>
                </c:pt>
                <c:pt idx="10">
                  <c:v>78</c:v>
                </c:pt>
                <c:pt idx="11">
                  <c:v>85</c:v>
                </c:pt>
                <c:pt idx="12">
                  <c:v>85</c:v>
                </c:pt>
                <c:pt idx="13">
                  <c:v>85</c:v>
                </c:pt>
                <c:pt idx="14">
                  <c:v>85</c:v>
                </c:pt>
                <c:pt idx="15">
                  <c:v>85</c:v>
                </c:pt>
                <c:pt idx="16">
                  <c:v>85</c:v>
                </c:pt>
              </c:numCache>
            </c:numRef>
          </c:val>
          <c:extLst xmlns:c15="http://schemas.microsoft.com/office/drawing/2012/chart">
            <c:ext xmlns:c16="http://schemas.microsoft.com/office/drawing/2014/chart" uri="{C3380CC4-5D6E-409C-BE32-E72D297353CC}">
              <c16:uniqueId val="{00000007-C35F-4E2E-BD8A-4665F08BAE8A}"/>
            </c:ext>
          </c:extLst>
        </c:ser>
        <c:ser>
          <c:idx val="2"/>
          <c:order val="8"/>
          <c:tx>
            <c:strRef>
              <c:f>Päästöennuste!$B$113</c:f>
              <c:strCache>
                <c:ptCount val="1"/>
                <c:pt idx="0">
                  <c:v>Ulkoisten toimintojen päästöt</c:v>
                </c:pt>
              </c:strCache>
            </c:strRef>
          </c:tx>
          <c:spPr>
            <a:solidFill>
              <a:srgbClr val="FFC000"/>
            </a:solidFill>
          </c:spPr>
          <c:invertIfNegative val="0"/>
          <c:cat>
            <c:numRef>
              <c:f>Päästöennuste!$J$122:$Z$122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Päästöennuste!$J$131:$Z$131</c:f>
              <c:numCache>
                <c:formatCode>0</c:formatCode>
                <c:ptCount val="17"/>
                <c:pt idx="0">
                  <c:v>10351.035666420506</c:v>
                </c:pt>
                <c:pt idx="1">
                  <c:v>10351.035666420506</c:v>
                </c:pt>
                <c:pt idx="2">
                  <c:v>10351.035666420506</c:v>
                </c:pt>
                <c:pt idx="3">
                  <c:v>10351.035666420506</c:v>
                </c:pt>
                <c:pt idx="4">
                  <c:v>12046.609227037379</c:v>
                </c:pt>
                <c:pt idx="5">
                  <c:v>11340.04222144045</c:v>
                </c:pt>
                <c:pt idx="6">
                  <c:v>9540.6079973439028</c:v>
                </c:pt>
                <c:pt idx="7">
                  <c:v>8518.2509377195711</c:v>
                </c:pt>
                <c:pt idx="8">
                  <c:v>5050</c:v>
                </c:pt>
                <c:pt idx="9">
                  <c:v>4113</c:v>
                </c:pt>
                <c:pt idx="10">
                  <c:v>3464</c:v>
                </c:pt>
                <c:pt idx="11">
                  <c:v>2457.0626544584252</c:v>
                </c:pt>
                <c:pt idx="12">
                  <c:v>728.53132722921259</c:v>
                </c:pt>
                <c:pt idx="13">
                  <c:v>1000</c:v>
                </c:pt>
                <c:pt idx="14">
                  <c:v>1000</c:v>
                </c:pt>
                <c:pt idx="15">
                  <c:v>1000</c:v>
                </c:pt>
                <c:pt idx="16">
                  <c:v>1000</c:v>
                </c:pt>
              </c:numCache>
            </c:numRef>
          </c:val>
          <c:extLst>
            <c:ext xmlns:c16="http://schemas.microsoft.com/office/drawing/2014/chart" uri="{C3380CC4-5D6E-409C-BE32-E72D297353CC}">
              <c16:uniqueId val="{00000008-C35F-4E2E-BD8A-4665F08BAE8A}"/>
            </c:ext>
          </c:extLst>
        </c:ser>
        <c:dLbls>
          <c:showLegendKey val="0"/>
          <c:showVal val="0"/>
          <c:showCatName val="0"/>
          <c:showSerName val="0"/>
          <c:showPercent val="0"/>
          <c:showBubbleSize val="0"/>
        </c:dLbls>
        <c:gapWidth val="50"/>
        <c:overlap val="100"/>
        <c:axId val="340983168"/>
        <c:axId val="343618688"/>
        <c:extLst/>
      </c:barChart>
      <c:catAx>
        <c:axId val="340983168"/>
        <c:scaling>
          <c:orientation val="minMax"/>
        </c:scaling>
        <c:delete val="0"/>
        <c:axPos val="b"/>
        <c:numFmt formatCode="General" sourceLinked="1"/>
        <c:majorTickMark val="none"/>
        <c:minorTickMark val="none"/>
        <c:tickLblPos val="low"/>
        <c:txPr>
          <a:bodyPr/>
          <a:lstStyle/>
          <a:p>
            <a:pPr>
              <a:defRPr sz="1400"/>
            </a:pPr>
            <a:endParaRPr lang="fi-FI"/>
          </a:p>
        </c:txPr>
        <c:crossAx val="343618688"/>
        <c:crosses val="autoZero"/>
        <c:auto val="1"/>
        <c:lblAlgn val="ctr"/>
        <c:lblOffset val="100"/>
        <c:noMultiLvlLbl val="0"/>
      </c:catAx>
      <c:valAx>
        <c:axId val="343618688"/>
        <c:scaling>
          <c:orientation val="minMax"/>
          <c:min val="0"/>
        </c:scaling>
        <c:delete val="0"/>
        <c:axPos val="l"/>
        <c:majorGridlines>
          <c:spPr>
            <a:ln w="3175">
              <a:solidFill>
                <a:srgbClr val="FFFFFF">
                  <a:lumMod val="85000"/>
                </a:srgbClr>
              </a:solidFill>
              <a:prstDash val="solid"/>
            </a:ln>
          </c:spPr>
        </c:majorGridlines>
        <c:title>
          <c:tx>
            <c:rich>
              <a:bodyPr/>
              <a:lstStyle/>
              <a:p>
                <a:pPr>
                  <a:defRPr/>
                </a:pPr>
                <a:r>
                  <a:rPr lang="fi-FI"/>
                  <a:t>KHK-päästöt (t CO2-ekv.)</a:t>
                </a:r>
              </a:p>
            </c:rich>
          </c:tx>
          <c:layout>
            <c:manualLayout>
              <c:xMode val="edge"/>
              <c:yMode val="edge"/>
              <c:x val="1.9220782803609407E-2"/>
              <c:y val="0.32597316900232787"/>
            </c:manualLayout>
          </c:layout>
          <c:overlay val="0"/>
          <c:spPr>
            <a:noFill/>
            <a:ln w="25400">
              <a:noFill/>
            </a:ln>
          </c:spPr>
        </c:title>
        <c:numFmt formatCode="#,##0" sourceLinked="0"/>
        <c:majorTickMark val="none"/>
        <c:minorTickMark val="none"/>
        <c:tickLblPos val="nextTo"/>
        <c:spPr>
          <a:ln w="3175">
            <a:noFill/>
            <a:prstDash val="solid"/>
          </a:ln>
        </c:spPr>
        <c:txPr>
          <a:bodyPr rot="0" vert="horz"/>
          <a:lstStyle/>
          <a:p>
            <a:pPr>
              <a:defRPr/>
            </a:pPr>
            <a:endParaRPr lang="fi-FI"/>
          </a:p>
        </c:txPr>
        <c:crossAx val="340983168"/>
        <c:crosses val="autoZero"/>
        <c:crossBetween val="between"/>
      </c:valAx>
      <c:spPr>
        <a:noFill/>
        <a:ln w="25400">
          <a:noFill/>
        </a:ln>
      </c:spPr>
    </c:plotArea>
    <c:legend>
      <c:legendPos val="r"/>
      <c:layout>
        <c:manualLayout>
          <c:xMode val="edge"/>
          <c:yMode val="edge"/>
          <c:x val="0.76388287934770527"/>
          <c:y val="4.3093949307426133E-2"/>
          <c:w val="0.21818709023224803"/>
          <c:h val="0.64488681745768994"/>
        </c:manualLayout>
      </c:layout>
      <c:overlay val="0"/>
      <c:txPr>
        <a:bodyPr/>
        <a:lstStyle/>
        <a:p>
          <a:pPr>
            <a:defRPr sz="1400"/>
          </a:pPr>
          <a:endParaRPr lang="fi-FI"/>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HSY:n</a:t>
            </a:r>
            <a:r>
              <a:rPr lang="fi-FI" baseline="0"/>
              <a:t> energiansäästötoimet vuosittain (% vuoden 2015 energiankulutuksesta)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6611752193658713"/>
          <c:y val="0.28125060744746799"/>
          <c:w val="0.74349020387709897"/>
          <c:h val="0.6113497104770379"/>
        </c:manualLayout>
      </c:layout>
      <c:barChart>
        <c:barDir val="col"/>
        <c:grouping val="stacked"/>
        <c:varyColors val="0"/>
        <c:ser>
          <c:idx val="1"/>
          <c:order val="0"/>
          <c:tx>
            <c:v>Edellisten vuosien kokonaiskertymä</c:v>
          </c:tx>
          <c:spPr>
            <a:solidFill>
              <a:schemeClr val="bg2">
                <a:lumMod val="75000"/>
              </a:schemeClr>
            </a:solidFill>
            <a:ln>
              <a:noFill/>
            </a:ln>
            <a:effectLst/>
          </c:spPr>
          <c:invertIfNegative val="0"/>
          <c:cat>
            <c:numRef>
              <c:f>Kuvaajat!$A$21:$A$29</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Kuvaajat!$H$34:$H$42</c:f>
              <c:numCache>
                <c:formatCode>0.0\ %</c:formatCode>
                <c:ptCount val="9"/>
                <c:pt idx="0" formatCode="General">
                  <c:v>0</c:v>
                </c:pt>
                <c:pt idx="1">
                  <c:v>3.7081447963800904E-2</c:v>
                </c:pt>
                <c:pt idx="2">
                  <c:v>4.4293112116641525E-2</c:v>
                </c:pt>
                <c:pt idx="3">
                  <c:v>4.8144293614881845E-2</c:v>
                </c:pt>
                <c:pt idx="4">
                  <c:v>5.9094519859225737E-2</c:v>
                </c:pt>
                <c:pt idx="5">
                  <c:v>6.1618401206636496E-2</c:v>
                </c:pt>
                <c:pt idx="6">
                  <c:v>8.050829562594268E-2</c:v>
                </c:pt>
                <c:pt idx="7">
                  <c:v>8.6896933132227239E-2</c:v>
                </c:pt>
                <c:pt idx="8">
                  <c:v>9.1165409753645038E-2</c:v>
                </c:pt>
              </c:numCache>
            </c:numRef>
          </c:val>
          <c:extLst>
            <c:ext xmlns:c16="http://schemas.microsoft.com/office/drawing/2014/chart" uri="{C3380CC4-5D6E-409C-BE32-E72D297353CC}">
              <c16:uniqueId val="{00000000-679C-4504-9972-4B26340BDBD2}"/>
            </c:ext>
          </c:extLst>
        </c:ser>
        <c:ser>
          <c:idx val="0"/>
          <c:order val="1"/>
          <c:tx>
            <c:v>Uudet energiansäästötoimet vuosittain</c:v>
          </c:tx>
          <c:spPr>
            <a:solidFill>
              <a:schemeClr val="accent2">
                <a:lumMod val="60000"/>
                <a:lumOff val="40000"/>
              </a:schemeClr>
            </a:solidFill>
            <a:ln>
              <a:noFill/>
            </a:ln>
            <a:effectLst/>
          </c:spPr>
          <c:invertIfNegative val="0"/>
          <c:cat>
            <c:numRef>
              <c:f>Kuvaajat!$A$21:$A$29</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Kuvaajat!$G$21:$G$29</c:f>
              <c:numCache>
                <c:formatCode>0.0\ %</c:formatCode>
                <c:ptCount val="9"/>
                <c:pt idx="0">
                  <c:v>3.7081447963800904E-2</c:v>
                </c:pt>
                <c:pt idx="1">
                  <c:v>7.2116641528406243E-3</c:v>
                </c:pt>
                <c:pt idx="2">
                  <c:v>3.8511814982403218E-3</c:v>
                </c:pt>
                <c:pt idx="3">
                  <c:v>1.0950226244343891E-2</c:v>
                </c:pt>
                <c:pt idx="4">
                  <c:v>2.523881347410759E-3</c:v>
                </c:pt>
                <c:pt idx="5">
                  <c:v>1.8889894419306184E-2</c:v>
                </c:pt>
                <c:pt idx="6">
                  <c:v>6.3886375062845654E-3</c:v>
                </c:pt>
                <c:pt idx="7">
                  <c:v>4.2684766214177976E-3</c:v>
                </c:pt>
                <c:pt idx="8">
                  <c:v>2.8230266465560584E-3</c:v>
                </c:pt>
              </c:numCache>
            </c:numRef>
          </c:val>
          <c:extLst>
            <c:ext xmlns:c16="http://schemas.microsoft.com/office/drawing/2014/chart" uri="{C3380CC4-5D6E-409C-BE32-E72D297353CC}">
              <c16:uniqueId val="{00000001-679C-4504-9972-4B26340BDBD2}"/>
            </c:ext>
          </c:extLst>
        </c:ser>
        <c:dLbls>
          <c:showLegendKey val="0"/>
          <c:showVal val="0"/>
          <c:showCatName val="0"/>
          <c:showSerName val="0"/>
          <c:showPercent val="0"/>
          <c:showBubbleSize val="0"/>
        </c:dLbls>
        <c:gapWidth val="150"/>
        <c:overlap val="100"/>
        <c:axId val="1037113560"/>
        <c:axId val="1037108968"/>
      </c:barChart>
      <c:catAx>
        <c:axId val="103711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037108968"/>
        <c:crosses val="autoZero"/>
        <c:auto val="1"/>
        <c:lblAlgn val="ctr"/>
        <c:lblOffset val="100"/>
        <c:noMultiLvlLbl val="0"/>
      </c:catAx>
      <c:valAx>
        <c:axId val="1037108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i-FI" sz="1400"/>
                  <a:t>Toimenpiteiden kokonaisvaikutus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title>
        <c:numFmt formatCode="0.0\ %"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037113560"/>
        <c:crosses val="autoZero"/>
        <c:crossBetween val="between"/>
      </c:valAx>
      <c:spPr>
        <a:noFill/>
        <a:ln>
          <a:noFill/>
        </a:ln>
        <a:effectLst/>
      </c:spPr>
    </c:plotArea>
    <c:legend>
      <c:legendPos val="t"/>
      <c:layout>
        <c:manualLayout>
          <c:xMode val="edge"/>
          <c:yMode val="edge"/>
          <c:x val="7.7986728954621456E-2"/>
          <c:y val="0.16176623045639013"/>
          <c:w val="0.77685793423271687"/>
          <c:h val="0.109290328572385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69972665333931"/>
          <c:y val="0.12163145468195388"/>
          <c:w val="0.54130171212946765"/>
          <c:h val="0.7658501637497479"/>
        </c:manualLayout>
      </c:layout>
      <c:barChart>
        <c:barDir val="col"/>
        <c:grouping val="stacked"/>
        <c:varyColors val="0"/>
        <c:ser>
          <c:idx val="6"/>
          <c:order val="0"/>
          <c:tx>
            <c:strRef>
              <c:f>'Tot.vs strategia 2024'!$B$107</c:f>
              <c:strCache>
                <c:ptCount val="1"/>
                <c:pt idx="0">
                  <c:v>Kaatopaikkakaasu</c:v>
                </c:pt>
              </c:strCache>
            </c:strRef>
          </c:tx>
          <c:spPr>
            <a:solidFill>
              <a:srgbClr val="3A5528"/>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2024'!$J$125:$Z$125</c:f>
              <c:numCache>
                <c:formatCode>0</c:formatCode>
                <c:ptCount val="17"/>
                <c:pt idx="0">
                  <c:v>118375</c:v>
                </c:pt>
                <c:pt idx="1">
                  <c:v>98625</c:v>
                </c:pt>
                <c:pt idx="2">
                  <c:v>73250</c:v>
                </c:pt>
                <c:pt idx="3">
                  <c:v>64000</c:v>
                </c:pt>
                <c:pt idx="4">
                  <c:v>57375</c:v>
                </c:pt>
                <c:pt idx="5">
                  <c:v>38625</c:v>
                </c:pt>
                <c:pt idx="6">
                  <c:v>34725</c:v>
                </c:pt>
                <c:pt idx="7">
                  <c:v>21675</c:v>
                </c:pt>
                <c:pt idx="8">
                  <c:v>13025</c:v>
                </c:pt>
                <c:pt idx="9">
                  <c:v>9550</c:v>
                </c:pt>
                <c:pt idx="10">
                  <c:v>5400</c:v>
                </c:pt>
                <c:pt idx="11">
                  <c:v>4125</c:v>
                </c:pt>
                <c:pt idx="12">
                  <c:v>3456.0000000000005</c:v>
                </c:pt>
                <c:pt idx="13">
                  <c:v>2764.8000000000006</c:v>
                </c:pt>
                <c:pt idx="14">
                  <c:v>2211.8400000000011</c:v>
                </c:pt>
                <c:pt idx="15">
                  <c:v>1769.4720000000011</c:v>
                </c:pt>
                <c:pt idx="16">
                  <c:v>1415.5776000000008</c:v>
                </c:pt>
              </c:numCache>
            </c:numRef>
          </c:val>
          <c:extLst>
            <c:ext xmlns:c16="http://schemas.microsoft.com/office/drawing/2014/chart" uri="{C3380CC4-5D6E-409C-BE32-E72D297353CC}">
              <c16:uniqueId val="{00000000-0363-4AAB-A44B-DBB14D2CDA8E}"/>
            </c:ext>
          </c:extLst>
        </c:ser>
        <c:ser>
          <c:idx val="5"/>
          <c:order val="1"/>
          <c:tx>
            <c:strRef>
              <c:f>'Tot.vs strategia 2024'!$B$106</c:f>
              <c:strCache>
                <c:ptCount val="1"/>
                <c:pt idx="0">
                  <c:v>Jätevedenpuhdistus</c:v>
                </c:pt>
              </c:strCache>
            </c:strRef>
          </c:tx>
          <c:spPr>
            <a:solidFill>
              <a:srgbClr val="577F3C"/>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2024'!$J$124:$Z$124</c:f>
              <c:numCache>
                <c:formatCode>0</c:formatCode>
                <c:ptCount val="17"/>
                <c:pt idx="0">
                  <c:v>78710.010999999999</c:v>
                </c:pt>
                <c:pt idx="1">
                  <c:v>68676.400999999998</c:v>
                </c:pt>
                <c:pt idx="2">
                  <c:v>78412.778000000006</c:v>
                </c:pt>
                <c:pt idx="3">
                  <c:v>44568.944999999992</c:v>
                </c:pt>
                <c:pt idx="4">
                  <c:v>48129.501000000004</c:v>
                </c:pt>
                <c:pt idx="5">
                  <c:v>87714.951000000001</c:v>
                </c:pt>
                <c:pt idx="6">
                  <c:v>44639.423999999999</c:v>
                </c:pt>
                <c:pt idx="7">
                  <c:v>47265.12990005676</c:v>
                </c:pt>
                <c:pt idx="8">
                  <c:v>47567.866569636542</c:v>
                </c:pt>
                <c:pt idx="9">
                  <c:v>69383.590640795694</c:v>
                </c:pt>
                <c:pt idx="10">
                  <c:v>42853.629734140493</c:v>
                </c:pt>
                <c:pt idx="11">
                  <c:v>40864</c:v>
                </c:pt>
                <c:pt idx="12">
                  <c:v>40864</c:v>
                </c:pt>
                <c:pt idx="13">
                  <c:v>40864</c:v>
                </c:pt>
                <c:pt idx="14">
                  <c:v>40864</c:v>
                </c:pt>
                <c:pt idx="15">
                  <c:v>40864</c:v>
                </c:pt>
                <c:pt idx="16">
                  <c:v>38820.799999999996</c:v>
                </c:pt>
              </c:numCache>
            </c:numRef>
          </c:val>
          <c:extLst>
            <c:ext xmlns:c16="http://schemas.microsoft.com/office/drawing/2014/chart" uri="{C3380CC4-5D6E-409C-BE32-E72D297353CC}">
              <c16:uniqueId val="{00000001-0363-4AAB-A44B-DBB14D2CDA8E}"/>
            </c:ext>
          </c:extLst>
        </c:ser>
        <c:ser>
          <c:idx val="1"/>
          <c:order val="2"/>
          <c:tx>
            <c:strRef>
              <c:f>'Tot.vs strategia 2024'!$B$108</c:f>
              <c:strCache>
                <c:ptCount val="1"/>
                <c:pt idx="0">
                  <c:v>Kompostointi</c:v>
                </c:pt>
              </c:strCache>
            </c:strRef>
          </c:tx>
          <c:spPr>
            <a:solidFill>
              <a:srgbClr val="ABCD95"/>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2024'!$J$126:$Z$126</c:f>
              <c:numCache>
                <c:formatCode>0</c:formatCode>
                <c:ptCount val="17"/>
                <c:pt idx="0">
                  <c:v>23592.2088</c:v>
                </c:pt>
                <c:pt idx="1">
                  <c:v>23650.53456</c:v>
                </c:pt>
                <c:pt idx="2">
                  <c:v>25570.048880000002</c:v>
                </c:pt>
                <c:pt idx="3">
                  <c:v>26676.43</c:v>
                </c:pt>
                <c:pt idx="4">
                  <c:v>27835.558559999998</c:v>
                </c:pt>
                <c:pt idx="5">
                  <c:v>30205.799120000003</c:v>
                </c:pt>
                <c:pt idx="6">
                  <c:v>26079.619705599995</c:v>
                </c:pt>
                <c:pt idx="7">
                  <c:v>24636.653067544034</c:v>
                </c:pt>
                <c:pt idx="8">
                  <c:v>24265</c:v>
                </c:pt>
                <c:pt idx="9">
                  <c:v>23991.400278442277</c:v>
                </c:pt>
                <c:pt idx="10">
                  <c:v>24788</c:v>
                </c:pt>
                <c:pt idx="11">
                  <c:v>22446</c:v>
                </c:pt>
                <c:pt idx="12">
                  <c:v>17961.662968618784</c:v>
                </c:pt>
                <c:pt idx="13">
                  <c:v>17961.662968618784</c:v>
                </c:pt>
                <c:pt idx="14">
                  <c:v>17961.662968618784</c:v>
                </c:pt>
                <c:pt idx="15">
                  <c:v>17961.662968618784</c:v>
                </c:pt>
                <c:pt idx="16">
                  <c:v>15688.86337954095</c:v>
                </c:pt>
              </c:numCache>
            </c:numRef>
          </c:val>
          <c:extLst>
            <c:ext xmlns:c16="http://schemas.microsoft.com/office/drawing/2014/chart" uri="{C3380CC4-5D6E-409C-BE32-E72D297353CC}">
              <c16:uniqueId val="{00000002-0363-4AAB-A44B-DBB14D2CDA8E}"/>
            </c:ext>
          </c:extLst>
        </c:ser>
        <c:ser>
          <c:idx val="8"/>
          <c:order val="3"/>
          <c:tx>
            <c:strRef>
              <c:f>'Tot.vs strategia 2024'!$B$101</c:f>
              <c:strCache>
                <c:ptCount val="1"/>
                <c:pt idx="0">
                  <c:v>Ostosähkö</c:v>
                </c:pt>
              </c:strCache>
            </c:strRef>
          </c:tx>
          <c:spPr>
            <a:solidFill>
              <a:srgbClr val="76CDFF"/>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2024'!$J$119:$Z$119</c:f>
              <c:numCache>
                <c:formatCode>0</c:formatCode>
                <c:ptCount val="17"/>
                <c:pt idx="0">
                  <c:v>11239.875821103449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extLst>
            <c:ext xmlns:c16="http://schemas.microsoft.com/office/drawing/2014/chart" uri="{C3380CC4-5D6E-409C-BE32-E72D297353CC}">
              <c16:uniqueId val="{00000003-0363-4AAB-A44B-DBB14D2CDA8E}"/>
            </c:ext>
          </c:extLst>
        </c:ser>
        <c:ser>
          <c:idx val="7"/>
          <c:order val="4"/>
          <c:tx>
            <c:strRef>
              <c:f>'Tot.vs strategia 2024'!$B$102</c:f>
              <c:strCache>
                <c:ptCount val="1"/>
                <c:pt idx="0">
                  <c:v>Kaukolämpö</c:v>
                </c:pt>
              </c:strCache>
            </c:strRef>
          </c:tx>
          <c:spPr>
            <a:solidFill>
              <a:srgbClr val="006AA7"/>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2024'!$J$120:$Z$120</c:f>
              <c:numCache>
                <c:formatCode>0</c:formatCode>
                <c:ptCount val="17"/>
                <c:pt idx="0">
                  <c:v>2730.4184751143102</c:v>
                </c:pt>
                <c:pt idx="1">
                  <c:v>2031.8683669489583</c:v>
                </c:pt>
                <c:pt idx="2">
                  <c:v>2488.7734325966449</c:v>
                </c:pt>
                <c:pt idx="3">
                  <c:v>2573.0961444897248</c:v>
                </c:pt>
                <c:pt idx="4">
                  <c:v>2484.6041276820802</c:v>
                </c:pt>
                <c:pt idx="5">
                  <c:v>2246.6609058495901</c:v>
                </c:pt>
                <c:pt idx="6">
                  <c:v>1947.3801887140371</c:v>
                </c:pt>
                <c:pt idx="7">
                  <c:v>2022.6464932975382</c:v>
                </c:pt>
                <c:pt idx="8">
                  <c:v>2755.8563713213798</c:v>
                </c:pt>
                <c:pt idx="9">
                  <c:v>1645</c:v>
                </c:pt>
                <c:pt idx="10">
                  <c:v>1207</c:v>
                </c:pt>
                <c:pt idx="11">
                  <c:v>1084</c:v>
                </c:pt>
                <c:pt idx="12">
                  <c:v>985.2343199282052</c:v>
                </c:pt>
                <c:pt idx="13">
                  <c:v>931.68897645384618</c:v>
                </c:pt>
                <c:pt idx="14">
                  <c:v>888.85270167435908</c:v>
                </c:pt>
                <c:pt idx="15">
                  <c:v>846.01642689487187</c:v>
                </c:pt>
                <c:pt idx="16">
                  <c:v>0</c:v>
                </c:pt>
              </c:numCache>
            </c:numRef>
          </c:val>
          <c:extLst>
            <c:ext xmlns:c16="http://schemas.microsoft.com/office/drawing/2014/chart" uri="{C3380CC4-5D6E-409C-BE32-E72D297353CC}">
              <c16:uniqueId val="{00000004-0363-4AAB-A44B-DBB14D2CDA8E}"/>
            </c:ext>
          </c:extLst>
        </c:ser>
        <c:ser>
          <c:idx val="9"/>
          <c:order val="5"/>
          <c:tx>
            <c:strRef>
              <c:f>'Tot.vs strategia 2024'!$B$103</c:f>
              <c:strCache>
                <c:ptCount val="1"/>
                <c:pt idx="0">
                  <c:v>Kaukokylmä</c:v>
                </c:pt>
              </c:strCache>
            </c:strRef>
          </c:tx>
          <c:spPr>
            <a:solidFill>
              <a:srgbClr val="D9D9D9"/>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2024'!$J$121:$Z$121</c:f>
              <c:numCache>
                <c:formatCode>0</c:formatCode>
                <c:ptCount val="17"/>
                <c:pt idx="0">
                  <c:v>0</c:v>
                </c:pt>
                <c:pt idx="1">
                  <c:v>0</c:v>
                </c:pt>
                <c:pt idx="2">
                  <c:v>0</c:v>
                </c:pt>
                <c:pt idx="3">
                  <c:v>0</c:v>
                </c:pt>
                <c:pt idx="4">
                  <c:v>16.66337</c:v>
                </c:pt>
                <c:pt idx="5">
                  <c:v>8.8535399999999989</c:v>
                </c:pt>
                <c:pt idx="6">
                  <c:v>7.1827500000000004</c:v>
                </c:pt>
                <c:pt idx="7">
                  <c:v>7.1827500000000004</c:v>
                </c:pt>
                <c:pt idx="8">
                  <c:v>7</c:v>
                </c:pt>
                <c:pt idx="9">
                  <c:v>7</c:v>
                </c:pt>
                <c:pt idx="10">
                  <c:v>0</c:v>
                </c:pt>
                <c:pt idx="11">
                  <c:v>7</c:v>
                </c:pt>
                <c:pt idx="12">
                  <c:v>7</c:v>
                </c:pt>
                <c:pt idx="13">
                  <c:v>7</c:v>
                </c:pt>
                <c:pt idx="14">
                  <c:v>7</c:v>
                </c:pt>
                <c:pt idx="15">
                  <c:v>7</c:v>
                </c:pt>
                <c:pt idx="16">
                  <c:v>0</c:v>
                </c:pt>
              </c:numCache>
            </c:numRef>
          </c:val>
          <c:extLst>
            <c:ext xmlns:c16="http://schemas.microsoft.com/office/drawing/2014/chart" uri="{C3380CC4-5D6E-409C-BE32-E72D297353CC}">
              <c16:uniqueId val="{00000005-0363-4AAB-A44B-DBB14D2CDA8E}"/>
            </c:ext>
          </c:extLst>
        </c:ser>
        <c:ser>
          <c:idx val="0"/>
          <c:order val="6"/>
          <c:tx>
            <c:strRef>
              <c:f>'Tot.vs strategia 2024'!$B$104</c:f>
              <c:strCache>
                <c:ptCount val="1"/>
                <c:pt idx="0">
                  <c:v>Maakaasu ja öljy</c:v>
                </c:pt>
              </c:strCache>
            </c:strRef>
          </c:tx>
          <c:spPr>
            <a:solidFill>
              <a:srgbClr val="3E3D40"/>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2024'!$J$122:$Z$122</c:f>
              <c:numCache>
                <c:formatCode>0</c:formatCode>
                <c:ptCount val="17"/>
                <c:pt idx="0">
                  <c:v>2070.7425923208766</c:v>
                </c:pt>
                <c:pt idx="1">
                  <c:v>2351.9735144527499</c:v>
                </c:pt>
                <c:pt idx="2">
                  <c:v>1876.3981441405519</c:v>
                </c:pt>
                <c:pt idx="3">
                  <c:v>1597.6310122343264</c:v>
                </c:pt>
                <c:pt idx="4">
                  <c:v>1668.1493004382764</c:v>
                </c:pt>
                <c:pt idx="5">
                  <c:v>1819.2393921668427</c:v>
                </c:pt>
                <c:pt idx="6">
                  <c:v>1585.6463061276602</c:v>
                </c:pt>
                <c:pt idx="7">
                  <c:v>2151.8925449179724</c:v>
                </c:pt>
                <c:pt idx="8">
                  <c:v>3828.7675457006603</c:v>
                </c:pt>
                <c:pt idx="9">
                  <c:v>326</c:v>
                </c:pt>
                <c:pt idx="10">
                  <c:v>136</c:v>
                </c:pt>
                <c:pt idx="11">
                  <c:v>200</c:v>
                </c:pt>
                <c:pt idx="12">
                  <c:v>0</c:v>
                </c:pt>
                <c:pt idx="13">
                  <c:v>0</c:v>
                </c:pt>
                <c:pt idx="14">
                  <c:v>0</c:v>
                </c:pt>
                <c:pt idx="15">
                  <c:v>0</c:v>
                </c:pt>
                <c:pt idx="16">
                  <c:v>0</c:v>
                </c:pt>
              </c:numCache>
            </c:numRef>
          </c:val>
          <c:extLst xmlns:c15="http://schemas.microsoft.com/office/drawing/2012/chart">
            <c:ext xmlns:c16="http://schemas.microsoft.com/office/drawing/2014/chart" uri="{C3380CC4-5D6E-409C-BE32-E72D297353CC}">
              <c16:uniqueId val="{00000006-0363-4AAB-A44B-DBB14D2CDA8E}"/>
            </c:ext>
          </c:extLst>
        </c:ser>
        <c:ser>
          <c:idx val="3"/>
          <c:order val="7"/>
          <c:tx>
            <c:strRef>
              <c:f>'Tot.vs strategia 2024'!$B$105</c:f>
              <c:strCache>
                <c:ptCount val="1"/>
                <c:pt idx="0">
                  <c:v>Autot ja työkoneet</c:v>
                </c:pt>
              </c:strCache>
            </c:strRef>
          </c:tx>
          <c:spPr>
            <a:solidFill>
              <a:srgbClr val="D62787"/>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2024'!$J$123:$Z$123</c:f>
              <c:numCache>
                <c:formatCode>0</c:formatCode>
                <c:ptCount val="17"/>
                <c:pt idx="0">
                  <c:v>771.04577175924339</c:v>
                </c:pt>
                <c:pt idx="1">
                  <c:v>754.5684680699926</c:v>
                </c:pt>
                <c:pt idx="2">
                  <c:v>699.69768048154174</c:v>
                </c:pt>
                <c:pt idx="3">
                  <c:v>759.05493447731385</c:v>
                </c:pt>
                <c:pt idx="4">
                  <c:v>833.47814375412577</c:v>
                </c:pt>
                <c:pt idx="5">
                  <c:v>606.32117155091817</c:v>
                </c:pt>
                <c:pt idx="6">
                  <c:v>371.94487490095366</c:v>
                </c:pt>
                <c:pt idx="7">
                  <c:v>139.08690815714257</c:v>
                </c:pt>
                <c:pt idx="8">
                  <c:v>84.510424921410021</c:v>
                </c:pt>
                <c:pt idx="9">
                  <c:v>78</c:v>
                </c:pt>
                <c:pt idx="10">
                  <c:v>114</c:v>
                </c:pt>
                <c:pt idx="11">
                  <c:v>104</c:v>
                </c:pt>
                <c:pt idx="12">
                  <c:v>96.069600000000008</c:v>
                </c:pt>
                <c:pt idx="13">
                  <c:v>96.069600000000008</c:v>
                </c:pt>
                <c:pt idx="14">
                  <c:v>96.069600000000008</c:v>
                </c:pt>
                <c:pt idx="15">
                  <c:v>96.069600000000008</c:v>
                </c:pt>
                <c:pt idx="16">
                  <c:v>96.069600000000008</c:v>
                </c:pt>
              </c:numCache>
            </c:numRef>
          </c:val>
          <c:extLst xmlns:c15="http://schemas.microsoft.com/office/drawing/2012/chart">
            <c:ext xmlns:c16="http://schemas.microsoft.com/office/drawing/2014/chart" uri="{C3380CC4-5D6E-409C-BE32-E72D297353CC}">
              <c16:uniqueId val="{00000007-0363-4AAB-A44B-DBB14D2CDA8E}"/>
            </c:ext>
          </c:extLst>
        </c:ser>
        <c:ser>
          <c:idx val="2"/>
          <c:order val="8"/>
          <c:tx>
            <c:strRef>
              <c:f>'Tot.vs strategia 2024'!$B$109</c:f>
              <c:strCache>
                <c:ptCount val="1"/>
                <c:pt idx="0">
                  <c:v>Ulkoisten toimintojen päästöt</c:v>
                </c:pt>
              </c:strCache>
            </c:strRef>
          </c:tx>
          <c:spPr>
            <a:solidFill>
              <a:srgbClr val="FFC000"/>
            </a:solidFill>
          </c:spPr>
          <c:invertIfNegative val="0"/>
          <c:cat>
            <c:numRef>
              <c:f>'Tot.vs strategia 2024'!$J$118:$Z$118</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'Tot.vs strategia 2024'!$J$127:$Z$127</c:f>
              <c:numCache>
                <c:formatCode>0</c:formatCode>
                <c:ptCount val="17"/>
                <c:pt idx="0">
                  <c:v>10351.035666420506</c:v>
                </c:pt>
                <c:pt idx="1">
                  <c:v>10351.035666420506</c:v>
                </c:pt>
                <c:pt idx="2">
                  <c:v>10351.035666420506</c:v>
                </c:pt>
                <c:pt idx="3">
                  <c:v>10351.035666420506</c:v>
                </c:pt>
                <c:pt idx="4">
                  <c:v>12046.609227037379</c:v>
                </c:pt>
                <c:pt idx="5">
                  <c:v>11340.04222144045</c:v>
                </c:pt>
                <c:pt idx="6">
                  <c:v>9540.6079973439028</c:v>
                </c:pt>
                <c:pt idx="7">
                  <c:v>8518.2509377195711</c:v>
                </c:pt>
                <c:pt idx="8">
                  <c:v>5050</c:v>
                </c:pt>
                <c:pt idx="9">
                  <c:v>4113</c:v>
                </c:pt>
                <c:pt idx="10">
                  <c:v>2928</c:v>
                </c:pt>
                <c:pt idx="11">
                  <c:v>2531</c:v>
                </c:pt>
                <c:pt idx="12">
                  <c:v>1000</c:v>
                </c:pt>
                <c:pt idx="13">
                  <c:v>1000</c:v>
                </c:pt>
                <c:pt idx="14">
                  <c:v>1000</c:v>
                </c:pt>
                <c:pt idx="15">
                  <c:v>1000</c:v>
                </c:pt>
                <c:pt idx="16">
                  <c:v>1000</c:v>
                </c:pt>
              </c:numCache>
            </c:numRef>
          </c:val>
          <c:extLst>
            <c:ext xmlns:c16="http://schemas.microsoft.com/office/drawing/2014/chart" uri="{C3380CC4-5D6E-409C-BE32-E72D297353CC}">
              <c16:uniqueId val="{00000008-0363-4AAB-A44B-DBB14D2CDA8E}"/>
            </c:ext>
          </c:extLst>
        </c:ser>
        <c:dLbls>
          <c:showLegendKey val="0"/>
          <c:showVal val="0"/>
          <c:showCatName val="0"/>
          <c:showSerName val="0"/>
          <c:showPercent val="0"/>
          <c:showBubbleSize val="0"/>
        </c:dLbls>
        <c:gapWidth val="50"/>
        <c:overlap val="100"/>
        <c:axId val="340983168"/>
        <c:axId val="343618688"/>
        <c:extLst/>
      </c:barChart>
      <c:catAx>
        <c:axId val="340983168"/>
        <c:scaling>
          <c:orientation val="minMax"/>
        </c:scaling>
        <c:delete val="0"/>
        <c:axPos val="b"/>
        <c:numFmt formatCode="General" sourceLinked="1"/>
        <c:majorTickMark val="none"/>
        <c:minorTickMark val="none"/>
        <c:tickLblPos val="low"/>
        <c:txPr>
          <a:bodyPr/>
          <a:lstStyle/>
          <a:p>
            <a:pPr>
              <a:defRPr sz="1400"/>
            </a:pPr>
            <a:endParaRPr lang="fi-FI"/>
          </a:p>
        </c:txPr>
        <c:crossAx val="343618688"/>
        <c:crosses val="autoZero"/>
        <c:auto val="1"/>
        <c:lblAlgn val="ctr"/>
        <c:lblOffset val="100"/>
        <c:noMultiLvlLbl val="0"/>
      </c:catAx>
      <c:valAx>
        <c:axId val="343618688"/>
        <c:scaling>
          <c:orientation val="minMax"/>
          <c:min val="0"/>
        </c:scaling>
        <c:delete val="0"/>
        <c:axPos val="l"/>
        <c:title>
          <c:tx>
            <c:rich>
              <a:bodyPr/>
              <a:lstStyle/>
              <a:p>
                <a:pPr>
                  <a:defRPr/>
                </a:pPr>
                <a:r>
                  <a:rPr lang="fi-FI"/>
                  <a:t>KHK-päästöt (t CO2-ekv.)</a:t>
                </a:r>
              </a:p>
            </c:rich>
          </c:tx>
          <c:layout>
            <c:manualLayout>
              <c:xMode val="edge"/>
              <c:yMode val="edge"/>
              <c:x val="7.5419386913603949E-3"/>
              <c:y val="0.2620569358350342"/>
            </c:manualLayout>
          </c:layout>
          <c:overlay val="0"/>
          <c:spPr>
            <a:noFill/>
            <a:ln w="25400">
              <a:noFill/>
            </a:ln>
          </c:spPr>
        </c:title>
        <c:numFmt formatCode="#,##0" sourceLinked="0"/>
        <c:majorTickMark val="none"/>
        <c:minorTickMark val="none"/>
        <c:tickLblPos val="nextTo"/>
        <c:spPr>
          <a:ln w="3175">
            <a:noFill/>
            <a:prstDash val="solid"/>
          </a:ln>
        </c:spPr>
        <c:txPr>
          <a:bodyPr rot="0" vert="horz"/>
          <a:lstStyle/>
          <a:p>
            <a:pPr>
              <a:defRPr/>
            </a:pPr>
            <a:endParaRPr lang="fi-FI"/>
          </a:p>
        </c:txPr>
        <c:crossAx val="340983168"/>
        <c:crosses val="autoZero"/>
        <c:crossBetween val="between"/>
      </c:valAx>
      <c:spPr>
        <a:noFill/>
        <a:ln w="25400">
          <a:noFill/>
        </a:ln>
      </c:spPr>
    </c:plotArea>
    <c:legend>
      <c:legendPos val="r"/>
      <c:layout>
        <c:manualLayout>
          <c:xMode val="edge"/>
          <c:yMode val="edge"/>
          <c:x val="0.68361436151631783"/>
          <c:y val="9.0565286057794916E-2"/>
          <c:w val="0.27760157650245643"/>
          <c:h val="0.44861421597223328"/>
        </c:manualLayout>
      </c:layout>
      <c:overlay val="0"/>
      <c:txPr>
        <a:bodyPr/>
        <a:lstStyle/>
        <a:p>
          <a:pPr>
            <a:defRPr sz="1400"/>
          </a:pPr>
          <a:endParaRPr lang="fi-FI"/>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136265690863"/>
          <c:y val="6.121900692909818E-2"/>
          <c:w val="0.42618587362138194"/>
          <c:h val="0.81237700519495359"/>
        </c:manualLayout>
      </c:layout>
      <c:barChart>
        <c:barDir val="col"/>
        <c:grouping val="stacked"/>
        <c:varyColors val="0"/>
        <c:ser>
          <c:idx val="2"/>
          <c:order val="0"/>
          <c:tx>
            <c:strRef>
              <c:f>Päästöt!$B$116</c:f>
              <c:strCache>
                <c:ptCount val="1"/>
                <c:pt idx="0">
                  <c:v>Hiilinielut</c:v>
                </c:pt>
              </c:strCache>
            </c:strRef>
          </c:tx>
          <c:spPr>
            <a:solidFill>
              <a:srgbClr val="D8318A">
                <a:lumMod val="60000"/>
                <a:lumOff val="40000"/>
              </a:srgbClr>
            </a:solidFill>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Päästöt!$I$116:$S$116</c:f>
              <c:numCache>
                <c:formatCode>#,##0</c:formatCode>
                <c:ptCount val="11"/>
                <c:pt idx="0">
                  <c:v>0</c:v>
                </c:pt>
                <c:pt idx="1">
                  <c:v>0</c:v>
                </c:pt>
                <c:pt idx="2">
                  <c:v>0</c:v>
                </c:pt>
                <c:pt idx="3">
                  <c:v>0</c:v>
                </c:pt>
                <c:pt idx="4">
                  <c:v>0</c:v>
                </c:pt>
                <c:pt idx="5">
                  <c:v>0</c:v>
                </c:pt>
                <c:pt idx="6">
                  <c:v>-100.47475749645818</c:v>
                </c:pt>
                <c:pt idx="7">
                  <c:v>-59.726661400672363</c:v>
                </c:pt>
                <c:pt idx="8">
                  <c:v>-82.664180999999985</c:v>
                </c:pt>
                <c:pt idx="9">
                  <c:v>-202.06097559311922</c:v>
                </c:pt>
                <c:pt idx="10">
                  <c:v>0</c:v>
                </c:pt>
              </c:numCache>
              <c:extLst/>
            </c:numRef>
          </c:val>
          <c:extLst>
            <c:ext xmlns:c16="http://schemas.microsoft.com/office/drawing/2014/chart" uri="{C3380CC4-5D6E-409C-BE32-E72D297353CC}">
              <c16:uniqueId val="{00000000-38C4-4BC3-82AC-6608DDE243DB}"/>
            </c:ext>
          </c:extLst>
        </c:ser>
        <c:ser>
          <c:idx val="8"/>
          <c:order val="2"/>
          <c:tx>
            <c:strRef>
              <c:f>Päästöt!$B$111</c:f>
              <c:strCache>
                <c:ptCount val="1"/>
                <c:pt idx="0">
                  <c:v>Kaatopaikkakaasu</c:v>
                </c:pt>
              </c:strCache>
            </c:strRef>
          </c:tx>
          <c:spPr>
            <a:solidFill>
              <a:schemeClr val="accent5">
                <a:lumMod val="50000"/>
              </a:schemeClr>
            </a:solidFill>
            <a:ln w="25400">
              <a:noFill/>
            </a:ln>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Päästöt!$I$111:$S$111</c:f>
              <c:numCache>
                <c:formatCode>0</c:formatCode>
                <c:ptCount val="11"/>
                <c:pt idx="0">
                  <c:v>98625</c:v>
                </c:pt>
                <c:pt idx="1">
                  <c:v>73250</c:v>
                </c:pt>
                <c:pt idx="2">
                  <c:v>64000</c:v>
                </c:pt>
                <c:pt idx="3">
                  <c:v>57375</c:v>
                </c:pt>
                <c:pt idx="4">
                  <c:v>38625</c:v>
                </c:pt>
                <c:pt idx="5">
                  <c:v>34725</c:v>
                </c:pt>
                <c:pt idx="6">
                  <c:v>21675</c:v>
                </c:pt>
                <c:pt idx="7">
                  <c:v>13025</c:v>
                </c:pt>
                <c:pt idx="8">
                  <c:v>9560</c:v>
                </c:pt>
                <c:pt idx="9">
                  <c:v>5400</c:v>
                </c:pt>
                <c:pt idx="10">
                  <c:v>4125</c:v>
                </c:pt>
              </c:numCache>
              <c:extLst/>
            </c:numRef>
          </c:val>
          <c:extLst>
            <c:ext xmlns:c16="http://schemas.microsoft.com/office/drawing/2014/chart" uri="{C3380CC4-5D6E-409C-BE32-E72D297353CC}">
              <c16:uniqueId val="{00000001-38C4-4BC3-82AC-6608DDE243DB}"/>
            </c:ext>
          </c:extLst>
        </c:ser>
        <c:ser>
          <c:idx val="7"/>
          <c:order val="3"/>
          <c:tx>
            <c:strRef>
              <c:f>Päästöt!$B$110</c:f>
              <c:strCache>
                <c:ptCount val="1"/>
                <c:pt idx="0">
                  <c:v>Jätevedenpuhdistus</c:v>
                </c:pt>
              </c:strCache>
            </c:strRef>
          </c:tx>
          <c:spPr>
            <a:solidFill>
              <a:schemeClr val="accent5">
                <a:lumMod val="75000"/>
              </a:schemeClr>
            </a:solidFill>
            <a:ln w="25400">
              <a:noFill/>
            </a:ln>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Päästöt!$I$110:$S$110</c:f>
              <c:numCache>
                <c:formatCode>0</c:formatCode>
                <c:ptCount val="11"/>
                <c:pt idx="0">
                  <c:v>68676.400999999998</c:v>
                </c:pt>
                <c:pt idx="1">
                  <c:v>78412.778000000006</c:v>
                </c:pt>
                <c:pt idx="2">
                  <c:v>44568.944999999992</c:v>
                </c:pt>
                <c:pt idx="3">
                  <c:v>48129.501000000004</c:v>
                </c:pt>
                <c:pt idx="4">
                  <c:v>87714.951000000001</c:v>
                </c:pt>
                <c:pt idx="5">
                  <c:v>44639.423999999999</c:v>
                </c:pt>
                <c:pt idx="6">
                  <c:v>47265.100000000006</c:v>
                </c:pt>
                <c:pt idx="7">
                  <c:v>47568.004000000008</c:v>
                </c:pt>
                <c:pt idx="8">
                  <c:v>69383.47</c:v>
                </c:pt>
                <c:pt idx="9">
                  <c:v>42853.618000000002</c:v>
                </c:pt>
                <c:pt idx="10">
                  <c:v>40863.86</c:v>
                </c:pt>
              </c:numCache>
              <c:extLst/>
            </c:numRef>
          </c:val>
          <c:extLst>
            <c:ext xmlns:c16="http://schemas.microsoft.com/office/drawing/2014/chart" uri="{C3380CC4-5D6E-409C-BE32-E72D297353CC}">
              <c16:uniqueId val="{00000002-38C4-4BC3-82AC-6608DDE243DB}"/>
            </c:ext>
          </c:extLst>
        </c:ser>
        <c:ser>
          <c:idx val="9"/>
          <c:order val="4"/>
          <c:tx>
            <c:strRef>
              <c:f>Päästöt!$B$112</c:f>
              <c:strCache>
                <c:ptCount val="1"/>
                <c:pt idx="0">
                  <c:v>Kompostointi</c:v>
                </c:pt>
              </c:strCache>
            </c:strRef>
          </c:tx>
          <c:spPr>
            <a:solidFill>
              <a:schemeClr val="accent5">
                <a:lumMod val="60000"/>
                <a:lumOff val="40000"/>
              </a:schemeClr>
            </a:solidFill>
            <a:ln w="25400">
              <a:noFill/>
            </a:ln>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Päästöt!$I$112:$S$112</c:f>
              <c:numCache>
                <c:formatCode>0</c:formatCode>
                <c:ptCount val="11"/>
                <c:pt idx="0">
                  <c:v>23650.53456</c:v>
                </c:pt>
                <c:pt idx="1">
                  <c:v>25570.048880000002</c:v>
                </c:pt>
                <c:pt idx="2">
                  <c:v>26676.43</c:v>
                </c:pt>
                <c:pt idx="3">
                  <c:v>27835.558559999998</c:v>
                </c:pt>
                <c:pt idx="4">
                  <c:v>30205.799120000003</c:v>
                </c:pt>
                <c:pt idx="5">
                  <c:v>26313.746665599996</c:v>
                </c:pt>
                <c:pt idx="6">
                  <c:v>24901.1296688</c:v>
                </c:pt>
                <c:pt idx="7">
                  <c:v>24264.759367999995</c:v>
                </c:pt>
                <c:pt idx="8">
                  <c:v>22859.083211199999</c:v>
                </c:pt>
                <c:pt idx="9">
                  <c:v>24787.551680320001</c:v>
                </c:pt>
                <c:pt idx="10">
                  <c:v>22446.472439999998</c:v>
                </c:pt>
              </c:numCache>
              <c:extLst/>
            </c:numRef>
          </c:val>
          <c:extLst>
            <c:ext xmlns:c16="http://schemas.microsoft.com/office/drawing/2014/chart" uri="{C3380CC4-5D6E-409C-BE32-E72D297353CC}">
              <c16:uniqueId val="{00000003-38C4-4BC3-82AC-6608DDE243DB}"/>
            </c:ext>
          </c:extLst>
        </c:ser>
        <c:ser>
          <c:idx val="3"/>
          <c:order val="5"/>
          <c:tx>
            <c:strRef>
              <c:f>Päästöt!$B$106</c:f>
              <c:strCache>
                <c:ptCount val="1"/>
                <c:pt idx="0">
                  <c:v>Kaukolämpö</c:v>
                </c:pt>
              </c:strCache>
              <c:extLst xmlns:c15="http://schemas.microsoft.com/office/drawing/2012/chart"/>
            </c:strRef>
          </c:tx>
          <c:spPr>
            <a:solidFill>
              <a:schemeClr val="accent2"/>
            </a:solidFill>
            <a:ln w="25400">
              <a:noFill/>
            </a:ln>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Päästöt!$I$106:$S$106</c:f>
              <c:numCache>
                <c:formatCode>0</c:formatCode>
                <c:ptCount val="11"/>
                <c:pt idx="0">
                  <c:v>2031.8683669489583</c:v>
                </c:pt>
                <c:pt idx="1">
                  <c:v>2488.7734325966449</c:v>
                </c:pt>
                <c:pt idx="2">
                  <c:v>2573.0961444897248</c:v>
                </c:pt>
                <c:pt idx="3">
                  <c:v>2484.6041276820802</c:v>
                </c:pt>
                <c:pt idx="4">
                  <c:v>2246.6609058495901</c:v>
                </c:pt>
                <c:pt idx="5">
                  <c:v>1742.5362106984617</c:v>
                </c:pt>
                <c:pt idx="6">
                  <c:v>2022.6464932975382</c:v>
                </c:pt>
                <c:pt idx="7">
                  <c:v>2722.8521713213845</c:v>
                </c:pt>
                <c:pt idx="8">
                  <c:v>1645.3063800724881</c:v>
                </c:pt>
                <c:pt idx="9">
                  <c:v>1207.0521491268732</c:v>
                </c:pt>
                <c:pt idx="10">
                  <c:v>1083.9455315464902</c:v>
                </c:pt>
              </c:numCache>
              <c:extLst/>
            </c:numRef>
          </c:val>
          <c:extLst xmlns:c15="http://schemas.microsoft.com/office/drawing/2012/chart">
            <c:ext xmlns:c16="http://schemas.microsoft.com/office/drawing/2014/chart" uri="{C3380CC4-5D6E-409C-BE32-E72D297353CC}">
              <c16:uniqueId val="{00000004-38C4-4BC3-82AC-6608DDE243DB}"/>
            </c:ext>
          </c:extLst>
        </c:ser>
        <c:ser>
          <c:idx val="5"/>
          <c:order val="6"/>
          <c:tx>
            <c:strRef>
              <c:f>Päästöt!$B$108</c:f>
              <c:strCache>
                <c:ptCount val="1"/>
                <c:pt idx="0">
                  <c:v>Maakaasu ja öljy</c:v>
                </c:pt>
              </c:strCache>
            </c:strRef>
          </c:tx>
          <c:spPr>
            <a:solidFill>
              <a:sysClr val="window" lastClr="FFFFFF">
                <a:lumMod val="85000"/>
              </a:sysClr>
            </a:solidFill>
            <a:ln w="25400">
              <a:noFill/>
            </a:ln>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Päästöt!$I$108:$S$108</c:f>
              <c:numCache>
                <c:formatCode>0</c:formatCode>
                <c:ptCount val="11"/>
                <c:pt idx="0">
                  <c:v>2351.9735144527499</c:v>
                </c:pt>
                <c:pt idx="1">
                  <c:v>1876.3981441405519</c:v>
                </c:pt>
                <c:pt idx="2">
                  <c:v>1597.6310122343264</c:v>
                </c:pt>
                <c:pt idx="3">
                  <c:v>1668.1493004382764</c:v>
                </c:pt>
                <c:pt idx="4">
                  <c:v>1819.2393921668427</c:v>
                </c:pt>
                <c:pt idx="5">
                  <c:v>1585.6463061276602</c:v>
                </c:pt>
                <c:pt idx="6">
                  <c:v>2151.8925449179724</c:v>
                </c:pt>
                <c:pt idx="7">
                  <c:v>3828.7675457006603</c:v>
                </c:pt>
                <c:pt idx="8">
                  <c:v>325.59008672291412</c:v>
                </c:pt>
                <c:pt idx="9">
                  <c:v>136.10635124336463</c:v>
                </c:pt>
                <c:pt idx="10">
                  <c:v>199.93626632960181</c:v>
                </c:pt>
              </c:numCache>
              <c:extLst/>
            </c:numRef>
          </c:val>
          <c:extLst>
            <c:ext xmlns:c16="http://schemas.microsoft.com/office/drawing/2014/chart" uri="{C3380CC4-5D6E-409C-BE32-E72D297353CC}">
              <c16:uniqueId val="{00000005-38C4-4BC3-82AC-6608DDE243DB}"/>
            </c:ext>
          </c:extLst>
        </c:ser>
        <c:ser>
          <c:idx val="6"/>
          <c:order val="7"/>
          <c:tx>
            <c:strRef>
              <c:f>Päästöt!$B$109</c:f>
              <c:strCache>
                <c:ptCount val="1"/>
                <c:pt idx="0">
                  <c:v>Autot ja työkoneet</c:v>
                </c:pt>
              </c:strCache>
            </c:strRef>
          </c:tx>
          <c:spPr>
            <a:solidFill>
              <a:srgbClr val="006AA7"/>
            </a:solidFill>
            <a:ln w="25400">
              <a:noFill/>
            </a:ln>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Päästöt!$I$109:$S$109</c:f>
              <c:numCache>
                <c:formatCode>0</c:formatCode>
                <c:ptCount val="11"/>
                <c:pt idx="0">
                  <c:v>754.5684680699926</c:v>
                </c:pt>
                <c:pt idx="1">
                  <c:v>699.69768048154174</c:v>
                </c:pt>
                <c:pt idx="2">
                  <c:v>759.05493447731385</c:v>
                </c:pt>
                <c:pt idx="3">
                  <c:v>833.47814375412577</c:v>
                </c:pt>
                <c:pt idx="4">
                  <c:v>606.32117155091817</c:v>
                </c:pt>
                <c:pt idx="5">
                  <c:v>371.94487490095366</c:v>
                </c:pt>
                <c:pt idx="6">
                  <c:v>139.08690815714257</c:v>
                </c:pt>
                <c:pt idx="7">
                  <c:v>84.510424921410021</c:v>
                </c:pt>
                <c:pt idx="8">
                  <c:v>87.082653219763841</c:v>
                </c:pt>
                <c:pt idx="9">
                  <c:v>114.14301919023333</c:v>
                </c:pt>
                <c:pt idx="10">
                  <c:v>104.43250540423331</c:v>
                </c:pt>
              </c:numCache>
              <c:extLst/>
            </c:numRef>
          </c:val>
          <c:extLst>
            <c:ext xmlns:c16="http://schemas.microsoft.com/office/drawing/2014/chart" uri="{C3380CC4-5D6E-409C-BE32-E72D297353CC}">
              <c16:uniqueId val="{00000006-38C4-4BC3-82AC-6608DDE243DB}"/>
            </c:ext>
          </c:extLst>
        </c:ser>
        <c:ser>
          <c:idx val="4"/>
          <c:order val="8"/>
          <c:tx>
            <c:strRef>
              <c:f>Päästöt!$B$105</c:f>
              <c:strCache>
                <c:ptCount val="1"/>
                <c:pt idx="0">
                  <c:v>Ostosähkö</c:v>
                </c:pt>
              </c:strCache>
            </c:strRef>
          </c:tx>
          <c:spPr>
            <a:solidFill>
              <a:srgbClr val="006AA7">
                <a:lumMod val="40000"/>
                <a:lumOff val="60000"/>
              </a:srgbClr>
            </a:solidFill>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Päästöt!$I$105:$S$105</c:f>
              <c:numCache>
                <c:formatCode>0</c:formatCode>
                <c:ptCount val="11"/>
                <c:pt idx="0">
                  <c:v>0</c:v>
                </c:pt>
                <c:pt idx="1">
                  <c:v>0</c:v>
                </c:pt>
                <c:pt idx="2">
                  <c:v>0</c:v>
                </c:pt>
                <c:pt idx="3">
                  <c:v>0</c:v>
                </c:pt>
                <c:pt idx="4">
                  <c:v>0</c:v>
                </c:pt>
                <c:pt idx="5">
                  <c:v>0</c:v>
                </c:pt>
                <c:pt idx="6">
                  <c:v>0</c:v>
                </c:pt>
                <c:pt idx="7">
                  <c:v>0</c:v>
                </c:pt>
                <c:pt idx="8">
                  <c:v>0</c:v>
                </c:pt>
                <c:pt idx="9">
                  <c:v>0</c:v>
                </c:pt>
                <c:pt idx="10">
                  <c:v>0</c:v>
                </c:pt>
              </c:numCache>
              <c:extLst/>
            </c:numRef>
          </c:val>
          <c:extLst>
            <c:ext xmlns:c16="http://schemas.microsoft.com/office/drawing/2014/chart" uri="{C3380CC4-5D6E-409C-BE32-E72D297353CC}">
              <c16:uniqueId val="{00000007-38C4-4BC3-82AC-6608DDE243DB}"/>
            </c:ext>
          </c:extLst>
        </c:ser>
        <c:ser>
          <c:idx val="1"/>
          <c:order val="9"/>
          <c:tx>
            <c:strRef>
              <c:f>Päästöt!$B$113</c:f>
              <c:strCache>
                <c:ptCount val="1"/>
                <c:pt idx="0">
                  <c:v>Ulkoisten toimintojen päästöt</c:v>
                </c:pt>
              </c:strCache>
            </c:strRef>
          </c:tx>
          <c:spPr>
            <a:solidFill>
              <a:srgbClr val="FFC000"/>
            </a:solidFill>
          </c:spPr>
          <c:invertIfNegative val="0"/>
          <c:cat>
            <c:numRef>
              <c:f>Päästöt!$I$104:$S$104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extLst/>
            </c:numRef>
          </c:cat>
          <c:val>
            <c:numRef>
              <c:f>Päästöt!$I$113:$S$113</c:f>
              <c:numCache>
                <c:formatCode>0</c:formatCode>
                <c:ptCount val="11"/>
                <c:pt idx="0">
                  <c:v>10351.035666420506</c:v>
                </c:pt>
                <c:pt idx="1">
                  <c:v>10351.035666420506</c:v>
                </c:pt>
                <c:pt idx="2">
                  <c:v>10351.035666420506</c:v>
                </c:pt>
                <c:pt idx="3">
                  <c:v>12046.751862289653</c:v>
                </c:pt>
                <c:pt idx="4">
                  <c:v>11208.02201893438</c:v>
                </c:pt>
                <c:pt idx="5">
                  <c:v>9264.2331709124901</c:v>
                </c:pt>
                <c:pt idx="6">
                  <c:v>8215.0248810650883</c:v>
                </c:pt>
                <c:pt idx="7">
                  <c:v>5085.814677715568</c:v>
                </c:pt>
                <c:pt idx="8">
                  <c:v>4132.9822567907786</c:v>
                </c:pt>
                <c:pt idx="9">
                  <c:v>2928.4712168127498</c:v>
                </c:pt>
                <c:pt idx="10">
                  <c:v>2531.1435295069782</c:v>
                </c:pt>
              </c:numCache>
              <c:extLst/>
            </c:numRef>
          </c:val>
          <c:extLst>
            <c:ext xmlns:c16="http://schemas.microsoft.com/office/drawing/2014/chart" uri="{C3380CC4-5D6E-409C-BE32-E72D297353CC}">
              <c16:uniqueId val="{00000008-38C4-4BC3-82AC-6608DDE243DB}"/>
            </c:ext>
          </c:extLst>
        </c:ser>
        <c:dLbls>
          <c:showLegendKey val="0"/>
          <c:showVal val="0"/>
          <c:showCatName val="0"/>
          <c:showSerName val="0"/>
          <c:showPercent val="0"/>
          <c:showBubbleSize val="0"/>
        </c:dLbls>
        <c:gapWidth val="50"/>
        <c:overlap val="100"/>
        <c:axId val="340983168"/>
        <c:axId val="343618688"/>
        <c:extLst>
          <c:ext xmlns:c15="http://schemas.microsoft.com/office/drawing/2012/chart" uri="{02D57815-91ED-43cb-92C2-25804820EDAC}">
            <c15:filteredBarSeries>
              <c15:ser>
                <c:idx val="0"/>
                <c:order val="1"/>
                <c:tx>
                  <c:strRef>
                    <c:extLst>
                      <c:ext uri="{02D57815-91ED-43cb-92C2-25804820EDAC}">
                        <c15:formulaRef>
                          <c15:sqref>Päästöt!$B$128</c15:sqref>
                        </c15:formulaRef>
                      </c:ext>
                    </c:extLst>
                    <c:strCache>
                      <c:ptCount val="1"/>
                    </c:strCache>
                  </c:strRef>
                </c:tx>
                <c:invertIfNegative val="0"/>
                <c:cat>
                  <c:numRef>
                    <c:extLst>
                      <c:ext uri="{02D57815-91ED-43cb-92C2-25804820EDAC}">
                        <c15:formulaRef>
                          <c15:sqref>Päästöt!$I$104:$S$104</c15:sqref>
                        </c15:formulaRef>
                      </c:ext>
                    </c:extLst>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Lit>
                    <c:ptCount val="0"/>
                  </c:numLit>
                </c:val>
                <c:extLst>
                  <c:ext xmlns:c16="http://schemas.microsoft.com/office/drawing/2014/chart" uri="{C3380CC4-5D6E-409C-BE32-E72D297353CC}">
                    <c16:uniqueId val="{00000009-38C4-4BC3-82AC-6608DDE243DB}"/>
                  </c:ext>
                </c:extLst>
              </c15:ser>
            </c15:filteredBarSeries>
          </c:ext>
        </c:extLst>
      </c:barChart>
      <c:catAx>
        <c:axId val="340983168"/>
        <c:scaling>
          <c:orientation val="minMax"/>
        </c:scaling>
        <c:delete val="0"/>
        <c:axPos val="b"/>
        <c:numFmt formatCode="General" sourceLinked="1"/>
        <c:majorTickMark val="none"/>
        <c:minorTickMark val="none"/>
        <c:tickLblPos val="low"/>
        <c:spPr>
          <a:ln>
            <a:solidFill>
              <a:sysClr val="window" lastClr="FFFFFF">
                <a:lumMod val="75000"/>
              </a:sysClr>
            </a:solidFill>
          </a:ln>
        </c:spPr>
        <c:crossAx val="343618688"/>
        <c:crossesAt val="0"/>
        <c:auto val="1"/>
        <c:lblAlgn val="ctr"/>
        <c:lblOffset val="100"/>
        <c:noMultiLvlLbl val="0"/>
      </c:catAx>
      <c:valAx>
        <c:axId val="343618688"/>
        <c:scaling>
          <c:orientation val="minMax"/>
          <c:max val="250000"/>
          <c:min val="0"/>
        </c:scaling>
        <c:delete val="0"/>
        <c:axPos val="l"/>
        <c:majorGridlines>
          <c:spPr>
            <a:ln w="3175">
              <a:solidFill>
                <a:srgbClr val="969696"/>
              </a:solidFill>
              <a:prstDash val="solid"/>
            </a:ln>
          </c:spPr>
        </c:majorGridlines>
        <c:title>
          <c:tx>
            <c:rich>
              <a:bodyPr/>
              <a:lstStyle/>
              <a:p>
                <a:pPr>
                  <a:defRPr sz="1600"/>
                </a:pPr>
                <a:r>
                  <a:rPr lang="fi-FI" sz="1600"/>
                  <a:t>KHK-päästöt (t CO</a:t>
                </a:r>
                <a:r>
                  <a:rPr lang="fi-FI" sz="1600" baseline="-25000"/>
                  <a:t>2</a:t>
                </a:r>
                <a:r>
                  <a:rPr lang="fi-FI" sz="1600"/>
                  <a:t>-ekv.)</a:t>
                </a:r>
              </a:p>
            </c:rich>
          </c:tx>
          <c:layout>
            <c:manualLayout>
              <c:xMode val="edge"/>
              <c:yMode val="edge"/>
              <c:x val="4.7883882228122225E-2"/>
              <c:y val="0.26742385600710633"/>
            </c:manualLayout>
          </c:layout>
          <c:overlay val="0"/>
          <c:spPr>
            <a:noFill/>
            <a:ln w="25400">
              <a:noFill/>
            </a:ln>
          </c:spPr>
        </c:title>
        <c:numFmt formatCode="#,##0" sourceLinked="0"/>
        <c:majorTickMark val="cross"/>
        <c:minorTickMark val="cross"/>
        <c:tickLblPos val="nextTo"/>
        <c:spPr>
          <a:ln w="3175">
            <a:noFill/>
            <a:prstDash val="solid"/>
          </a:ln>
        </c:spPr>
        <c:txPr>
          <a:bodyPr rot="0" vert="horz"/>
          <a:lstStyle/>
          <a:p>
            <a:pPr>
              <a:defRPr/>
            </a:pPr>
            <a:endParaRPr lang="fi-FI"/>
          </a:p>
        </c:txPr>
        <c:crossAx val="340983168"/>
        <c:crosses val="autoZero"/>
        <c:crossBetween val="between"/>
        <c:majorUnit val="25000"/>
      </c:valAx>
      <c:spPr>
        <a:noFill/>
        <a:ln w="25400">
          <a:noFill/>
        </a:ln>
      </c:spPr>
    </c:plotArea>
    <c:legend>
      <c:legendPos val="r"/>
      <c:legendEntry>
        <c:idx val="8"/>
        <c:delete val="1"/>
      </c:legendEntry>
      <c:layout>
        <c:manualLayout>
          <c:xMode val="edge"/>
          <c:yMode val="edge"/>
          <c:x val="0.72236637225931244"/>
          <c:y val="8.7656924895376354E-2"/>
          <c:w val="0.25907722784241372"/>
          <c:h val="0.87772273495946151"/>
        </c:manualLayout>
      </c:layout>
      <c:overlay val="0"/>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fi-FI" b="1" dirty="0"/>
              <a:t>Ulkoistettuja</a:t>
            </a:r>
            <a:r>
              <a:rPr lang="fi-FI" b="1" baseline="0" dirty="0"/>
              <a:t> toimintoja ja niiden </a:t>
            </a:r>
            <a:r>
              <a:rPr lang="fi-FI" b="1" baseline="0" dirty="0" err="1"/>
              <a:t>khk</a:t>
            </a:r>
            <a:r>
              <a:rPr lang="fi-FI" b="1" baseline="0" dirty="0"/>
              <a:t>-päästöjä v. 2025 </a:t>
            </a:r>
            <a:endParaRPr lang="fi-FI" b="1" dirty="0"/>
          </a:p>
        </c:rich>
      </c:tx>
      <c:layout>
        <c:manualLayout>
          <c:xMode val="edge"/>
          <c:yMode val="edge"/>
          <c:x val="0.17508552007071132"/>
          <c:y val="2.03300389732449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48976057325480998"/>
          <c:y val="0.15239638057478347"/>
          <c:w val="0.43996092616977911"/>
          <c:h val="0.73677423970223166"/>
        </c:manualLayout>
      </c:layout>
      <c:barChart>
        <c:barDir val="bar"/>
        <c:grouping val="clustered"/>
        <c:varyColors val="0"/>
        <c:ser>
          <c:idx val="0"/>
          <c:order val="0"/>
          <c:spPr>
            <a:solidFill>
              <a:srgbClr val="FFC000"/>
            </a:solidFill>
            <a:ln w="19050">
              <a:solidFill>
                <a:schemeClr val="lt1"/>
              </a:solidFill>
            </a:ln>
            <a:effectLst/>
          </c:spPr>
          <c:invertIfNegative val="0"/>
          <c:cat>
            <c:strRef>
              <c:f>Päästöt!$B$134:$B$144</c:f>
              <c:strCache>
                <c:ptCount val="11"/>
                <c:pt idx="0">
                  <c:v>JVpuhdistamoiden ulkoiset kuljetukset</c:v>
                </c:pt>
                <c:pt idx="1">
                  <c:v>Lietteen käsittelyn ulkoiset toiminnot (kuljetukset, työkoneet, kompostointi)</c:v>
                </c:pt>
                <c:pt idx="2">
                  <c:v>Vedenpuhdistuksen kemikaalikuljetukset</c:v>
                </c:pt>
                <c:pt idx="3">
                  <c:v>Verkon autot ja työkoneet</c:v>
                </c:pt>
                <c:pt idx="4">
                  <c:v>Ämmässuon kuljetukset ja työkoneet</c:v>
                </c:pt>
                <c:pt idx="5">
                  <c:v>Sorttien kuljetukset</c:v>
                </c:pt>
                <c:pt idx="6">
                  <c:v>Vaarallisten jätteiden kuljetukset</c:v>
                </c:pt>
                <c:pt idx="7">
                  <c:v>Jätteenkeräysautot</c:v>
                </c:pt>
                <c:pt idx="8">
                  <c:v>Palvelimet</c:v>
                </c:pt>
                <c:pt idx="9">
                  <c:v>Työmatkalennot</c:v>
                </c:pt>
                <c:pt idx="10">
                  <c:v>Muu ajoneuvojen käyttö</c:v>
                </c:pt>
              </c:strCache>
            </c:strRef>
          </c:cat>
          <c:val>
            <c:numRef>
              <c:f>Päästöt!$S$134:$S$144</c:f>
              <c:numCache>
                <c:formatCode>0</c:formatCode>
                <c:ptCount val="11"/>
                <c:pt idx="0">
                  <c:v>44.483862369614442</c:v>
                </c:pt>
                <c:pt idx="1">
                  <c:v>990.78397784004096</c:v>
                </c:pt>
                <c:pt idx="2">
                  <c:v>36.88380890988298</c:v>
                </c:pt>
                <c:pt idx="3">
                  <c:v>36.505757903194443</c:v>
                </c:pt>
                <c:pt idx="4">
                  <c:v>277.3169822280023</c:v>
                </c:pt>
                <c:pt idx="5">
                  <c:v>39.231146652453972</c:v>
                </c:pt>
                <c:pt idx="6">
                  <c:v>34.5116314375</c:v>
                </c:pt>
                <c:pt idx="7">
                  <c:v>696.53967427200041</c:v>
                </c:pt>
                <c:pt idx="8">
                  <c:v>14.49561432597055</c:v>
                </c:pt>
                <c:pt idx="9">
                  <c:v>81.670900169999996</c:v>
                </c:pt>
                <c:pt idx="10">
                  <c:v>43.13629898419444</c:v>
                </c:pt>
              </c:numCache>
            </c:numRef>
          </c:val>
          <c:extLst>
            <c:ext xmlns:c16="http://schemas.microsoft.com/office/drawing/2014/chart" uri="{C3380CC4-5D6E-409C-BE32-E72D297353CC}">
              <c16:uniqueId val="{00000000-5588-42E8-97A8-206A255934CA}"/>
            </c:ext>
          </c:extLst>
        </c:ser>
        <c:dLbls>
          <c:showLegendKey val="0"/>
          <c:showVal val="0"/>
          <c:showCatName val="0"/>
          <c:showSerName val="0"/>
          <c:showPercent val="0"/>
          <c:showBubbleSize val="0"/>
        </c:dLbls>
        <c:gapWidth val="100"/>
        <c:axId val="1133732048"/>
        <c:axId val="1133736368"/>
      </c:barChart>
      <c:valAx>
        <c:axId val="1133736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dirty="0"/>
                  <a:t>tCO2e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133732048"/>
        <c:crosses val="autoZero"/>
        <c:crossBetween val="between"/>
      </c:valAx>
      <c:catAx>
        <c:axId val="1133732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13373636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Energian tuotanto suhteessa kulutukseen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56980553674058"/>
          <c:y val="0.10880770436229571"/>
          <c:w val="0.45639800929033325"/>
          <c:h val="0.75421164790924256"/>
        </c:manualLayout>
      </c:layout>
      <c:barChart>
        <c:barDir val="col"/>
        <c:grouping val="stacked"/>
        <c:varyColors val="0"/>
        <c:ser>
          <c:idx val="4"/>
          <c:order val="2"/>
          <c:tx>
            <c:strRef>
              <c:f>Energiankulutus!$B$189</c:f>
              <c:strCache>
                <c:ptCount val="1"/>
                <c:pt idx="0">
                  <c:v>Uusiutuvan energian tuotanto omaan käyttöön</c:v>
                </c:pt>
              </c:strCache>
            </c:strRef>
          </c:tx>
          <c:spPr>
            <a:solidFill>
              <a:schemeClr val="accent5">
                <a:lumMod val="75000"/>
              </a:schemeClr>
            </a:solidFill>
            <a:ln>
              <a:noFill/>
            </a:ln>
            <a:effectLst/>
          </c:spPr>
          <c:invertIfNegative val="0"/>
          <c:cat>
            <c:numRef>
              <c:f>Energiankulutus!$F$172:$S$172</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Energiankulutus!$F$189:$S$189</c:f>
              <c:numCache>
                <c:formatCode>#,##0</c:formatCode>
                <c:ptCount val="14"/>
                <c:pt idx="0">
                  <c:v>101399.06512830735</c:v>
                </c:pt>
                <c:pt idx="1">
                  <c:v>94363.355675545739</c:v>
                </c:pt>
                <c:pt idx="2">
                  <c:v>93464.278564153661</c:v>
                </c:pt>
                <c:pt idx="3">
                  <c:v>100142.94122338107</c:v>
                </c:pt>
                <c:pt idx="4">
                  <c:v>112592.97281026482</c:v>
                </c:pt>
                <c:pt idx="5">
                  <c:v>115967.32903778349</c:v>
                </c:pt>
                <c:pt idx="6">
                  <c:v>115814.3624786719</c:v>
                </c:pt>
                <c:pt idx="7">
                  <c:v>117014.53899999999</c:v>
                </c:pt>
                <c:pt idx="8">
                  <c:v>112350.27699999999</c:v>
                </c:pt>
                <c:pt idx="9">
                  <c:v>106863.97871390823</c:v>
                </c:pt>
                <c:pt idx="10">
                  <c:v>106469.97468427569</c:v>
                </c:pt>
                <c:pt idx="11">
                  <c:v>129403.6254952429</c:v>
                </c:pt>
                <c:pt idx="12">
                  <c:v>132049.45004862404</c:v>
                </c:pt>
                <c:pt idx="13">
                  <c:v>131221.28516174763</c:v>
                </c:pt>
              </c:numCache>
            </c:numRef>
          </c:val>
          <c:extLst>
            <c:ext xmlns:c16="http://schemas.microsoft.com/office/drawing/2014/chart" uri="{C3380CC4-5D6E-409C-BE32-E72D297353CC}">
              <c16:uniqueId val="{00000000-032B-4DD7-9D2B-8801A9DF0063}"/>
            </c:ext>
          </c:extLst>
        </c:ser>
        <c:ser>
          <c:idx val="1"/>
          <c:order val="3"/>
          <c:tx>
            <c:strRef>
              <c:f>Energiankulutus!$B$206</c:f>
              <c:strCache>
                <c:ptCount val="1"/>
                <c:pt idx="0">
                  <c:v>Myyty uusiutuva energia</c:v>
                </c:pt>
              </c:strCache>
            </c:strRef>
          </c:tx>
          <c:spPr>
            <a:solidFill>
              <a:schemeClr val="accent5">
                <a:lumMod val="75000"/>
                <a:alpha val="56000"/>
              </a:schemeClr>
            </a:solidFill>
            <a:ln>
              <a:noFill/>
            </a:ln>
            <a:effectLst/>
          </c:spPr>
          <c:invertIfNegative val="0"/>
          <c:cat>
            <c:numRef>
              <c:f>Energiankulutus!$F$172:$S$172</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Energiankulutus!$F$206:$S$206</c:f>
              <c:numCache>
                <c:formatCode>#,##0</c:formatCode>
                <c:ptCount val="14"/>
                <c:pt idx="0">
                  <c:v>87692.718946940324</c:v>
                </c:pt>
                <c:pt idx="1">
                  <c:v>80174.745690993048</c:v>
                </c:pt>
                <c:pt idx="2">
                  <c:v>80133.830724855259</c:v>
                </c:pt>
                <c:pt idx="3">
                  <c:v>77585.176401143355</c:v>
                </c:pt>
                <c:pt idx="4">
                  <c:v>73778.475483852817</c:v>
                </c:pt>
                <c:pt idx="5">
                  <c:v>59586.746256334154</c:v>
                </c:pt>
                <c:pt idx="6">
                  <c:v>51248.584521328085</c:v>
                </c:pt>
                <c:pt idx="7">
                  <c:v>42888.331000000006</c:v>
                </c:pt>
                <c:pt idx="8">
                  <c:v>31836.35100000001</c:v>
                </c:pt>
                <c:pt idx="9">
                  <c:v>28141.194999999978</c:v>
                </c:pt>
                <c:pt idx="10">
                  <c:v>27730.956999999995</c:v>
                </c:pt>
                <c:pt idx="11">
                  <c:v>24235.895999999993</c:v>
                </c:pt>
                <c:pt idx="12">
                  <c:v>20328.233000000007</c:v>
                </c:pt>
                <c:pt idx="13">
                  <c:v>19887.141999999963</c:v>
                </c:pt>
              </c:numCache>
            </c:numRef>
          </c:val>
          <c:extLst>
            <c:ext xmlns:c16="http://schemas.microsoft.com/office/drawing/2014/chart" uri="{C3380CC4-5D6E-409C-BE32-E72D297353CC}">
              <c16:uniqueId val="{00000001-032B-4DD7-9D2B-8801A9DF0063}"/>
            </c:ext>
          </c:extLst>
        </c:ser>
        <c:ser>
          <c:idx val="2"/>
          <c:order val="4"/>
          <c:tx>
            <c:strRef>
              <c:f>Energiankulutus!$B$198</c:f>
              <c:strCache>
                <c:ptCount val="1"/>
                <c:pt idx="0">
                  <c:v>Myyty biokaasu</c:v>
                </c:pt>
              </c:strCache>
            </c:strRef>
          </c:tx>
          <c:spPr>
            <a:solidFill>
              <a:schemeClr val="accent5">
                <a:alpha val="58000"/>
              </a:schemeClr>
            </a:solidFill>
            <a:ln>
              <a:noFill/>
            </a:ln>
            <a:effectLst/>
          </c:spPr>
          <c:invertIfNegative val="0"/>
          <c:cat>
            <c:numRef>
              <c:f>Energiankulutus!$F$172:$S$172</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Energiankulutus!$F$198:$S$198</c:f>
              <c:numCache>
                <c:formatCode>#,##0</c:formatCode>
                <c:ptCount val="14"/>
                <c:pt idx="0">
                  <c:v>873.83</c:v>
                </c:pt>
                <c:pt idx="1">
                  <c:v>22784.46</c:v>
                </c:pt>
                <c:pt idx="2">
                  <c:v>24079.870000000003</c:v>
                </c:pt>
                <c:pt idx="3">
                  <c:v>24896</c:v>
                </c:pt>
                <c:pt idx="4">
                  <c:v>26574</c:v>
                </c:pt>
                <c:pt idx="5">
                  <c:v>26489</c:v>
                </c:pt>
                <c:pt idx="6">
                  <c:v>27305</c:v>
                </c:pt>
                <c:pt idx="7">
                  <c:v>27282</c:v>
                </c:pt>
                <c:pt idx="8">
                  <c:v>24135</c:v>
                </c:pt>
                <c:pt idx="9">
                  <c:v>26230</c:v>
                </c:pt>
                <c:pt idx="10">
                  <c:v>18839.179063434152</c:v>
                </c:pt>
                <c:pt idx="11">
                  <c:v>0</c:v>
                </c:pt>
                <c:pt idx="12">
                  <c:v>0</c:v>
                </c:pt>
                <c:pt idx="13">
                  <c:v>0</c:v>
                </c:pt>
              </c:numCache>
            </c:numRef>
          </c:val>
          <c:extLst>
            <c:ext xmlns:c16="http://schemas.microsoft.com/office/drawing/2014/chart" uri="{C3380CC4-5D6E-409C-BE32-E72D297353CC}">
              <c16:uniqueId val="{00000002-032B-4DD7-9D2B-8801A9DF0063}"/>
            </c:ext>
          </c:extLst>
        </c:ser>
        <c:dLbls>
          <c:showLegendKey val="0"/>
          <c:showVal val="0"/>
          <c:showCatName val="0"/>
          <c:showSerName val="0"/>
          <c:showPercent val="0"/>
          <c:showBubbleSize val="0"/>
        </c:dLbls>
        <c:gapWidth val="150"/>
        <c:overlap val="100"/>
        <c:axId val="343598760"/>
        <c:axId val="343599416"/>
      </c:barChart>
      <c:lineChart>
        <c:grouping val="standard"/>
        <c:varyColors val="0"/>
        <c:ser>
          <c:idx val="0"/>
          <c:order val="0"/>
          <c:tx>
            <c:strRef>
              <c:f>Energiankulutus!$B$187</c:f>
              <c:strCache>
                <c:ptCount val="1"/>
                <c:pt idx="0">
                  <c:v>Kokonaisenergiankulutus</c:v>
                </c:pt>
              </c:strCache>
            </c:strRef>
          </c:tx>
          <c:spPr>
            <a:ln w="28575" cap="rnd">
              <a:solidFill>
                <a:schemeClr val="accent4"/>
              </a:solidFill>
              <a:round/>
            </a:ln>
            <a:effectLst/>
          </c:spPr>
          <c:marker>
            <c:symbol val="none"/>
          </c:marker>
          <c:cat>
            <c:numRef>
              <c:f>Energiankulutus!$F$172:$S$172</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Energiankulutus!$F$187:$S$187</c:f>
              <c:numCache>
                <c:formatCode>#,##0</c:formatCode>
                <c:ptCount val="14"/>
                <c:pt idx="0">
                  <c:v>198647.53213415222</c:v>
                </c:pt>
                <c:pt idx="1">
                  <c:v>193264.75564613671</c:v>
                </c:pt>
                <c:pt idx="2">
                  <c:v>190419.23008867342</c:v>
                </c:pt>
                <c:pt idx="3">
                  <c:v>198932.16457848955</c:v>
                </c:pt>
                <c:pt idx="4">
                  <c:v>206734.12762890512</c:v>
                </c:pt>
                <c:pt idx="5">
                  <c:v>198387.30878485803</c:v>
                </c:pt>
                <c:pt idx="6">
                  <c:v>197262.09860645997</c:v>
                </c:pt>
                <c:pt idx="7">
                  <c:v>201588.29111362592</c:v>
                </c:pt>
                <c:pt idx="8">
                  <c:v>194593.86928964528</c:v>
                </c:pt>
                <c:pt idx="9">
                  <c:v>193880.5403061893</c:v>
                </c:pt>
                <c:pt idx="10">
                  <c:v>201935.1163690206</c:v>
                </c:pt>
                <c:pt idx="11">
                  <c:v>208460.6604875139</c:v>
                </c:pt>
                <c:pt idx="12">
                  <c:v>205656.4904006205</c:v>
                </c:pt>
                <c:pt idx="13">
                  <c:v>206351.01975621175</c:v>
                </c:pt>
              </c:numCache>
            </c:numRef>
          </c:val>
          <c:smooth val="0"/>
          <c:extLst>
            <c:ext xmlns:c16="http://schemas.microsoft.com/office/drawing/2014/chart" uri="{C3380CC4-5D6E-409C-BE32-E72D297353CC}">
              <c16:uniqueId val="{00000003-032B-4DD7-9D2B-8801A9DF0063}"/>
            </c:ext>
          </c:extLst>
        </c:ser>
        <c:ser>
          <c:idx val="3"/>
          <c:order val="1"/>
          <c:tx>
            <c:strRef>
              <c:f>Energiankulutus!$B$188</c:f>
              <c:strCache>
                <c:ptCount val="1"/>
                <c:pt idx="0">
                  <c:v>Ostoenergia</c:v>
                </c:pt>
              </c:strCache>
            </c:strRef>
          </c:tx>
          <c:spPr>
            <a:ln w="28575" cap="rnd">
              <a:solidFill>
                <a:schemeClr val="accent4"/>
              </a:solidFill>
              <a:prstDash val="sysDash"/>
              <a:round/>
            </a:ln>
            <a:effectLst/>
          </c:spPr>
          <c:marker>
            <c:symbol val="none"/>
          </c:marker>
          <c:cat>
            <c:numRef>
              <c:f>Energiankulutus!$F$172:$S$172</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Energiankulutus!$F$188:$S$188</c:f>
              <c:numCache>
                <c:formatCode>#,##0</c:formatCode>
                <c:ptCount val="14"/>
                <c:pt idx="0">
                  <c:v>97248.467005844839</c:v>
                </c:pt>
                <c:pt idx="1">
                  <c:v>98901.399970590981</c:v>
                </c:pt>
                <c:pt idx="2">
                  <c:v>96954.951524519769</c:v>
                </c:pt>
                <c:pt idx="3">
                  <c:v>98789.223355108479</c:v>
                </c:pt>
                <c:pt idx="4">
                  <c:v>94141.154818640251</c:v>
                </c:pt>
                <c:pt idx="5">
                  <c:v>82419.979747074583</c:v>
                </c:pt>
                <c:pt idx="6">
                  <c:v>81447.736127788055</c:v>
                </c:pt>
                <c:pt idx="7">
                  <c:v>84573.752113625917</c:v>
                </c:pt>
                <c:pt idx="8">
                  <c:v>82243.592289645312</c:v>
                </c:pt>
                <c:pt idx="9">
                  <c:v>87016.561592281098</c:v>
                </c:pt>
                <c:pt idx="10">
                  <c:v>95465.141684744915</c:v>
                </c:pt>
                <c:pt idx="11">
                  <c:v>79057.034992270987</c:v>
                </c:pt>
                <c:pt idx="12">
                  <c:v>73607.040351996475</c:v>
                </c:pt>
                <c:pt idx="13">
                  <c:v>75129.734594464142</c:v>
                </c:pt>
              </c:numCache>
            </c:numRef>
          </c:val>
          <c:smooth val="0"/>
          <c:extLst>
            <c:ext xmlns:c16="http://schemas.microsoft.com/office/drawing/2014/chart" uri="{C3380CC4-5D6E-409C-BE32-E72D297353CC}">
              <c16:uniqueId val="{00000004-032B-4DD7-9D2B-8801A9DF0063}"/>
            </c:ext>
          </c:extLst>
        </c:ser>
        <c:dLbls>
          <c:showLegendKey val="0"/>
          <c:showVal val="0"/>
          <c:showCatName val="0"/>
          <c:showSerName val="0"/>
          <c:showPercent val="0"/>
          <c:showBubbleSize val="0"/>
        </c:dLbls>
        <c:marker val="1"/>
        <c:smooth val="0"/>
        <c:axId val="343598760"/>
        <c:axId val="343599416"/>
      </c:lineChart>
      <c:lineChart>
        <c:grouping val="standard"/>
        <c:varyColors val="0"/>
        <c:ser>
          <c:idx val="5"/>
          <c:order val="5"/>
          <c:tx>
            <c:strRef>
              <c:f>Energiankulutus!$B$200</c:f>
              <c:strCache>
                <c:ptCount val="1"/>
                <c:pt idx="0">
                  <c:v>Omavaraisuus-%</c:v>
                </c:pt>
              </c:strCache>
            </c:strRef>
          </c:tx>
          <c:spPr>
            <a:ln w="9525" cap="rnd">
              <a:solidFill>
                <a:schemeClr val="accent2"/>
              </a:solidFill>
              <a:prstDash val="sysDot"/>
              <a:round/>
            </a:ln>
            <a:effectLst/>
          </c:spPr>
          <c:marker>
            <c:symbol val="plus"/>
            <c:size val="7"/>
            <c:spPr>
              <a:noFill/>
              <a:ln w="15875">
                <a:solidFill>
                  <a:schemeClr val="accent2"/>
                </a:solidFill>
              </a:ln>
              <a:effectLst/>
            </c:spPr>
          </c:marker>
          <c:dLbls>
            <c:dLbl>
              <c:idx val="8"/>
              <c:layout>
                <c:manualLayout>
                  <c:x val="-3.3729166224180561E-2"/>
                  <c:y val="-5.9128505833385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2B-4DD7-9D2B-8801A9DF0063}"/>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Energiankulutus!$F$200:$S$200</c:f>
              <c:numCache>
                <c:formatCode>#,##0</c:formatCode>
                <c:ptCount val="14"/>
                <c:pt idx="0">
                  <c:v>95.629486072325619</c:v>
                </c:pt>
                <c:pt idx="1">
                  <c:v>102.09960978494796</c:v>
                </c:pt>
                <c:pt idx="2">
                  <c:v>103.81198327340957</c:v>
                </c:pt>
                <c:pt idx="3">
                  <c:v>101.85588542398743</c:v>
                </c:pt>
                <c:pt idx="4">
                  <c:v>103.0044970012702</c:v>
                </c:pt>
                <c:pt idx="5">
                  <c:v>101.84274212481208</c:v>
                </c:pt>
                <c:pt idx="6">
                  <c:v>98.532839492783737</c:v>
                </c:pt>
                <c:pt idx="7">
                  <c:v>92.855030897847442</c:v>
                </c:pt>
                <c:pt idx="8">
                  <c:v>86.49893679304968</c:v>
                </c:pt>
                <c:pt idx="9">
                  <c:v>83.162123160619771</c:v>
                </c:pt>
                <c:pt idx="10">
                  <c:v>75.786774236948972</c:v>
                </c:pt>
                <c:pt idx="11">
                  <c:v>73.701925886608905</c:v>
                </c:pt>
                <c:pt idx="12">
                  <c:v>74.093301286913487</c:v>
                </c:pt>
                <c:pt idx="13">
                  <c:v>73.228825009089292</c:v>
                </c:pt>
              </c:numCache>
            </c:numRef>
          </c:val>
          <c:smooth val="0"/>
          <c:extLst>
            <c:ext xmlns:c16="http://schemas.microsoft.com/office/drawing/2014/chart" uri="{C3380CC4-5D6E-409C-BE32-E72D297353CC}">
              <c16:uniqueId val="{00000006-032B-4DD7-9D2B-8801A9DF0063}"/>
            </c:ext>
          </c:extLst>
        </c:ser>
        <c:dLbls>
          <c:showLegendKey val="0"/>
          <c:showVal val="0"/>
          <c:showCatName val="0"/>
          <c:showSerName val="0"/>
          <c:showPercent val="0"/>
          <c:showBubbleSize val="0"/>
        </c:dLbls>
        <c:marker val="1"/>
        <c:smooth val="0"/>
        <c:axId val="742528904"/>
        <c:axId val="742524312"/>
      </c:lineChart>
      <c:catAx>
        <c:axId val="34359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43599416"/>
        <c:crosses val="autoZero"/>
        <c:auto val="1"/>
        <c:lblAlgn val="ctr"/>
        <c:lblOffset val="100"/>
        <c:noMultiLvlLbl val="0"/>
      </c:catAx>
      <c:valAx>
        <c:axId val="343599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fi-FI"/>
                  <a:t>MWh/a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43598760"/>
        <c:crosses val="autoZero"/>
        <c:crossBetween val="between"/>
      </c:valAx>
      <c:valAx>
        <c:axId val="742524312"/>
        <c:scaling>
          <c:orientation val="minMax"/>
          <c:max val="120"/>
          <c:min val="0"/>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42528904"/>
        <c:crosses val="max"/>
        <c:crossBetween val="between"/>
      </c:valAx>
      <c:catAx>
        <c:axId val="742528904"/>
        <c:scaling>
          <c:orientation val="minMax"/>
        </c:scaling>
        <c:delete val="1"/>
        <c:axPos val="b"/>
        <c:majorTickMark val="out"/>
        <c:minorTickMark val="none"/>
        <c:tickLblPos val="nextTo"/>
        <c:crossAx val="742524312"/>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egendEntry>
        <c:idx val="3"/>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egendEntry>
        <c:idx val="4"/>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egendEntry>
        <c:idx val="5"/>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ayout>
        <c:manualLayout>
          <c:xMode val="edge"/>
          <c:yMode val="edge"/>
          <c:x val="0.62984540692006896"/>
          <c:y val="0.11056104178912186"/>
          <c:w val="0.36367622900692914"/>
          <c:h val="0.853251790852056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1" i="0" baseline="0" noProof="0">
                <a:effectLst/>
              </a:rPr>
              <a:t>HSY:n</a:t>
            </a:r>
            <a:r>
              <a:rPr lang="en-US" sz="1400" b="1" i="0" baseline="0">
                <a:effectLst/>
              </a:rPr>
              <a:t> </a:t>
            </a:r>
            <a:r>
              <a:rPr lang="fi-FI" sz="1400" b="1" i="0" baseline="0" noProof="0">
                <a:effectLst/>
              </a:rPr>
              <a:t>toimipisteiden</a:t>
            </a:r>
            <a:r>
              <a:rPr lang="en-US" sz="1400" b="1" i="0" baseline="0">
                <a:effectLst/>
              </a:rPr>
              <a:t> </a:t>
            </a:r>
            <a:r>
              <a:rPr lang="fi-FI" sz="1400" b="1" i="0" baseline="0" noProof="0">
                <a:effectLst/>
              </a:rPr>
              <a:t>lämmönkulutus</a:t>
            </a:r>
            <a:r>
              <a:rPr lang="en-US" sz="1400" b="1" i="0" baseline="0">
                <a:effectLst/>
              </a:rPr>
              <a:t> 2025 (MWh)</a:t>
            </a:r>
            <a:endParaRPr lang="fi-FI"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5876557255992007E-2"/>
          <c:y val="0.23394486589420074"/>
          <c:w val="0.42213450251828005"/>
          <c:h val="0.5852172119629276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0E-4D1B-87EF-0BF1235949FE}"/>
              </c:ext>
            </c:extLst>
          </c:dPt>
          <c:dPt>
            <c:idx val="1"/>
            <c:bubble3D val="0"/>
            <c:spPr>
              <a:solidFill>
                <a:srgbClr val="814494"/>
              </a:solidFill>
              <a:ln w="19050">
                <a:solidFill>
                  <a:schemeClr val="lt1"/>
                </a:solidFill>
              </a:ln>
              <a:effectLst/>
            </c:spPr>
            <c:extLst>
              <c:ext xmlns:c16="http://schemas.microsoft.com/office/drawing/2014/chart" uri="{C3380CC4-5D6E-409C-BE32-E72D297353CC}">
                <c16:uniqueId val="{00000003-0E0E-4D1B-87EF-0BF1235949FE}"/>
              </c:ext>
            </c:extLst>
          </c:dPt>
          <c:dPt>
            <c:idx val="2"/>
            <c:bubble3D val="0"/>
            <c:spPr>
              <a:solidFill>
                <a:srgbClr val="74AA50"/>
              </a:solidFill>
              <a:ln w="19050">
                <a:solidFill>
                  <a:schemeClr val="lt1"/>
                </a:solidFill>
              </a:ln>
              <a:effectLst/>
            </c:spPr>
            <c:extLst>
              <c:ext xmlns:c16="http://schemas.microsoft.com/office/drawing/2014/chart" uri="{C3380CC4-5D6E-409C-BE32-E72D297353CC}">
                <c16:uniqueId val="{00000005-0E0E-4D1B-87EF-0BF1235949FE}"/>
              </c:ext>
            </c:extLst>
          </c:dPt>
          <c:dPt>
            <c:idx val="3"/>
            <c:bubble3D val="0"/>
            <c:spPr>
              <a:solidFill>
                <a:srgbClr val="006AA7"/>
              </a:solidFill>
              <a:ln w="19050">
                <a:solidFill>
                  <a:schemeClr val="lt1"/>
                </a:solidFill>
              </a:ln>
              <a:effectLst/>
            </c:spPr>
            <c:extLst>
              <c:ext xmlns:c16="http://schemas.microsoft.com/office/drawing/2014/chart" uri="{C3380CC4-5D6E-409C-BE32-E72D297353CC}">
                <c16:uniqueId val="{00000007-0E0E-4D1B-87EF-0BF1235949FE}"/>
              </c:ext>
            </c:extLst>
          </c:dPt>
          <c:dPt>
            <c:idx val="4"/>
            <c:bubble3D val="0"/>
            <c:spPr>
              <a:solidFill>
                <a:srgbClr val="008782">
                  <a:lumMod val="75000"/>
                </a:srgbClr>
              </a:solidFill>
              <a:ln w="19050">
                <a:solidFill>
                  <a:schemeClr val="lt1"/>
                </a:solidFill>
              </a:ln>
              <a:effectLst/>
            </c:spPr>
            <c:extLst>
              <c:ext xmlns:c16="http://schemas.microsoft.com/office/drawing/2014/chart" uri="{C3380CC4-5D6E-409C-BE32-E72D297353CC}">
                <c16:uniqueId val="{00000009-0E0E-4D1B-87EF-0BF1235949F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E0E-4D1B-87EF-0BF1235949F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E0E-4D1B-87EF-0BF1235949F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E0E-4D1B-87EF-0BF1235949F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Taulukot!$A$92:$A$96</c:f>
              <c:strCache>
                <c:ptCount val="5"/>
                <c:pt idx="0">
                  <c:v>Jätevedenpuhdistamot</c:v>
                </c:pt>
                <c:pt idx="1">
                  <c:v>Vedenpuhdistuslaitokset</c:v>
                </c:pt>
                <c:pt idx="2">
                  <c:v>Ämmässuo</c:v>
                </c:pt>
                <c:pt idx="3">
                  <c:v>Sortti-asemat</c:v>
                </c:pt>
                <c:pt idx="4">
                  <c:v>Kiinteistöt</c:v>
                </c:pt>
              </c:strCache>
            </c:strRef>
          </c:cat>
          <c:val>
            <c:numRef>
              <c:f>Taulukot!$R$92:$R$96</c:f>
              <c:numCache>
                <c:formatCode>#,##0</c:formatCode>
                <c:ptCount val="5"/>
                <c:pt idx="0">
                  <c:v>55662</c:v>
                </c:pt>
                <c:pt idx="1">
                  <c:v>5007.4699999999993</c:v>
                </c:pt>
                <c:pt idx="2">
                  <c:v>12060.417672222222</c:v>
                </c:pt>
                <c:pt idx="3">
                  <c:v>1112.6600000000001</c:v>
                </c:pt>
                <c:pt idx="4">
                  <c:v>4970.5</c:v>
                </c:pt>
              </c:numCache>
            </c:numRef>
          </c:val>
          <c:extLst>
            <c:ext xmlns:c16="http://schemas.microsoft.com/office/drawing/2014/chart" uri="{C3380CC4-5D6E-409C-BE32-E72D297353CC}">
              <c16:uniqueId val="{00000010-0E0E-4D1B-87EF-0BF1235949F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3679198397505523"/>
          <c:y val="0.19042953860861464"/>
          <c:w val="0.446531400994787"/>
          <c:h val="0.611177986146308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HSY:n toimipisteiden sähkönkulutus 2025 (MWh)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DF-4D68-BCA8-BC24E913C3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8DF-4D68-BCA8-BC24E913C3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8DF-4D68-BCA8-BC24E913C39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8DF-4D68-BCA8-BC24E913C39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8DF-4D68-BCA8-BC24E913C39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8DF-4D68-BCA8-BC24E913C39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8DF-4D68-BCA8-BC24E913C39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8DF-4D68-BCA8-BC24E913C39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Taulukot!$A$75:$A$82</c:f>
              <c:strCache>
                <c:ptCount val="8"/>
                <c:pt idx="0">
                  <c:v>Jätevedenpuhdistamot</c:v>
                </c:pt>
                <c:pt idx="1">
                  <c:v>Jätevesipumppaamot</c:v>
                </c:pt>
                <c:pt idx="2">
                  <c:v>Vedenpuhdistuslaitokset</c:v>
                </c:pt>
                <c:pt idx="3">
                  <c:v>Vesijohtoverkosto</c:v>
                </c:pt>
                <c:pt idx="4">
                  <c:v>Ämmässuo</c:v>
                </c:pt>
                <c:pt idx="5">
                  <c:v>Sortti-asemat</c:v>
                </c:pt>
                <c:pt idx="6">
                  <c:v>Kiinteistöt</c:v>
                </c:pt>
                <c:pt idx="7">
                  <c:v>Ilmanlaadun seuranta</c:v>
                </c:pt>
              </c:strCache>
            </c:strRef>
          </c:cat>
          <c:val>
            <c:numRef>
              <c:f>Taulukot!$R$75:$R$82</c:f>
              <c:numCache>
                <c:formatCode>#,##0</c:formatCode>
                <c:ptCount val="8"/>
                <c:pt idx="0">
                  <c:v>61211.25</c:v>
                </c:pt>
                <c:pt idx="1">
                  <c:v>11394.36</c:v>
                </c:pt>
                <c:pt idx="2">
                  <c:v>27482.45</c:v>
                </c:pt>
                <c:pt idx="3">
                  <c:v>6388.7429999999986</c:v>
                </c:pt>
                <c:pt idx="4">
                  <c:v>13780.433999999999</c:v>
                </c:pt>
                <c:pt idx="5">
                  <c:v>1470.7049999999999</c:v>
                </c:pt>
                <c:pt idx="6">
                  <c:v>2201.7820000000002</c:v>
                </c:pt>
                <c:pt idx="7">
                  <c:v>131</c:v>
                </c:pt>
              </c:numCache>
            </c:numRef>
          </c:val>
          <c:extLst>
            <c:ext xmlns:c16="http://schemas.microsoft.com/office/drawing/2014/chart" uri="{C3380CC4-5D6E-409C-BE32-E72D297353CC}">
              <c16:uniqueId val="{00000010-28DF-4D68-BCA8-BC24E913C39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346872453639155"/>
          <c:y val="0.14536576404431939"/>
          <c:w val="0.37985466260889539"/>
          <c:h val="0.800047280629540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100" b="0" i="0" u="none" strike="noStrike" kern="1200" spc="0" baseline="0" dirty="0" smtClean="0">
                <a:solidFill>
                  <a:prstClr val="black">
                    <a:lumMod val="65000"/>
                    <a:lumOff val="35000"/>
                  </a:prstClr>
                </a:solidFill>
                <a:effectLst/>
                <a:latin typeface="+mn-lt"/>
                <a:ea typeface="+mn-ea"/>
                <a:cs typeface="+mn-cs"/>
              </a:defRPr>
            </a:pPr>
            <a:r>
              <a:rPr lang="en-US" sz="1100" b="0" i="0" u="none" strike="noStrike" kern="1200" spc="0" baseline="0">
                <a:solidFill>
                  <a:prstClr val="black">
                    <a:lumMod val="65000"/>
                    <a:lumOff val="35000"/>
                  </a:prstClr>
                </a:solidFill>
                <a:effectLst/>
                <a:latin typeface="+mn-lt"/>
                <a:ea typeface="+mn-ea"/>
                <a:cs typeface="+mn-cs"/>
              </a:rPr>
              <a:t>2024: </a:t>
            </a:r>
          </a:p>
          <a:p>
            <a:pPr algn="ctr" rtl="0">
              <a:defRPr lang="en-US" sz="1100" dirty="0" smtClean="0">
                <a:solidFill>
                  <a:prstClr val="black">
                    <a:lumMod val="65000"/>
                    <a:lumOff val="35000"/>
                  </a:prstClr>
                </a:solidFill>
                <a:effectLst/>
              </a:defRPr>
            </a:pPr>
            <a:r>
              <a:rPr lang="en-US" sz="1100" b="0" i="0" u="none" strike="noStrike" kern="1200" spc="0" baseline="0">
                <a:solidFill>
                  <a:prstClr val="black">
                    <a:lumMod val="65000"/>
                    <a:lumOff val="35000"/>
                  </a:prstClr>
                </a:solidFill>
                <a:effectLst/>
                <a:latin typeface="+mn-lt"/>
                <a:ea typeface="+mn-ea"/>
                <a:cs typeface="+mn-cs"/>
              </a:rPr>
              <a:t>80 000 MWh</a:t>
            </a:r>
          </a:p>
        </c:rich>
      </c:tx>
      <c:overlay val="0"/>
      <c:spPr>
        <a:noFill/>
        <a:ln>
          <a:noFill/>
        </a:ln>
        <a:effectLst/>
      </c:spPr>
      <c:txPr>
        <a:bodyPr rot="0" spcFirstLastPara="1" vertOverflow="ellipsis" vert="horz" wrap="square" anchor="ctr" anchorCtr="1"/>
        <a:lstStyle/>
        <a:p>
          <a:pPr algn="ctr" rtl="0">
            <a:defRPr lang="en-US" sz="1100" b="0" i="0" u="none" strike="noStrike" kern="1200" spc="0" baseline="0" dirty="0" smtClean="0">
              <a:solidFill>
                <a:prstClr val="black">
                  <a:lumMod val="65000"/>
                  <a:lumOff val="35000"/>
                </a:prstClr>
              </a:solidFill>
              <a:effectLst/>
              <a:latin typeface="+mn-lt"/>
              <a:ea typeface="+mn-ea"/>
              <a:cs typeface="+mn-cs"/>
            </a:defRPr>
          </a:pPr>
          <a:endParaRPr lang="fi-FI"/>
        </a:p>
      </c:txPr>
    </c:title>
    <c:autoTitleDeleted val="0"/>
    <c:plotArea>
      <c:layout>
        <c:manualLayout>
          <c:layoutTarget val="inner"/>
          <c:xMode val="edge"/>
          <c:yMode val="edge"/>
          <c:x val="0.28774692758847092"/>
          <c:y val="0.36896406875599214"/>
          <c:w val="0.42213450251828005"/>
          <c:h val="0.5852172119629276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45-43D0-90F8-3FC4619431E1}"/>
              </c:ext>
            </c:extLst>
          </c:dPt>
          <c:dPt>
            <c:idx val="1"/>
            <c:bubble3D val="0"/>
            <c:spPr>
              <a:solidFill>
                <a:srgbClr val="814494"/>
              </a:solidFill>
              <a:ln w="19050">
                <a:solidFill>
                  <a:schemeClr val="lt1"/>
                </a:solidFill>
              </a:ln>
              <a:effectLst/>
            </c:spPr>
            <c:extLst>
              <c:ext xmlns:c16="http://schemas.microsoft.com/office/drawing/2014/chart" uri="{C3380CC4-5D6E-409C-BE32-E72D297353CC}">
                <c16:uniqueId val="{00000003-DE45-43D0-90F8-3FC4619431E1}"/>
              </c:ext>
            </c:extLst>
          </c:dPt>
          <c:dPt>
            <c:idx val="2"/>
            <c:bubble3D val="0"/>
            <c:spPr>
              <a:solidFill>
                <a:srgbClr val="74AA50"/>
              </a:solidFill>
              <a:ln w="19050">
                <a:solidFill>
                  <a:schemeClr val="lt1"/>
                </a:solidFill>
              </a:ln>
              <a:effectLst/>
            </c:spPr>
            <c:extLst>
              <c:ext xmlns:c16="http://schemas.microsoft.com/office/drawing/2014/chart" uri="{C3380CC4-5D6E-409C-BE32-E72D297353CC}">
                <c16:uniqueId val="{00000005-DE45-43D0-90F8-3FC4619431E1}"/>
              </c:ext>
            </c:extLst>
          </c:dPt>
          <c:dPt>
            <c:idx val="3"/>
            <c:bubble3D val="0"/>
            <c:spPr>
              <a:solidFill>
                <a:srgbClr val="1D7BB1"/>
              </a:solidFill>
              <a:ln w="19050">
                <a:solidFill>
                  <a:schemeClr val="lt1"/>
                </a:solidFill>
              </a:ln>
              <a:effectLst/>
            </c:spPr>
            <c:extLst>
              <c:ext xmlns:c16="http://schemas.microsoft.com/office/drawing/2014/chart" uri="{C3380CC4-5D6E-409C-BE32-E72D297353CC}">
                <c16:uniqueId val="{00000007-DE45-43D0-90F8-3FC4619431E1}"/>
              </c:ext>
            </c:extLst>
          </c:dPt>
          <c:dPt>
            <c:idx val="4"/>
            <c:bubble3D val="0"/>
            <c:spPr>
              <a:solidFill>
                <a:srgbClr val="006662"/>
              </a:solidFill>
              <a:ln w="19050">
                <a:solidFill>
                  <a:schemeClr val="lt1"/>
                </a:solidFill>
              </a:ln>
              <a:effectLst/>
            </c:spPr>
            <c:extLst>
              <c:ext xmlns:c16="http://schemas.microsoft.com/office/drawing/2014/chart" uri="{C3380CC4-5D6E-409C-BE32-E72D297353CC}">
                <c16:uniqueId val="{00000009-DE45-43D0-90F8-3FC4619431E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E45-43D0-90F8-3FC4619431E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E45-43D0-90F8-3FC4619431E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E45-43D0-90F8-3FC4619431E1}"/>
              </c:ext>
            </c:extLst>
          </c:dPt>
          <c:dLbls>
            <c:delete val="1"/>
          </c:dLbls>
          <c:cat>
            <c:strRef>
              <c:f>Taulukot!$A$68:$A$72</c:f>
              <c:strCache>
                <c:ptCount val="5"/>
                <c:pt idx="0">
                  <c:v>Jätevedenpuhdistamot</c:v>
                </c:pt>
                <c:pt idx="1">
                  <c:v>Vedenpuhdistuslaitokset</c:v>
                </c:pt>
                <c:pt idx="2">
                  <c:v>Ämmässuo</c:v>
                </c:pt>
                <c:pt idx="3">
                  <c:v>Sortti-asemat</c:v>
                </c:pt>
                <c:pt idx="4">
                  <c:v>Kiinteistöt</c:v>
                </c:pt>
              </c:strCache>
            </c:strRef>
          </c:cat>
          <c:val>
            <c:numRef>
              <c:f>Taulukot!$Q$68:$Q$72</c:f>
              <c:numCache>
                <c:formatCode>#,##0</c:formatCode>
                <c:ptCount val="5"/>
                <c:pt idx="0">
                  <c:v>56441</c:v>
                </c:pt>
                <c:pt idx="1">
                  <c:v>5565.09</c:v>
                </c:pt>
                <c:pt idx="2">
                  <c:v>11008.417672222222</c:v>
                </c:pt>
                <c:pt idx="3">
                  <c:v>1138.49</c:v>
                </c:pt>
                <c:pt idx="4">
                  <c:v>5731.2994061538457</c:v>
                </c:pt>
              </c:numCache>
            </c:numRef>
          </c:val>
          <c:extLst>
            <c:ext xmlns:c16="http://schemas.microsoft.com/office/drawing/2014/chart" uri="{C3380CC4-5D6E-409C-BE32-E72D297353CC}">
              <c16:uniqueId val="{00000010-DE45-43D0-90F8-3FC4619431E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0">
                <a:latin typeface="Arial" panose="020B0604020202020204" pitchFamily="34" charset="0"/>
                <a:cs typeface="Arial" panose="020B0604020202020204" pitchFamily="34" charset="0"/>
              </a:rPr>
              <a:t>2024:</a:t>
            </a:r>
          </a:p>
          <a:p>
            <a:pPr>
              <a:defRPr sz="1200"/>
            </a:pPr>
            <a:r>
              <a:rPr lang="en-US" sz="1100" b="0">
                <a:latin typeface="Arial" panose="020B0604020202020204" pitchFamily="34" charset="0"/>
                <a:cs typeface="Arial" panose="020B0604020202020204" pitchFamily="34" charset="0"/>
              </a:rPr>
              <a:t> 122 000 MWh</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26200386258853858"/>
          <c:y val="0.36570425902984427"/>
          <c:w val="0.45824048264730838"/>
          <c:h val="0.5165015588392643"/>
        </c:manualLayout>
      </c:layout>
      <c:pieChart>
        <c:varyColors val="1"/>
        <c:ser>
          <c:idx val="0"/>
          <c:order val="0"/>
          <c:dPt>
            <c:idx val="0"/>
            <c:bubble3D val="0"/>
            <c:spPr>
              <a:solidFill>
                <a:srgbClr val="00AAA3"/>
              </a:solidFill>
              <a:ln w="19050">
                <a:solidFill>
                  <a:schemeClr val="lt1"/>
                </a:solidFill>
              </a:ln>
              <a:effectLst/>
            </c:spPr>
            <c:extLst>
              <c:ext xmlns:c16="http://schemas.microsoft.com/office/drawing/2014/chart" uri="{C3380CC4-5D6E-409C-BE32-E72D297353CC}">
                <c16:uniqueId val="{00000001-8EE2-407E-B01D-B46C795C1506}"/>
              </c:ext>
            </c:extLst>
          </c:dPt>
          <c:dPt>
            <c:idx val="1"/>
            <c:bubble3D val="0"/>
            <c:spPr>
              <a:solidFill>
                <a:srgbClr val="F18931"/>
              </a:solidFill>
              <a:ln w="19050">
                <a:solidFill>
                  <a:schemeClr val="lt1"/>
                </a:solidFill>
              </a:ln>
              <a:effectLst/>
            </c:spPr>
            <c:extLst>
              <c:ext xmlns:c16="http://schemas.microsoft.com/office/drawing/2014/chart" uri="{C3380CC4-5D6E-409C-BE32-E72D297353CC}">
                <c16:uniqueId val="{00000003-8EE2-407E-B01D-B46C795C1506}"/>
              </c:ext>
            </c:extLst>
          </c:dPt>
          <c:dPt>
            <c:idx val="2"/>
            <c:bubble3D val="0"/>
            <c:spPr>
              <a:solidFill>
                <a:srgbClr val="814494"/>
              </a:solidFill>
              <a:ln w="19050">
                <a:solidFill>
                  <a:schemeClr val="lt1"/>
                </a:solidFill>
              </a:ln>
              <a:effectLst/>
            </c:spPr>
            <c:extLst>
              <c:ext xmlns:c16="http://schemas.microsoft.com/office/drawing/2014/chart" uri="{C3380CC4-5D6E-409C-BE32-E72D297353CC}">
                <c16:uniqueId val="{00000005-8EE2-407E-B01D-B46C795C1506}"/>
              </c:ext>
            </c:extLst>
          </c:dPt>
          <c:dPt>
            <c:idx val="3"/>
            <c:bubble3D val="0"/>
            <c:spPr>
              <a:solidFill>
                <a:srgbClr val="D8318A"/>
              </a:solidFill>
              <a:ln w="19050">
                <a:solidFill>
                  <a:schemeClr val="lt1"/>
                </a:solidFill>
              </a:ln>
              <a:effectLst/>
            </c:spPr>
            <c:extLst>
              <c:ext xmlns:c16="http://schemas.microsoft.com/office/drawing/2014/chart" uri="{C3380CC4-5D6E-409C-BE32-E72D297353CC}">
                <c16:uniqueId val="{00000007-8EE2-407E-B01D-B46C795C1506}"/>
              </c:ext>
            </c:extLst>
          </c:dPt>
          <c:dPt>
            <c:idx val="4"/>
            <c:bubble3D val="0"/>
            <c:spPr>
              <a:solidFill>
                <a:srgbClr val="74AA50"/>
              </a:solidFill>
              <a:ln w="19050">
                <a:solidFill>
                  <a:schemeClr val="lt1"/>
                </a:solidFill>
              </a:ln>
              <a:effectLst/>
            </c:spPr>
            <c:extLst>
              <c:ext xmlns:c16="http://schemas.microsoft.com/office/drawing/2014/chart" uri="{C3380CC4-5D6E-409C-BE32-E72D297353CC}">
                <c16:uniqueId val="{00000009-8EE2-407E-B01D-B46C795C1506}"/>
              </c:ext>
            </c:extLst>
          </c:dPt>
          <c:dPt>
            <c:idx val="5"/>
            <c:bubble3D val="0"/>
            <c:spPr>
              <a:solidFill>
                <a:srgbClr val="1D7BB1"/>
              </a:solidFill>
              <a:ln w="19050">
                <a:solidFill>
                  <a:schemeClr val="lt1"/>
                </a:solidFill>
              </a:ln>
              <a:effectLst/>
            </c:spPr>
            <c:extLst>
              <c:ext xmlns:c16="http://schemas.microsoft.com/office/drawing/2014/chart" uri="{C3380CC4-5D6E-409C-BE32-E72D297353CC}">
                <c16:uniqueId val="{0000000B-8EE2-407E-B01D-B46C795C150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EE2-407E-B01D-B46C795C150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EE2-407E-B01D-B46C795C1506}"/>
              </c:ext>
            </c:extLst>
          </c:dPt>
          <c:dLbls>
            <c:delete val="1"/>
          </c:dLbls>
          <c:cat>
            <c:strRef>
              <c:f>Taulukot!$A$51:$A$58</c:f>
              <c:strCache>
                <c:ptCount val="8"/>
                <c:pt idx="0">
                  <c:v>Jätevedenpuhdistamot</c:v>
                </c:pt>
                <c:pt idx="1">
                  <c:v>Jätevesipumppaamot</c:v>
                </c:pt>
                <c:pt idx="2">
                  <c:v>Vedenpuhdistuslaitokset</c:v>
                </c:pt>
                <c:pt idx="3">
                  <c:v>Vesijohtoverkosto</c:v>
                </c:pt>
                <c:pt idx="4">
                  <c:v>Ämmässuo</c:v>
                </c:pt>
                <c:pt idx="5">
                  <c:v>Sortti-asemat</c:v>
                </c:pt>
                <c:pt idx="6">
                  <c:v>Kiinteistöt</c:v>
                </c:pt>
                <c:pt idx="7">
                  <c:v>Ilmanlaadun seuranta</c:v>
                </c:pt>
              </c:strCache>
            </c:strRef>
          </c:cat>
          <c:val>
            <c:numRef>
              <c:f>Taulukot!$Q$51:$Q$58</c:f>
              <c:numCache>
                <c:formatCode>#,##0</c:formatCode>
                <c:ptCount val="8"/>
                <c:pt idx="0">
                  <c:v>58564.498999999996</c:v>
                </c:pt>
                <c:pt idx="1">
                  <c:v>10937</c:v>
                </c:pt>
                <c:pt idx="2">
                  <c:v>27698.614999999998</c:v>
                </c:pt>
                <c:pt idx="3">
                  <c:v>6272.0199999999995</c:v>
                </c:pt>
                <c:pt idx="4">
                  <c:v>14402.654999999999</c:v>
                </c:pt>
                <c:pt idx="5">
                  <c:v>1371.951</c:v>
                </c:pt>
                <c:pt idx="6">
                  <c:v>2166.6130000000003</c:v>
                </c:pt>
                <c:pt idx="7">
                  <c:v>131</c:v>
                </c:pt>
              </c:numCache>
            </c:numRef>
          </c:val>
          <c:extLst>
            <c:ext xmlns:c16="http://schemas.microsoft.com/office/drawing/2014/chart" uri="{C3380CC4-5D6E-409C-BE32-E72D297353CC}">
              <c16:uniqueId val="{00000010-8EE2-407E-B01D-B46C795C150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0.20478</cdr:x>
      <cdr:y>0.25018</cdr:y>
    </cdr:from>
    <cdr:to>
      <cdr:x>0.47029</cdr:x>
      <cdr:y>0.64854</cdr:y>
    </cdr:to>
    <cdr:cxnSp macro="">
      <cdr:nvCxnSpPr>
        <cdr:cNvPr id="3" name="Suora nuoliyhdysviiva 2">
          <a:extLst xmlns:a="http://schemas.openxmlformats.org/drawingml/2006/main">
            <a:ext uri="{FF2B5EF4-FFF2-40B4-BE49-F238E27FC236}">
              <a16:creationId xmlns:a16="http://schemas.microsoft.com/office/drawing/2014/main" id="{BBC94C64-CF47-6DF2-9732-B4A99ED38D25}"/>
            </a:ext>
          </a:extLst>
        </cdr:cNvPr>
        <cdr:cNvCxnSpPr/>
      </cdr:nvCxnSpPr>
      <cdr:spPr>
        <a:xfrm xmlns:a="http://schemas.openxmlformats.org/drawingml/2006/main">
          <a:off x="2186600" y="1494613"/>
          <a:ext cx="2835105" cy="23797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E5946-FCF2-4F3B-AC9B-30790E25503F}" type="datetimeFigureOut">
              <a:rPr lang="fi-FI" smtClean="0"/>
              <a:t>4.6.2026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988F7-7F4C-401D-812C-4EB94336C238}" type="slidenum">
              <a:rPr lang="fi-FI" smtClean="0"/>
              <a:t>‹#›</a:t>
            </a:fld>
            <a:endParaRPr lang="fi-FI"/>
          </a:p>
        </p:txBody>
      </p:sp>
    </p:spTree>
    <p:extLst>
      <p:ext uri="{BB962C8B-B14F-4D97-AF65-F5344CB8AC3E}">
        <p14:creationId xmlns:p14="http://schemas.microsoft.com/office/powerpoint/2010/main" val="216672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37069FA-94A9-4AD8-AB98-F6D9D05CCF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79B8036A-A6C6-4042-AA43-C5E7EA779AD9}"/>
              </a:ext>
            </a:extLst>
          </p:cNvPr>
          <p:cNvSpPr>
            <a:spLocks noGrp="1"/>
          </p:cNvSpPr>
          <p:nvPr>
            <p:ph type="body" idx="1"/>
          </p:nvPr>
        </p:nvSpPr>
        <p:spPr>
          <a:noFill/>
        </p:spPr>
        <p:txBody>
          <a:bodyPr/>
          <a:lstStyle/>
          <a:p>
            <a:pPr marL="182563" indent="-182563"/>
            <a:endParaRPr lang="fi-FI" altLang="fi-FI"/>
          </a:p>
        </p:txBody>
      </p:sp>
    </p:spTree>
    <p:extLst>
      <p:ext uri="{BB962C8B-B14F-4D97-AF65-F5344CB8AC3E}">
        <p14:creationId xmlns:p14="http://schemas.microsoft.com/office/powerpoint/2010/main" val="429467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4FAB-2B27-269F-E95C-8FF24BB4D49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AC70969-4378-60DC-F923-F22C7581F8D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BAD8D48-A0F9-370B-EA86-8D5EA6D23F4A}"/>
              </a:ext>
            </a:extLst>
          </p:cNvPr>
          <p:cNvSpPr>
            <a:spLocks noGrp="1"/>
          </p:cNvSpPr>
          <p:nvPr>
            <p:ph type="body" idx="1"/>
          </p:nvPr>
        </p:nvSpPr>
        <p:spPr/>
        <p:txBody>
          <a:bodyPr/>
          <a:lstStyle/>
          <a:p>
            <a:pPr marL="171450" indent="-171450">
              <a:buFontTx/>
              <a:buChar char="-"/>
            </a:pPr>
            <a:r>
              <a:rPr lang="fi-FI" dirty="0"/>
              <a:t>Päästöt ovat vähentyneet viime vuosina jopa odotettua nopeammin, jonka myötä vuodelle 2025 asetettu välitavoite saavutettiin etuajassa</a:t>
            </a:r>
          </a:p>
          <a:p>
            <a:pPr marL="171450" indent="-171450">
              <a:buFontTx/>
              <a:buChar char="-"/>
            </a:pPr>
            <a:r>
              <a:rPr lang="fi-FI" dirty="0"/>
              <a:t>Kokonaispäästöjen tavoitetaso 2030 on sidoksissa biologisista prosesseista luonnollisesti vapautuviin kasvihuonekaasuihin –  kun vähennettävissä olevat päästöt on ns. hoidettu, nämä luonnolliset päästöt jäävät toimintaan sidoksissa olevaksi ilmastotaakaksi.</a:t>
            </a:r>
          </a:p>
        </p:txBody>
      </p:sp>
      <p:sp>
        <p:nvSpPr>
          <p:cNvPr id="4" name="Dian numeron paikkamerkki 3">
            <a:extLst>
              <a:ext uri="{FF2B5EF4-FFF2-40B4-BE49-F238E27FC236}">
                <a16:creationId xmlns:a16="http://schemas.microsoft.com/office/drawing/2014/main" id="{61E18658-4495-96AA-65A9-C3498D19675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C83EEE-6159-4EE3-AC4A-774027F1F07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44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endParaRPr lang="fi-FI" sz="1200">
              <a:cs typeface="Arial"/>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C83EEE-6159-4EE3-AC4A-774027F1F07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Seurattavat ulkoiset palvelut ja niiden </a:t>
            </a:r>
            <a:r>
              <a:rPr lang="fi-FI" dirty="0" err="1"/>
              <a:t>khk</a:t>
            </a:r>
            <a:r>
              <a:rPr lang="fi-FI" dirty="0"/>
              <a:t>-päästöt liittyvät HSY:n toiminnan kannalta keskeisiin ulkoisiin toimintoihin (ja päästölähteisiin joihin HSY:llä on pääsääntöisesti jonkinlainen suora vaikutusmahdollisuus)</a:t>
            </a:r>
          </a:p>
          <a:p>
            <a:pPr marL="171450" indent="-171450">
              <a:buFont typeface="Arial" panose="020B0604020202020204" pitchFamily="34" charset="0"/>
              <a:buChar char="•"/>
            </a:pPr>
            <a:r>
              <a:rPr lang="fi-FI" dirty="0"/>
              <a:t>Ulkoiset palvelut muodostavat n. 5-8 prosenttia HSY:n kokonaispäästöistä. Suurin osa päästöistä liittyy kuljetustehtäviin tai ulkoisten työkoneiden käyttöön (jätejakeiden siirrot, käsittely ja verkkotyömaat)</a:t>
            </a:r>
          </a:p>
          <a:p>
            <a:pPr marL="171450" indent="-171450">
              <a:buFont typeface="Arial" panose="020B0604020202020204" pitchFamily="34" charset="0"/>
              <a:buChar char="•"/>
            </a:pPr>
            <a:r>
              <a:rPr lang="fi-FI" dirty="0"/>
              <a:t>Palvelusopimuksiin kirjattujen uusiutuvan energian käyttövelvoitteita sovellettiin vuonna 2023 mm. monissa jätteen keräyksen, vesihuollon kemikaalitoimitusten, verkkotyömaiden ja sorttien kuljetusurakoissa. </a:t>
            </a:r>
            <a:endParaRPr lang="fi-FI" dirty="0">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C83EEE-6159-4EE3-AC4A-774027F1F07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3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200">
                <a:cs typeface="Arial"/>
              </a:rPr>
              <a:t>Vuodesta 2016 HSY:n uusiutuvan energian kokonaismäärä on laskenut pääosin kaatopaikkakaasun keräyksen vähentyessä</a:t>
            </a:r>
          </a:p>
          <a:p>
            <a:pPr marL="171450" indent="-171450">
              <a:buFont typeface="Arial" panose="020B0604020202020204" pitchFamily="34" charset="0"/>
              <a:buChar char="•"/>
            </a:pPr>
            <a:r>
              <a:rPr lang="fi-FI" sz="1200">
                <a:cs typeface="Arial"/>
              </a:rPr>
              <a:t>Energiatehokkuuden kannalta tärkeä oman uusituvan energia hyötykäyttöä nousi merkittävästi Blominmäen käyttöönoton myötä. Ostoenergia on tärkeä tunnusluku energiakustannusten kannalta. </a:t>
            </a: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C83EEE-6159-4EE3-AC4A-774027F1F07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5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C83EEE-6159-4EE3-AC4A-774027F1F07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38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C83EEE-6159-4EE3-AC4A-774027F1F07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248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dirty="0"/>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dirty="0"/>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4.6.2026</a:t>
            </a:fld>
            <a:endParaRPr lang="fi-FI" dirty="0"/>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dirty="0"/>
          </a:p>
        </p:txBody>
      </p:sp>
    </p:spTree>
    <p:extLst>
      <p:ext uri="{BB962C8B-B14F-4D97-AF65-F5344CB8AC3E}">
        <p14:creationId xmlns:p14="http://schemas.microsoft.com/office/powerpoint/2010/main" val="325267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bg>
      <p:bgPr>
        <a:solidFill>
          <a:schemeClr val="bg2"/>
        </a:solidFill>
        <a:effectLst/>
      </p:bgPr>
    </p:bg>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304641" y="6140295"/>
            <a:ext cx="864617" cy="471600"/>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B2A00DE5-8910-4A09-9EF4-AEEB76902EFA}" type="slidenum">
              <a:rPr lang="fi-FI" smtClean="0"/>
              <a:t>‹#›</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a:p>
        </p:txBody>
      </p:sp>
      <p:sp>
        <p:nvSpPr>
          <p:cNvPr id="4" name="Date Placeholder 3"/>
          <p:cNvSpPr>
            <a:spLocks noGrp="1"/>
          </p:cNvSpPr>
          <p:nvPr>
            <p:ph type="dt" sz="half" idx="10"/>
          </p:nvPr>
        </p:nvSpPr>
        <p:spPr/>
        <p:txBody>
          <a:bodyPr/>
          <a:lstStyle>
            <a:lvl1pPr>
              <a:defRPr>
                <a:solidFill>
                  <a:schemeClr val="bg1"/>
                </a:solidFill>
              </a:defRPr>
            </a:lvl1pPr>
          </a:lstStyle>
          <a:p>
            <a:fld id="{A0F55FF0-CC54-4E8D-9499-FB1FB8F36ADF}" type="datetime1">
              <a:rPr lang="fi-FI" smtClean="0"/>
              <a:t>4.6.2026</a:t>
            </a:fld>
            <a:endParaRPr lang="fi-FI"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51511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ksi palstaa kelta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10316818" cy="809668"/>
          </a:xfrm>
        </p:spPr>
        <p:txBody>
          <a:bodyPr/>
          <a:lstStyle>
            <a:lvl1pPr>
              <a:defRPr/>
            </a:lvl1pPr>
          </a:lstStyle>
          <a:p>
            <a:r>
              <a:rPr lang="en-GB"/>
              <a:t>HSY </a:t>
            </a:r>
            <a:r>
              <a:rPr lang="en-GB" err="1"/>
              <a:t>otsikko</a:t>
            </a:r>
            <a:r>
              <a:rPr lang="en-GB"/>
              <a:t> </a:t>
            </a:r>
            <a:r>
              <a:rPr lang="en-GB" err="1"/>
              <a:t>tähän</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4" y="1273645"/>
            <a:ext cx="10267995"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5523017"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5123873" cy="2063468"/>
          </a:xfrm>
        </p:spPr>
        <p:txBody>
          <a:bodyPr anchor="t">
            <a:noAutofit/>
          </a:bodyPr>
          <a:lstStyle>
            <a:lvl1pPr marL="0" indent="0">
              <a:lnSpc>
                <a:spcPct val="100000"/>
              </a:lnSpc>
              <a:buFont typeface="Arial" panose="020B0604020202020204" pitchFamily="34" charset="0"/>
              <a:buNone/>
              <a:defRPr sz="2000">
                <a:solidFill>
                  <a:schemeClr val="tx1"/>
                </a:solidFill>
              </a:defRPr>
            </a:lvl1pPr>
            <a:lvl2pPr marL="457200" indent="0">
              <a:lnSpc>
                <a:spcPct val="100000"/>
              </a:lnSpc>
              <a:buFont typeface="Arial" panose="020B0604020202020204" pitchFamily="34" charset="0"/>
              <a:buNone/>
              <a:defRPr sz="2000">
                <a:solidFill>
                  <a:schemeClr val="tx1"/>
                </a:solidFill>
              </a:defRPr>
            </a:lvl2pPr>
            <a:lvl3pPr marL="914400" indent="0">
              <a:lnSpc>
                <a:spcPct val="100000"/>
              </a:lnSpc>
              <a:buFont typeface="Arial" panose="020B0604020202020204" pitchFamily="34" charset="0"/>
              <a:buNone/>
              <a:defRPr sz="2000">
                <a:solidFill>
                  <a:schemeClr val="tx1"/>
                </a:solidFill>
              </a:defRPr>
            </a:lvl3pPr>
            <a:lvl4pPr marL="1371600" indent="0">
              <a:lnSpc>
                <a:spcPct val="100000"/>
              </a:lnSpc>
              <a:buFont typeface="Arial" panose="020B0604020202020204" pitchFamily="34" charset="0"/>
              <a:buNone/>
              <a:defRPr sz="2000">
                <a:solidFill>
                  <a:schemeClr val="tx1"/>
                </a:solidFill>
              </a:defRPr>
            </a:lvl4pPr>
            <a:lvl5pPr marL="1828800" indent="0">
              <a:lnSpc>
                <a:spcPct val="100000"/>
              </a:lnSpc>
              <a:buFont typeface="Arial" panose="020B0604020202020204" pitchFamily="34" charset="0"/>
              <a:buNone/>
              <a:defRPr sz="2000">
                <a:solidFill>
                  <a:schemeClr val="tx1"/>
                </a:solidFill>
              </a:defRPr>
            </a:lvl5pPr>
          </a:lstStyle>
          <a:p>
            <a:pPr lvl="0"/>
            <a:r>
              <a:rPr lang="en-GB" err="1"/>
              <a:t>Kirjoita</a:t>
            </a:r>
            <a:r>
              <a:rPr lang="en-GB"/>
              <a:t> </a:t>
            </a:r>
            <a:r>
              <a:rPr lang="en-GB" err="1"/>
              <a:t>teksti</a:t>
            </a:r>
            <a:r>
              <a:rPr lang="en-GB"/>
              <a:t>.</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6220082" y="2743202"/>
            <a:ext cx="5505279"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solidFill>
                <a:schemeClr val="tx1"/>
              </a:solidFill>
            </a:endParaRPr>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631826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6318264" y="3892269"/>
            <a:ext cx="5156242" cy="2063468"/>
          </a:xfrm>
        </p:spPr>
        <p:txBody>
          <a:bodyPr anchor="t">
            <a:noAutofit/>
          </a:bodyPr>
          <a:lstStyle>
            <a:lvl1pPr marL="0" indent="0">
              <a:lnSpc>
                <a:spcPct val="100000"/>
              </a:lnSpc>
              <a:buFontTx/>
              <a:buNone/>
              <a:defRPr sz="2000">
                <a:solidFill>
                  <a:schemeClr val="tx1"/>
                </a:solidFill>
              </a:defRPr>
            </a:lvl1pPr>
            <a:lvl2pPr marL="457200" indent="0">
              <a:lnSpc>
                <a:spcPct val="100000"/>
              </a:lnSpc>
              <a:buFontTx/>
              <a:buNone/>
              <a:defRPr sz="2000">
                <a:solidFill>
                  <a:schemeClr val="tx1"/>
                </a:solidFill>
              </a:defRPr>
            </a:lvl2pPr>
            <a:lvl3pPr marL="914400" indent="0">
              <a:lnSpc>
                <a:spcPct val="100000"/>
              </a:lnSpc>
              <a:buFontTx/>
              <a:buNone/>
              <a:defRPr sz="2000">
                <a:solidFill>
                  <a:schemeClr val="tx1"/>
                </a:solidFill>
              </a:defRPr>
            </a:lvl3pPr>
            <a:lvl4pPr marL="1371600" indent="0">
              <a:lnSpc>
                <a:spcPct val="100000"/>
              </a:lnSpc>
              <a:buFontTx/>
              <a:buNone/>
              <a:defRPr sz="2000">
                <a:solidFill>
                  <a:schemeClr val="tx1"/>
                </a:solidFill>
              </a:defRPr>
            </a:lvl4pPr>
            <a:lvl5pPr marL="1828800" indent="0">
              <a:lnSpc>
                <a:spcPct val="100000"/>
              </a:lnSpc>
              <a:buFontTx/>
              <a:buNone/>
              <a:defRPr sz="2000">
                <a:solidFill>
                  <a:schemeClr val="tx1"/>
                </a:solidFill>
              </a:defRPr>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1368289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80319"/>
            <a:ext cx="10313969" cy="809668"/>
          </a:xfrm>
        </p:spPr>
        <p:txBody>
          <a:bodyPr>
            <a:noAutofit/>
          </a:bodyPr>
          <a:lstStyle>
            <a:lvl1pPr>
              <a:defRPr sz="3300"/>
            </a:lvl1pPr>
          </a:lstStyle>
          <a:p>
            <a:r>
              <a:rPr lang="en-GB"/>
              <a:t>HSY </a:t>
            </a:r>
            <a:r>
              <a:rPr lang="en-GB" err="1"/>
              <a:t>otsikko</a:t>
            </a:r>
            <a:r>
              <a:rPr lang="en-GB"/>
              <a:t> </a:t>
            </a:r>
            <a:r>
              <a:rPr lang="en-GB" err="1"/>
              <a:t>tähän</a:t>
            </a:r>
            <a:endParaRPr lang="en-FI"/>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4"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4"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3" name="Content Placeholder 3">
            <a:extLst>
              <a:ext uri="{FF2B5EF4-FFF2-40B4-BE49-F238E27FC236}">
                <a16:creationId xmlns:a16="http://schemas.microsoft.com/office/drawing/2014/main" id="{524F12FF-CC0E-0499-84C1-C94051E581A8}"/>
              </a:ext>
            </a:extLst>
          </p:cNvPr>
          <p:cNvSpPr>
            <a:spLocks noGrp="1"/>
          </p:cNvSpPr>
          <p:nvPr>
            <p:ph sz="half" idx="33" hasCustomPrompt="1"/>
          </p:nvPr>
        </p:nvSpPr>
        <p:spPr>
          <a:xfrm>
            <a:off x="8362457"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5" name="Content Placeholder 3">
            <a:extLst>
              <a:ext uri="{FF2B5EF4-FFF2-40B4-BE49-F238E27FC236}">
                <a16:creationId xmlns:a16="http://schemas.microsoft.com/office/drawing/2014/main" id="{3D9B07CB-B7C7-5C5D-5CC6-BC02FE65527E}"/>
              </a:ext>
            </a:extLst>
          </p:cNvPr>
          <p:cNvSpPr>
            <a:spLocks noGrp="1"/>
          </p:cNvSpPr>
          <p:nvPr>
            <p:ph sz="half" idx="34" hasCustomPrompt="1"/>
          </p:nvPr>
        </p:nvSpPr>
        <p:spPr>
          <a:xfrm>
            <a:off x="8362459"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6" name="Content Placeholder 3">
            <a:extLst>
              <a:ext uri="{FF2B5EF4-FFF2-40B4-BE49-F238E27FC236}">
                <a16:creationId xmlns:a16="http://schemas.microsoft.com/office/drawing/2014/main" id="{801B1565-74F3-9040-F2DA-6D51D0E9CC81}"/>
              </a:ext>
            </a:extLst>
          </p:cNvPr>
          <p:cNvSpPr>
            <a:spLocks noGrp="1"/>
          </p:cNvSpPr>
          <p:nvPr>
            <p:ph sz="half" idx="35" hasCustomPrompt="1"/>
          </p:nvPr>
        </p:nvSpPr>
        <p:spPr>
          <a:xfrm>
            <a:off x="8362457"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8" name="Content Placeholder 3">
            <a:extLst>
              <a:ext uri="{FF2B5EF4-FFF2-40B4-BE49-F238E27FC236}">
                <a16:creationId xmlns:a16="http://schemas.microsoft.com/office/drawing/2014/main" id="{811EF8E5-08C3-8259-FD8F-0B4829D5A9F0}"/>
              </a:ext>
            </a:extLst>
          </p:cNvPr>
          <p:cNvSpPr>
            <a:spLocks noGrp="1"/>
          </p:cNvSpPr>
          <p:nvPr>
            <p:ph sz="half" idx="36" hasCustomPrompt="1"/>
          </p:nvPr>
        </p:nvSpPr>
        <p:spPr>
          <a:xfrm>
            <a:off x="4414401"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9" name="Content Placeholder 3">
            <a:extLst>
              <a:ext uri="{FF2B5EF4-FFF2-40B4-BE49-F238E27FC236}">
                <a16:creationId xmlns:a16="http://schemas.microsoft.com/office/drawing/2014/main" id="{454BE57F-D88F-4D90-13FE-E6F97B3CFAF5}"/>
              </a:ext>
            </a:extLst>
          </p:cNvPr>
          <p:cNvSpPr>
            <a:spLocks noGrp="1"/>
          </p:cNvSpPr>
          <p:nvPr>
            <p:ph sz="half" idx="37" hasCustomPrompt="1"/>
          </p:nvPr>
        </p:nvSpPr>
        <p:spPr>
          <a:xfrm>
            <a:off x="4414403"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11" name="Content Placeholder 3">
            <a:extLst>
              <a:ext uri="{FF2B5EF4-FFF2-40B4-BE49-F238E27FC236}">
                <a16:creationId xmlns:a16="http://schemas.microsoft.com/office/drawing/2014/main" id="{C8F8352B-67BE-D473-5732-349B66C9DC60}"/>
              </a:ext>
            </a:extLst>
          </p:cNvPr>
          <p:cNvSpPr>
            <a:spLocks noGrp="1"/>
          </p:cNvSpPr>
          <p:nvPr>
            <p:ph sz="half" idx="38" hasCustomPrompt="1"/>
          </p:nvPr>
        </p:nvSpPr>
        <p:spPr>
          <a:xfrm>
            <a:off x="4414401"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Tree>
    <p:extLst>
      <p:ext uri="{BB962C8B-B14F-4D97-AF65-F5344CB8AC3E}">
        <p14:creationId xmlns:p14="http://schemas.microsoft.com/office/powerpoint/2010/main" val="3016989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olme palstaa sin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39859"/>
            <a:ext cx="10368699" cy="809668"/>
          </a:xfrm>
        </p:spPr>
        <p:txBody>
          <a:bodyPr/>
          <a:lstStyle>
            <a:lvl1pPr>
              <a:defRPr/>
            </a:lvl1pPr>
          </a:lstStyle>
          <a:p>
            <a:r>
              <a:rPr lang="en-GB"/>
              <a:t>HSY </a:t>
            </a:r>
            <a:r>
              <a:rPr lang="en-GB" err="1"/>
              <a:t>otsikko</a:t>
            </a:r>
            <a:r>
              <a:rPr lang="en-GB"/>
              <a:t> </a:t>
            </a:r>
            <a:r>
              <a:rPr lang="en-GB" err="1"/>
              <a:t>tähän</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10319876"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3384085"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8" name="Content Placeholder 3">
            <a:extLst>
              <a:ext uri="{FF2B5EF4-FFF2-40B4-BE49-F238E27FC236}">
                <a16:creationId xmlns:a16="http://schemas.microsoft.com/office/drawing/2014/main" id="{C6D69CB6-C870-4147-0A09-D3E2B0EB6ADC}"/>
              </a:ext>
            </a:extLst>
          </p:cNvPr>
          <p:cNvSpPr>
            <a:spLocks noGrp="1"/>
          </p:cNvSpPr>
          <p:nvPr>
            <p:ph sz="half" idx="23" hasCustomPrompt="1"/>
          </p:nvPr>
        </p:nvSpPr>
        <p:spPr>
          <a:xfrm>
            <a:off x="4392363" y="3892269"/>
            <a:ext cx="3384085"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8227988" y="3892269"/>
            <a:ext cx="3384085"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7874981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olme palstaa kelta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10329788" cy="809668"/>
          </a:xfrm>
        </p:spPr>
        <p:txBody>
          <a:bodyPr/>
          <a:lstStyle>
            <a:lvl1pPr>
              <a:defRPr/>
            </a:lvl1pPr>
          </a:lstStyle>
          <a:p>
            <a:r>
              <a:rPr lang="en-GB"/>
              <a:t>HSY </a:t>
            </a:r>
            <a:r>
              <a:rPr lang="en-GB" err="1"/>
              <a:t>otsikko</a:t>
            </a:r>
            <a:r>
              <a:rPr lang="en-GB"/>
              <a:t> </a:t>
            </a:r>
            <a:r>
              <a:rPr lang="en-GB" err="1"/>
              <a:t>tähän</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4" y="1273645"/>
            <a:ext cx="10280965"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3597113"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2743202"/>
            <a:ext cx="3597113"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2743202"/>
            <a:ext cx="3597113"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 name="Content Placeholder 3">
            <a:extLst>
              <a:ext uri="{FF2B5EF4-FFF2-40B4-BE49-F238E27FC236}">
                <a16:creationId xmlns:a16="http://schemas.microsoft.com/office/drawing/2014/main" id="{E74C0F23-FA8F-44CD-BCF1-8BCE7C4DEE48}"/>
              </a:ext>
            </a:extLst>
          </p:cNvPr>
          <p:cNvSpPr>
            <a:spLocks noGrp="1"/>
          </p:cNvSpPr>
          <p:nvPr>
            <p:ph sz="half" idx="21" hasCustomPrompt="1"/>
          </p:nvPr>
        </p:nvSpPr>
        <p:spPr>
          <a:xfrm>
            <a:off x="548646" y="3892269"/>
            <a:ext cx="3384085"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3" name="Content Placeholder 3">
            <a:extLst>
              <a:ext uri="{FF2B5EF4-FFF2-40B4-BE49-F238E27FC236}">
                <a16:creationId xmlns:a16="http://schemas.microsoft.com/office/drawing/2014/main" id="{E9121B23-1C25-9A48-BCB3-511E186F3C9F}"/>
              </a:ext>
            </a:extLst>
          </p:cNvPr>
          <p:cNvSpPr>
            <a:spLocks noGrp="1"/>
          </p:cNvSpPr>
          <p:nvPr>
            <p:ph sz="half" idx="23" hasCustomPrompt="1"/>
          </p:nvPr>
        </p:nvSpPr>
        <p:spPr>
          <a:xfrm>
            <a:off x="4392363" y="3892269"/>
            <a:ext cx="3384085"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Content Placeholder 3">
            <a:extLst>
              <a:ext uri="{FF2B5EF4-FFF2-40B4-BE49-F238E27FC236}">
                <a16:creationId xmlns:a16="http://schemas.microsoft.com/office/drawing/2014/main" id="{AA48C8FA-3EF8-CB55-E8DC-64B47FD9F521}"/>
              </a:ext>
            </a:extLst>
          </p:cNvPr>
          <p:cNvSpPr>
            <a:spLocks noGrp="1"/>
          </p:cNvSpPr>
          <p:nvPr>
            <p:ph sz="half" idx="25" hasCustomPrompt="1"/>
          </p:nvPr>
        </p:nvSpPr>
        <p:spPr>
          <a:xfrm>
            <a:off x="8227988" y="3892269"/>
            <a:ext cx="3384085"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20769038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Kolme palstaa sin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39859"/>
            <a:ext cx="10336274" cy="809668"/>
          </a:xfrm>
        </p:spPr>
        <p:txBody>
          <a:bodyPr/>
          <a:lstStyle>
            <a:lvl1pPr>
              <a:defRPr/>
            </a:lvl1pPr>
          </a:lstStyle>
          <a:p>
            <a:r>
              <a:rPr lang="en-GB"/>
              <a:t>HSY </a:t>
            </a:r>
            <a:r>
              <a:rPr lang="en-GB" err="1"/>
              <a:t>otsikko</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1349528"/>
            <a:ext cx="3597113"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1485343"/>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2340559"/>
            <a:ext cx="3384085" cy="3736967"/>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1349528"/>
            <a:ext cx="3597113"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1485343"/>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8" name="Content Placeholder 3">
            <a:extLst>
              <a:ext uri="{FF2B5EF4-FFF2-40B4-BE49-F238E27FC236}">
                <a16:creationId xmlns:a16="http://schemas.microsoft.com/office/drawing/2014/main" id="{C6D69CB6-C870-4147-0A09-D3E2B0EB6ADC}"/>
              </a:ext>
            </a:extLst>
          </p:cNvPr>
          <p:cNvSpPr>
            <a:spLocks noGrp="1"/>
          </p:cNvSpPr>
          <p:nvPr>
            <p:ph sz="half" idx="23" hasCustomPrompt="1"/>
          </p:nvPr>
        </p:nvSpPr>
        <p:spPr>
          <a:xfrm>
            <a:off x="4392363" y="2340559"/>
            <a:ext cx="3384085" cy="3736967"/>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1349528"/>
            <a:ext cx="3597113"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1485343"/>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8227988" y="2340559"/>
            <a:ext cx="3384085" cy="3736967"/>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2238022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eljä palsta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80319"/>
            <a:ext cx="10313969" cy="809668"/>
          </a:xfrm>
        </p:spPr>
        <p:txBody>
          <a:bodyPr>
            <a:noAutofit/>
          </a:bodyPr>
          <a:lstStyle>
            <a:lvl1pPr>
              <a:defRPr sz="3300"/>
            </a:lvl1pPr>
          </a:lstStyle>
          <a:p>
            <a:r>
              <a:rPr lang="en-GB"/>
              <a:t>HSY </a:t>
            </a:r>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5" name="Content Placeholder 3">
            <a:extLst>
              <a:ext uri="{FF2B5EF4-FFF2-40B4-BE49-F238E27FC236}">
                <a16:creationId xmlns:a16="http://schemas.microsoft.com/office/drawing/2014/main" id="{314488CB-ED91-A632-1ED7-101892E1D313}"/>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6" name="Content Placeholder 3">
            <a:extLst>
              <a:ext uri="{FF2B5EF4-FFF2-40B4-BE49-F238E27FC236}">
                <a16:creationId xmlns:a16="http://schemas.microsoft.com/office/drawing/2014/main" id="{E15CDF6F-B5CE-8EB0-E021-F4B1F400C4BA}"/>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7" name="Content Placeholder 3">
            <a:extLst>
              <a:ext uri="{FF2B5EF4-FFF2-40B4-BE49-F238E27FC236}">
                <a16:creationId xmlns:a16="http://schemas.microsoft.com/office/drawing/2014/main" id="{2FC210A0-6A4E-4B7F-CA2B-FF859B9F8D6A}"/>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161362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eljä palstaa sin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39859"/>
            <a:ext cx="10310333" cy="809668"/>
          </a:xfrm>
        </p:spPr>
        <p:txBody>
          <a:bodyPr/>
          <a:lstStyle>
            <a:lvl1pPr>
              <a:defRPr/>
            </a:lvl1pPr>
          </a:lstStyle>
          <a:p>
            <a:r>
              <a:rPr lang="en-GB"/>
              <a:t>HSY </a:t>
            </a:r>
            <a:r>
              <a:rPr lang="en-GB" err="1"/>
              <a:t>otsikko</a:t>
            </a:r>
            <a:r>
              <a:rPr lang="en-GB"/>
              <a:t> </a:t>
            </a:r>
            <a:r>
              <a:rPr lang="en-GB" err="1"/>
              <a:t>tähän</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4" y="1273645"/>
            <a:ext cx="10261509"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17670127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eljä palstaa kelta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10316818" cy="809668"/>
          </a:xfrm>
        </p:spPr>
        <p:txBody>
          <a:bodyPr/>
          <a:lstStyle>
            <a:lvl1pPr>
              <a:defRPr/>
            </a:lvl1pPr>
          </a:lstStyle>
          <a:p>
            <a:r>
              <a:rPr lang="en-GB"/>
              <a:t>HSY </a:t>
            </a:r>
            <a:r>
              <a:rPr lang="en-GB" err="1"/>
              <a:t>otsikko</a:t>
            </a:r>
            <a:r>
              <a:rPr lang="en-GB"/>
              <a:t> </a:t>
            </a:r>
            <a:r>
              <a:rPr lang="en-GB" err="1"/>
              <a:t>tähän</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4" y="1273645"/>
            <a:ext cx="10267995"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2650345"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2743202"/>
            <a:ext cx="2650345"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2743202"/>
            <a:ext cx="2650345"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2743202"/>
            <a:ext cx="2650345" cy="3422931"/>
          </a:xfrm>
          <a:prstGeom prst="roundRect">
            <a:avLst>
              <a:gd name="adj" fmla="val 3665"/>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3892269"/>
            <a:ext cx="2404949" cy="2063468"/>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4333166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Neljä palstaa sininen">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9988FF9-853B-8781-BAC5-7AA065934D5D}"/>
              </a:ext>
            </a:extLst>
          </p:cNvPr>
          <p:cNvSpPr/>
          <p:nvPr userDrawn="1"/>
        </p:nvSpPr>
        <p:spPr>
          <a:xfrm>
            <a:off x="448907" y="1349528"/>
            <a:ext cx="2650345"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148534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2340559"/>
            <a:ext cx="2404949" cy="3738024"/>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1349528"/>
            <a:ext cx="2650345"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148534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2340559"/>
            <a:ext cx="2404949" cy="3738024"/>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1349528"/>
            <a:ext cx="2650345"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148534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2340559"/>
            <a:ext cx="2404949" cy="3738024"/>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1349528"/>
            <a:ext cx="2650345" cy="481660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148534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2340559"/>
            <a:ext cx="2404949" cy="3738024"/>
          </a:xfrm>
        </p:spPr>
        <p:txBody>
          <a:bodyPr anchor="t">
            <a:noAutofit/>
          </a:bodyPr>
          <a:lstStyle>
            <a:lvl1pPr marL="216000" indent="-21600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3" name="Title 24">
            <a:extLst>
              <a:ext uri="{FF2B5EF4-FFF2-40B4-BE49-F238E27FC236}">
                <a16:creationId xmlns:a16="http://schemas.microsoft.com/office/drawing/2014/main" id="{BE8128CA-E9D6-18FD-2BF2-87466452EB6B}"/>
              </a:ext>
            </a:extLst>
          </p:cNvPr>
          <p:cNvSpPr>
            <a:spLocks noGrp="1"/>
          </p:cNvSpPr>
          <p:nvPr>
            <p:ph type="title" hasCustomPrompt="1"/>
          </p:nvPr>
        </p:nvSpPr>
        <p:spPr>
          <a:xfrm>
            <a:off x="351181" y="539859"/>
            <a:ext cx="10349245" cy="809668"/>
          </a:xfrm>
        </p:spPr>
        <p:txBody>
          <a:bodyPr/>
          <a:lstStyle>
            <a:lvl1pPr>
              <a:defRPr/>
            </a:lvl1p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7163222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ninen rinnastu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594131"/>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7" name="Content Placeholder 3">
            <a:extLst>
              <a:ext uri="{FF2B5EF4-FFF2-40B4-BE49-F238E27FC236}">
                <a16:creationId xmlns:a16="http://schemas.microsoft.com/office/drawing/2014/main" id="{C7B82A62-0682-E74E-48F9-ECFC2EAF2917}"/>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ED392EDA-5B13-B786-8422-C5E6F3837C1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12" name="Content Placeholder 3">
            <a:extLst>
              <a:ext uri="{FF2B5EF4-FFF2-40B4-BE49-F238E27FC236}">
                <a16:creationId xmlns:a16="http://schemas.microsoft.com/office/drawing/2014/main" id="{CBD5F6D5-23FF-2797-0C70-D2425DE328AE}"/>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3" name="Content Placeholder 3">
            <a:extLst>
              <a:ext uri="{FF2B5EF4-FFF2-40B4-BE49-F238E27FC236}">
                <a16:creationId xmlns:a16="http://schemas.microsoft.com/office/drawing/2014/main" id="{15B4749A-494C-CCAA-BD54-A637320E0993}"/>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78228D7B-0654-9A34-E5E7-6EB6675D313C}"/>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15" name="Content Placeholder 3">
            <a:extLst>
              <a:ext uri="{FF2B5EF4-FFF2-40B4-BE49-F238E27FC236}">
                <a16:creationId xmlns:a16="http://schemas.microsoft.com/office/drawing/2014/main" id="{F14E97EB-7B23-AE87-E31C-4C5683A2DFB1}"/>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0" name="Content Placeholder 3">
            <a:extLst>
              <a:ext uri="{FF2B5EF4-FFF2-40B4-BE49-F238E27FC236}">
                <a16:creationId xmlns:a16="http://schemas.microsoft.com/office/drawing/2014/main" id="{179B82C4-E558-8512-D3FC-331FD7E8D5EA}"/>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3" name="Content Placeholder 3">
            <a:extLst>
              <a:ext uri="{FF2B5EF4-FFF2-40B4-BE49-F238E27FC236}">
                <a16:creationId xmlns:a16="http://schemas.microsoft.com/office/drawing/2014/main" id="{AD505F1A-8730-4EFF-A7CE-7B94D45D392E}"/>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4" name="Content Placeholder 3">
            <a:extLst>
              <a:ext uri="{FF2B5EF4-FFF2-40B4-BE49-F238E27FC236}">
                <a16:creationId xmlns:a16="http://schemas.microsoft.com/office/drawing/2014/main" id="{E1012F3F-5227-9CA3-FB4F-0F39803EA8D7}"/>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5" name="Content Placeholder 3">
            <a:extLst>
              <a:ext uri="{FF2B5EF4-FFF2-40B4-BE49-F238E27FC236}">
                <a16:creationId xmlns:a16="http://schemas.microsoft.com/office/drawing/2014/main" id="{C095784D-09C2-4E65-0756-6FB09BAE1C7C}"/>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1F368844-D144-F22B-3CC6-9BEFB9106AF0}"/>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90027BDE-5B52-0A32-855F-4731A90A9FC5}"/>
              </a:ext>
            </a:extLst>
          </p:cNvPr>
          <p:cNvSpPr>
            <a:spLocks noGrp="1"/>
          </p:cNvSpPr>
          <p:nvPr>
            <p:ph type="title" hasCustomPrompt="1"/>
          </p:nvPr>
        </p:nvSpPr>
        <p:spPr>
          <a:xfrm>
            <a:off x="351183" y="539859"/>
            <a:ext cx="1031396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154169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Vertailu 2">
    <p:bg>
      <p:bgPr>
        <a:solidFill>
          <a:schemeClr val="bg2"/>
        </a:solidFill>
        <a:effectLst/>
      </p:bgPr>
    </p:bg>
    <p:spTree>
      <p:nvGrpSpPr>
        <p:cNvPr id="1" name=""/>
        <p:cNvGrpSpPr/>
        <p:nvPr/>
      </p:nvGrpSpPr>
      <p:grpSpPr>
        <a:xfrm>
          <a:off x="0" y="0"/>
          <a:ext cx="0" cy="0"/>
          <a:chOff x="0" y="0"/>
          <a:chExt cx="0" cy="0"/>
        </a:xfrm>
      </p:grpSpPr>
      <p:pic>
        <p:nvPicPr>
          <p:cNvPr id="12" name="Kuva 11"/>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304641" y="6140295"/>
            <a:ext cx="864617" cy="471600"/>
          </a:xfrm>
          <a:prstGeom prst="rect">
            <a:avLst/>
          </a:prstGeom>
        </p:spPr>
      </p:pic>
      <p:sp>
        <p:nvSpPr>
          <p:cNvPr id="9" name="Slide Number Placeholder 8"/>
          <p:cNvSpPr>
            <a:spLocks noGrp="1"/>
          </p:cNvSpPr>
          <p:nvPr>
            <p:ph type="sldNum" sz="quarter" idx="12"/>
          </p:nvPr>
        </p:nvSpPr>
        <p:spPr/>
        <p:txBody>
          <a:bodyPr/>
          <a:lstStyle>
            <a:lvl1pPr>
              <a:defRPr>
                <a:solidFill>
                  <a:schemeClr val="bg1"/>
                </a:solidFill>
              </a:defRPr>
            </a:lvl1pPr>
          </a:lstStyle>
          <a:p>
            <a:fld id="{B2A00DE5-8910-4A09-9EF4-AEEB76902EFA}" type="slidenum">
              <a:rPr lang="fi-FI" smtClean="0"/>
              <a:t>‹#›</a:t>
            </a:fld>
            <a:endParaRPr lang="fi-FI"/>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fi-FI"/>
          </a:p>
        </p:txBody>
      </p:sp>
      <p:sp>
        <p:nvSpPr>
          <p:cNvPr id="7" name="Date Placeholder 6"/>
          <p:cNvSpPr>
            <a:spLocks noGrp="1"/>
          </p:cNvSpPr>
          <p:nvPr>
            <p:ph type="dt" sz="half" idx="10"/>
          </p:nvPr>
        </p:nvSpPr>
        <p:spPr/>
        <p:txBody>
          <a:bodyPr/>
          <a:lstStyle>
            <a:lvl1pPr>
              <a:defRPr>
                <a:solidFill>
                  <a:schemeClr val="bg1"/>
                </a:solidFill>
              </a:defRPr>
            </a:lvl1pPr>
          </a:lstStyle>
          <a:p>
            <a:fld id="{45B102AC-B66C-4C39-80D0-0B7209EA80CC}" type="datetime1">
              <a:rPr lang="fi-FI" smtClean="0"/>
              <a:t>4.6.2026</a:t>
            </a:fld>
            <a:endParaRPr lang="fi-FI"/>
          </a:p>
        </p:txBody>
      </p:sp>
      <p:sp>
        <p:nvSpPr>
          <p:cNvPr id="6" name="Content Placeholder 5"/>
          <p:cNvSpPr>
            <a:spLocks noGrp="1"/>
          </p:cNvSpPr>
          <p:nvPr>
            <p:ph sz="quarter" idx="4"/>
          </p:nvPr>
        </p:nvSpPr>
        <p:spPr>
          <a:xfrm>
            <a:off x="6215999" y="1747050"/>
            <a:ext cx="5616000"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5999" y="1332000"/>
            <a:ext cx="5616000" cy="396000"/>
          </a:xfrm>
        </p:spPr>
        <p:txBody>
          <a:bodyPr anchor="t" anchorCtr="0">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2000" y="1747050"/>
            <a:ext cx="5616000"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32000" y="1332000"/>
            <a:ext cx="5616000" cy="396000"/>
          </a:xfrm>
        </p:spPr>
        <p:txBody>
          <a:bodyPr anchor="t" anchorCtr="0">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Otsikko 9"/>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24348465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eltainen rinnastu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594131"/>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7" name="Content Placeholder 3">
            <a:extLst>
              <a:ext uri="{FF2B5EF4-FFF2-40B4-BE49-F238E27FC236}">
                <a16:creationId xmlns:a16="http://schemas.microsoft.com/office/drawing/2014/main" id="{C7B82A62-0682-E74E-48F9-ECFC2EAF2917}"/>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ED392EDA-5B13-B786-8422-C5E6F3837C1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12" name="Content Placeholder 3">
            <a:extLst>
              <a:ext uri="{FF2B5EF4-FFF2-40B4-BE49-F238E27FC236}">
                <a16:creationId xmlns:a16="http://schemas.microsoft.com/office/drawing/2014/main" id="{CBD5F6D5-23FF-2797-0C70-D2425DE328AE}"/>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3" name="Content Placeholder 3">
            <a:extLst>
              <a:ext uri="{FF2B5EF4-FFF2-40B4-BE49-F238E27FC236}">
                <a16:creationId xmlns:a16="http://schemas.microsoft.com/office/drawing/2014/main" id="{15B4749A-494C-CCAA-BD54-A637320E0993}"/>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78228D7B-0654-9A34-E5E7-6EB6675D313C}"/>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15" name="Content Placeholder 3">
            <a:extLst>
              <a:ext uri="{FF2B5EF4-FFF2-40B4-BE49-F238E27FC236}">
                <a16:creationId xmlns:a16="http://schemas.microsoft.com/office/drawing/2014/main" id="{F14E97EB-7B23-AE87-E31C-4C5683A2DFB1}"/>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0" name="Content Placeholder 3">
            <a:extLst>
              <a:ext uri="{FF2B5EF4-FFF2-40B4-BE49-F238E27FC236}">
                <a16:creationId xmlns:a16="http://schemas.microsoft.com/office/drawing/2014/main" id="{179B82C4-E558-8512-D3FC-331FD7E8D5EA}"/>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3" name="Content Placeholder 3">
            <a:extLst>
              <a:ext uri="{FF2B5EF4-FFF2-40B4-BE49-F238E27FC236}">
                <a16:creationId xmlns:a16="http://schemas.microsoft.com/office/drawing/2014/main" id="{AD505F1A-8730-4EFF-A7CE-7B94D45D392E}"/>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4" name="Content Placeholder 3">
            <a:extLst>
              <a:ext uri="{FF2B5EF4-FFF2-40B4-BE49-F238E27FC236}">
                <a16:creationId xmlns:a16="http://schemas.microsoft.com/office/drawing/2014/main" id="{E1012F3F-5227-9CA3-FB4F-0F39803EA8D7}"/>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5" name="Content Placeholder 3">
            <a:extLst>
              <a:ext uri="{FF2B5EF4-FFF2-40B4-BE49-F238E27FC236}">
                <a16:creationId xmlns:a16="http://schemas.microsoft.com/office/drawing/2014/main" id="{C095784D-09C2-4E65-0756-6FB09BAE1C7C}"/>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1F368844-D144-F22B-3CC6-9BEFB9106AF0}"/>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5" name="Title 24">
            <a:extLst>
              <a:ext uri="{FF2B5EF4-FFF2-40B4-BE49-F238E27FC236}">
                <a16:creationId xmlns:a16="http://schemas.microsoft.com/office/drawing/2014/main" id="{16FBE755-1F4E-26E6-80FC-C563EB96D918}"/>
              </a:ext>
            </a:extLst>
          </p:cNvPr>
          <p:cNvSpPr>
            <a:spLocks noGrp="1"/>
          </p:cNvSpPr>
          <p:nvPr>
            <p:ph type="title" hasCustomPrompt="1"/>
          </p:nvPr>
        </p:nvSpPr>
        <p:spPr>
          <a:xfrm>
            <a:off x="351183" y="539859"/>
            <a:ext cx="10313968"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1027078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so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38998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4D5C2805-C26B-5738-8538-B444D9F817A3}"/>
              </a:ext>
            </a:extLst>
          </p:cNvPr>
          <p:cNvSpPr>
            <a:spLocks noGrp="1"/>
          </p:cNvSpPr>
          <p:nvPr>
            <p:ph type="title" hasCustomPrompt="1"/>
          </p:nvPr>
        </p:nvSpPr>
        <p:spPr>
          <a:xfrm>
            <a:off x="351183" y="539859"/>
            <a:ext cx="10313967" cy="809668"/>
          </a:xfrm>
        </p:spPr>
        <p:txBody>
          <a:bodyPr>
            <a:noAutofit/>
          </a:body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68D1BA90-7B8F-5CF6-8F6C-E055B265F80B}"/>
              </a:ext>
            </a:extLst>
          </p:cNvPr>
          <p:cNvSpPr>
            <a:spLocks noGrp="1"/>
          </p:cNvSpPr>
          <p:nvPr>
            <p:ph sz="half" idx="32" hasCustomPrompt="1"/>
          </p:nvPr>
        </p:nvSpPr>
        <p:spPr>
          <a:xfrm>
            <a:off x="351183" y="1660187"/>
            <a:ext cx="11523048" cy="4915711"/>
          </a:xfrm>
        </p:spPr>
        <p:txBody>
          <a:bodyPr anchor="t">
            <a:noAutofit/>
          </a:bodyPr>
          <a:lstStyle>
            <a:lvl1pPr marL="0" indent="0" algn="l">
              <a:lnSpc>
                <a:spcPct val="90000"/>
              </a:lnSpc>
              <a:buFont typeface="Arial" panose="020B0604020202020204" pitchFamily="34" charset="0"/>
              <a:buNone/>
              <a:defRPr sz="2000" b="0" i="0">
                <a:latin typeface="Source Sans Pro" panose="020B0503030403020204" pitchFamily="34" charset="0"/>
                <a:ea typeface="Source Sans Pro"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fi-FI"/>
              <a:t>Iso kuva</a:t>
            </a:r>
            <a:r>
              <a:rPr lang="en-FI"/>
              <a:t> tähän</a:t>
            </a:r>
          </a:p>
        </p:txBody>
      </p:sp>
    </p:spTree>
    <p:extLst>
      <p:ext uri="{BB962C8B-B14F-4D97-AF65-F5344CB8AC3E}">
        <p14:creationId xmlns:p14="http://schemas.microsoft.com/office/powerpoint/2010/main" val="15084776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so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389985"/>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351183" y="1660187"/>
            <a:ext cx="11523048" cy="4915711"/>
          </a:xfrm>
        </p:spPr>
        <p:txBody>
          <a:bodyPr anchor="t">
            <a:noAutofit/>
          </a:bodyPr>
          <a:lstStyle>
            <a:lvl1pPr marL="0" indent="0" algn="l">
              <a:lnSpc>
                <a:spcPct val="90000"/>
              </a:lnSpc>
              <a:buFont typeface="Arial" panose="020B0604020202020204" pitchFamily="34" charset="0"/>
              <a:buNone/>
              <a:defRPr sz="2000" b="0" i="0">
                <a:latin typeface="Source Sans Pro" panose="020B0503030403020204" pitchFamily="34" charset="0"/>
                <a:ea typeface="Source Sans Pro"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fi-FI"/>
              <a:t>Iso kuva</a:t>
            </a:r>
            <a:r>
              <a:rPr lang="en-FI"/>
              <a:t> tähän</a:t>
            </a:r>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505DE07B-CB91-9D76-2B0A-715427B2EC53}"/>
              </a:ext>
            </a:extLst>
          </p:cNvPr>
          <p:cNvSpPr>
            <a:spLocks noGrp="1"/>
          </p:cNvSpPr>
          <p:nvPr>
            <p:ph type="title" hasCustomPrompt="1"/>
          </p:nvPr>
        </p:nvSpPr>
        <p:spPr>
          <a:xfrm>
            <a:off x="351183" y="539859"/>
            <a:ext cx="10313968"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39646906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yhjä (vai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6554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Kiitos-dia">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err="1"/>
              <a:t>Lisää</a:t>
            </a:r>
            <a:r>
              <a:rPr lang="en-GB"/>
              <a:t> </a:t>
            </a:r>
            <a:r>
              <a:rPr lang="en-GB" err="1"/>
              <a:t>kiitos</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a:t>
            </a:r>
            <a:endParaRPr lang="en-FI"/>
          </a:p>
        </p:txBody>
      </p:sp>
    </p:spTree>
    <p:extLst>
      <p:ext uri="{BB962C8B-B14F-4D97-AF65-F5344CB8AC3E}">
        <p14:creationId xmlns:p14="http://schemas.microsoft.com/office/powerpoint/2010/main" val="106466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so sisältö 2">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324000"/>
            <a:ext cx="11376000" cy="622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018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so kuva 2">
    <p:spTree>
      <p:nvGrpSpPr>
        <p:cNvPr id="1" name=""/>
        <p:cNvGrpSpPr/>
        <p:nvPr/>
      </p:nvGrpSpPr>
      <p:grpSpPr>
        <a:xfrm>
          <a:off x="0" y="0"/>
          <a:ext cx="0" cy="0"/>
          <a:chOff x="0" y="0"/>
          <a:chExt cx="0" cy="0"/>
        </a:xfrm>
      </p:grpSpPr>
      <p:sp>
        <p:nvSpPr>
          <p:cNvPr id="7" name="Kuvan paikkamerkki 6">
            <a:extLs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858000"/>
          </a:xfrm>
          <a:solidFill>
            <a:schemeClr val="tx1">
              <a:lumMod val="50000"/>
              <a:lumOff val="50000"/>
            </a:schemeClr>
          </a:solidFill>
        </p:spPr>
        <p:txBody>
          <a:bodyPr/>
          <a:lstStyle>
            <a:lvl1pPr marL="0" indent="0">
              <a:buNone/>
              <a:defRPr baseline="0"/>
            </a:lvl1pPr>
          </a:lstStyle>
          <a:p>
            <a:r>
              <a:rPr lang="fi-FI" dirty="0"/>
              <a:t>Lisää tuma kuva</a:t>
            </a:r>
          </a:p>
        </p:txBody>
      </p:sp>
      <p:pic>
        <p:nvPicPr>
          <p:cNvPr id="17" name="Kuva 6">
            <a:extLst>
              <a:ext uri="{FF2B5EF4-FFF2-40B4-BE49-F238E27FC236}">
                <a16:creationId xmlns:a16="http://schemas.microsoft.com/office/drawing/2014/main" id="{788658F7-70D4-42E6-8E2C-B3825560774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02400" y="6142177"/>
            <a:ext cx="866425" cy="472586"/>
          </a:xfrm>
          <a:prstGeom prst="rect">
            <a:avLst/>
          </a:prstGeom>
        </p:spPr>
      </p:pic>
      <p:sp>
        <p:nvSpPr>
          <p:cNvPr id="11" name="Slide Number Placeholder 10">
            <a:extLst>
              <a:ext uri="{FF2B5EF4-FFF2-40B4-BE49-F238E27FC236}">
                <a16:creationId xmlns:a16="http://schemas.microsoft.com/office/drawing/2014/main" id="{E600B3CA-721A-4603-8B86-EB3FF5A602C0}"/>
              </a:ext>
            </a:extLst>
          </p:cNvPr>
          <p:cNvSpPr>
            <a:spLocks noGrp="1"/>
          </p:cNvSpPr>
          <p:nvPr>
            <p:ph type="sldNum" sz="quarter" idx="16"/>
          </p:nvPr>
        </p:nvSpPr>
        <p:spPr/>
        <p:txBody>
          <a:bodyPr/>
          <a:lstStyle/>
          <a:p>
            <a:fld id="{B2A00DE5-8910-4A09-9EF4-AEEB76902EFA}" type="slidenum">
              <a:rPr lang="fi-FI" smtClean="0"/>
              <a:pPr/>
              <a:t>‹#›</a:t>
            </a:fld>
            <a:endParaRPr lang="fi-FI"/>
          </a:p>
        </p:txBody>
      </p:sp>
      <p:sp>
        <p:nvSpPr>
          <p:cNvPr id="10" name="Footer Placeholder 9">
            <a:extLst>
              <a:ext uri="{FF2B5EF4-FFF2-40B4-BE49-F238E27FC236}">
                <a16:creationId xmlns:a16="http://schemas.microsoft.com/office/drawing/2014/main" id="{FAB7D583-68D9-4C6B-B3C6-74F67CFD6B32}"/>
              </a:ext>
            </a:extLst>
          </p:cNvPr>
          <p:cNvSpPr>
            <a:spLocks noGrp="1"/>
          </p:cNvSpPr>
          <p:nvPr>
            <p:ph type="ftr" sz="quarter" idx="15"/>
          </p:nvPr>
        </p:nvSpPr>
        <p:spPr/>
        <p:txBody>
          <a:bodyPr/>
          <a:lstStyle/>
          <a:p>
            <a:endParaRPr lang="fi-FI"/>
          </a:p>
        </p:txBody>
      </p:sp>
      <p:sp>
        <p:nvSpPr>
          <p:cNvPr id="8" name="Date Placeholder 7">
            <a:extLst>
              <a:ext uri="{FF2B5EF4-FFF2-40B4-BE49-F238E27FC236}">
                <a16:creationId xmlns:a16="http://schemas.microsoft.com/office/drawing/2014/main" id="{E95B381C-82AF-4011-9467-37FD7ECD4AA6}"/>
              </a:ext>
            </a:extLst>
          </p:cNvPr>
          <p:cNvSpPr>
            <a:spLocks noGrp="1"/>
          </p:cNvSpPr>
          <p:nvPr>
            <p:ph type="dt" sz="half" idx="14"/>
          </p:nvPr>
        </p:nvSpPr>
        <p:spPr/>
        <p:txBody>
          <a:bodyPr/>
          <a:lstStyle/>
          <a:p>
            <a:fld id="{79B9AA29-E032-4852-8663-7C3951E22FAE}" type="datetime1">
              <a:rPr lang="fi-FI" smtClean="0"/>
              <a:t>4.6.2026</a:t>
            </a:fld>
            <a:endParaRPr lang="fi-FI"/>
          </a:p>
        </p:txBody>
      </p:sp>
      <p:graphicFrame>
        <p:nvGraphicFramePr>
          <p:cNvPr id="6" name="Object 5">
            <a:extLst>
              <a:ext uri="{FF2B5EF4-FFF2-40B4-BE49-F238E27FC236}">
                <a16:creationId xmlns:a16="http://schemas.microsoft.com/office/drawing/2014/main" id="{F3279038-94E4-4797-9148-A0E5BF03DE47}"/>
              </a:ext>
            </a:extLst>
          </p:cNvPr>
          <p:cNvGraphicFramePr>
            <a:graphicFrameLocks noChangeAspect="1"/>
          </p:cNvGraphicFramePr>
          <p:nvPr userDrawn="1">
            <p:extLst>
              <p:ext uri="{D42A27DB-BD31-4B8C-83A1-F6EECF244321}">
                <p14:modId xmlns:p14="http://schemas.microsoft.com/office/powerpoint/2010/main" val="3513949490"/>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6" name="Object 5">
                        <a:extLst>
                          <a:ext uri="{FF2B5EF4-FFF2-40B4-BE49-F238E27FC236}">
                            <a16:creationId xmlns:a16="http://schemas.microsoft.com/office/drawing/2014/main" id="{F3279038-94E4-4797-9148-A0E5BF03DE47}"/>
                          </a:ext>
                        </a:extLst>
                      </p:cNvPr>
                      <p:cNvPicPr/>
                      <p:nvPr/>
                    </p:nvPicPr>
                    <p:blipFill/>
                    <p:spPr>
                      <a:xfrm>
                        <a:off x="2032000" y="719138"/>
                        <a:ext cx="8128000" cy="541813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9937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2"/>
        </a:solidFill>
        <a:effectLst/>
      </p:bgPr>
    </p:bg>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9527" r="43431" b="54656"/>
          <a:stretch/>
        </p:blipFill>
        <p:spPr bwMode="black">
          <a:xfrm>
            <a:off x="-1" y="5445225"/>
            <a:ext cx="1551709" cy="1412775"/>
          </a:xfrm>
          <a:prstGeom prst="rect">
            <a:avLst/>
          </a:prstGeom>
        </p:spPr>
      </p:pic>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dirty="0">
                <a:solidFill>
                  <a:srgbClr val="FFFFFF"/>
                </a:solidFill>
                <a:cs typeface="Arial" pitchFamily="34" charset="0"/>
              </a:rPr>
              <a:t>Puhtaasti parempaa arkea</a:t>
            </a:r>
            <a:r>
              <a:rPr lang="fi-FI" sz="1900" dirty="0">
                <a:solidFill>
                  <a:srgbClr val="FFFFFF"/>
                </a:solidFill>
                <a:cs typeface="Arial" pitchFamily="34" charset="0"/>
              </a:rPr>
              <a:t> </a:t>
            </a:r>
            <a:r>
              <a:rPr lang="fi-FI" sz="1800" dirty="0">
                <a:solidFill>
                  <a:srgbClr val="FFFFFF"/>
                </a:solidFill>
                <a:cs typeface="Arial" pitchFamily="34" charset="0"/>
              </a:rPr>
              <a:t>|</a:t>
            </a:r>
            <a:r>
              <a:rPr lang="fi-FI" sz="1800" spc="80" dirty="0">
                <a:solidFill>
                  <a:srgbClr val="FFFFFF"/>
                </a:solidFill>
                <a:cs typeface="Arial" pitchFamily="34" charset="0"/>
              </a:rPr>
              <a:t> </a:t>
            </a:r>
            <a:r>
              <a:rPr lang="sv-SE" sz="1800" spc="80" dirty="0">
                <a:solidFill>
                  <a:srgbClr val="FFFFFF"/>
                </a:solidFill>
                <a:cs typeface="Arial" pitchFamily="34" charset="0"/>
              </a:rPr>
              <a:t>En rent bättre vardag</a:t>
            </a:r>
            <a:r>
              <a:rPr lang="fi-FI" sz="1800" spc="80" dirty="0">
                <a:solidFill>
                  <a:srgbClr val="FFFFFF"/>
                </a:solidFill>
                <a:cs typeface="Arial" pitchFamily="34" charset="0"/>
              </a:rPr>
              <a:t> | </a:t>
            </a:r>
            <a:r>
              <a:rPr lang="sv-SE" sz="1800" spc="80" dirty="0">
                <a:solidFill>
                  <a:srgbClr val="FFFFFF"/>
                </a:solidFill>
                <a:cs typeface="Arial" pitchFamily="34" charset="0"/>
              </a:rPr>
              <a:t>Purely better, every day</a:t>
            </a:r>
            <a:endParaRPr lang="fi-FI" sz="1800" spc="80" dirty="0">
              <a:solidFill>
                <a:srgbClr val="FFFFFF"/>
              </a:solidFill>
              <a:cs typeface="Arial" pitchFamily="34" charset="0"/>
            </a:endParaRPr>
          </a:p>
        </p:txBody>
      </p:sp>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dirty="0">
                <a:solidFill>
                  <a:prstClr val="white"/>
                </a:solidFill>
                <a:cs typeface="Arial" pitchFamily="34" charset="0"/>
              </a:rPr>
              <a:t>Helsingin seudun ympäristöpalvelut -kuntayhtymä</a:t>
            </a:r>
          </a:p>
          <a:p>
            <a:pPr algn="r" fontAlgn="base">
              <a:lnSpc>
                <a:spcPts val="2100"/>
              </a:lnSpc>
              <a:spcBef>
                <a:spcPct val="0"/>
              </a:spcBef>
              <a:spcAft>
                <a:spcPct val="0"/>
              </a:spcAft>
            </a:pPr>
            <a:r>
              <a:rPr lang="sv-SE" sz="1600" spc="90" dirty="0">
                <a:solidFill>
                  <a:prstClr val="white"/>
                </a:solidFill>
                <a:cs typeface="Arial" pitchFamily="34" charset="0"/>
              </a:rPr>
              <a:t>Samkommunen Helsingforsregionens miljötjänster</a:t>
            </a:r>
          </a:p>
          <a:p>
            <a:pPr algn="r" fontAlgn="base">
              <a:lnSpc>
                <a:spcPts val="2000"/>
              </a:lnSpc>
              <a:spcBef>
                <a:spcPct val="0"/>
              </a:spcBef>
              <a:spcAft>
                <a:spcPct val="0"/>
              </a:spcAft>
            </a:pPr>
            <a:r>
              <a:rPr lang="fi-FI" sz="1600" spc="70" dirty="0">
                <a:solidFill>
                  <a:prstClr val="white"/>
                </a:solidFill>
                <a:cs typeface="Arial" pitchFamily="34" charset="0"/>
              </a:rPr>
              <a:t>Helsinki Region Environmental Services Authority </a:t>
            </a:r>
            <a:endParaRPr lang="sv-SE" sz="1600" spc="70" dirty="0">
              <a:solidFill>
                <a:prstClr val="white"/>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chemeClr val="bg1"/>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dirty="0"/>
              <a:t>Lisää KIITOS!</a:t>
            </a:r>
          </a:p>
        </p:txBody>
      </p:sp>
    </p:spTree>
    <p:extLst>
      <p:ext uri="{BB962C8B-B14F-4D97-AF65-F5344CB8AC3E}">
        <p14:creationId xmlns:p14="http://schemas.microsoft.com/office/powerpoint/2010/main" val="350850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pic>
        <p:nvPicPr>
          <p:cNvPr id="3" name="Kuva 2" descr="HSY logo"/>
          <p:cNvPicPr>
            <a:picLocks noChangeAspect="1"/>
          </p:cNvPicPr>
          <p:nvPr/>
        </p:nvPicPr>
        <p:blipFill>
          <a:blip r:embed="rId2">
            <a:extLst>
              <a:ext uri="{28A0092B-C50C-407E-A947-70E740481C1C}">
                <a14:useLocalDpi xmlns:a14="http://schemas.microsoft.com/office/drawing/2010/main" val="0"/>
              </a:ext>
            </a:extLst>
          </a:blip>
          <a:srcRect/>
          <a:stretch/>
        </p:blipFill>
        <p:spPr>
          <a:xfrm>
            <a:off x="3220449" y="1860550"/>
            <a:ext cx="5751102" cy="3136899"/>
          </a:xfrm>
          <a:prstGeom prst="rect">
            <a:avLst/>
          </a:prstGeom>
        </p:spPr>
      </p:pic>
    </p:spTree>
    <p:extLst>
      <p:ext uri="{BB962C8B-B14F-4D97-AF65-F5344CB8AC3E}">
        <p14:creationId xmlns:p14="http://schemas.microsoft.com/office/powerpoint/2010/main" val="4186228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7" name="Dian numeron paikkamerkki 6"/>
          <p:cNvSpPr>
            <a:spLocks noGrp="1"/>
          </p:cNvSpPr>
          <p:nvPr>
            <p:ph type="sldNum" sz="quarter" idx="12"/>
          </p:nvPr>
        </p:nvSpPr>
        <p:spPr/>
        <p:txBody>
          <a:bodyPr/>
          <a:lstStyle>
            <a:lvl1pPr>
              <a:defRPr>
                <a:noFill/>
              </a:defRPr>
            </a:lvl1pPr>
          </a:lstStyle>
          <a:p>
            <a:fld id="{B2A00DE5-8910-4A09-9EF4-AEEB76902EFA}" type="slidenum">
              <a:rPr lang="fi-FI" smtClean="0"/>
              <a:t>‹#›</a:t>
            </a:fld>
            <a:endParaRPr lang="fi-FI"/>
          </a:p>
        </p:txBody>
      </p:sp>
      <p:sp>
        <p:nvSpPr>
          <p:cNvPr id="6" name="Alatunnisteen paikkamerkki 5"/>
          <p:cNvSpPr>
            <a:spLocks noGrp="1"/>
          </p:cNvSpPr>
          <p:nvPr>
            <p:ph type="ftr" sz="quarter" idx="11"/>
          </p:nvPr>
        </p:nvSpPr>
        <p:spPr/>
        <p:txBody>
          <a:bodyPr/>
          <a:lstStyle>
            <a:lvl1pPr>
              <a:defRPr>
                <a:noFill/>
              </a:defRPr>
            </a:lvl1pPr>
          </a:lstStyle>
          <a:p>
            <a:endParaRPr lang="fi-FI"/>
          </a:p>
        </p:txBody>
      </p:sp>
      <p:sp>
        <p:nvSpPr>
          <p:cNvPr id="5" name="Päivämäärän paikkamerkki 4"/>
          <p:cNvSpPr>
            <a:spLocks noGrp="1"/>
          </p:cNvSpPr>
          <p:nvPr>
            <p:ph type="dt" sz="half" idx="10"/>
          </p:nvPr>
        </p:nvSpPr>
        <p:spPr/>
        <p:txBody>
          <a:bodyPr/>
          <a:lstStyle>
            <a:lvl1pPr>
              <a:defRPr>
                <a:noFill/>
              </a:defRPr>
            </a:lvl1pPr>
          </a:lstStyle>
          <a:p>
            <a:fld id="{F88561EA-B4E6-4A6A-9EFE-FCD5A38CCD81}" type="datetime1">
              <a:rPr lang="fi-FI" smtClean="0"/>
              <a:t>4.6.2026</a:t>
            </a:fld>
            <a:endParaRPr lang="fi-FI"/>
          </a:p>
        </p:txBody>
      </p:sp>
    </p:spTree>
    <p:extLst>
      <p:ext uri="{BB962C8B-B14F-4D97-AF65-F5344CB8AC3E}">
        <p14:creationId xmlns:p14="http://schemas.microsoft.com/office/powerpoint/2010/main" val="2194023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tx2"/>
        </a:solidFill>
        <a:effectLst/>
      </p:bgPr>
    </p:bg>
    <p:spTree>
      <p:nvGrpSpPr>
        <p:cNvPr id="1" name=""/>
        <p:cNvGrpSpPr/>
        <p:nvPr/>
      </p:nvGrpSpPr>
      <p:grpSpPr>
        <a:xfrm>
          <a:off x="0" y="0"/>
          <a:ext cx="0" cy="0"/>
          <a:chOff x="0" y="0"/>
          <a:chExt cx="0" cy="0"/>
        </a:xfrm>
      </p:grpSpPr>
      <p:pic>
        <p:nvPicPr>
          <p:cNvPr id="7" name="Kuva 6" descr="HSY_yritystunnus_nega_CMYK.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80000" y="360001"/>
            <a:ext cx="1425442" cy="774000"/>
          </a:xfrm>
          <a:prstGeom prst="rect">
            <a:avLst/>
          </a:prstGeom>
        </p:spPr>
      </p:pic>
      <p:sp>
        <p:nvSpPr>
          <p:cNvPr id="2" name="Title 1"/>
          <p:cNvSpPr>
            <a:spLocks noGrp="1"/>
          </p:cNvSpPr>
          <p:nvPr>
            <p:ph type="ctrTitle"/>
          </p:nvPr>
        </p:nvSpPr>
        <p:spPr>
          <a:xfrm>
            <a:off x="2016000" y="1476000"/>
            <a:ext cx="9600000" cy="2880000"/>
          </a:xfrm>
        </p:spPr>
        <p:txBody>
          <a:bodyPr anchor="b">
            <a:normAutofit/>
          </a:bodyPr>
          <a:lstStyle>
            <a:lvl1pPr algn="l">
              <a:defRPr sz="4000" spc="30" baseline="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70FC8606-C9D9-4F3A-8873-FFFE45B78F37}" type="datetimeFigureOut">
              <a:rPr lang="fi-FI" smtClean="0"/>
              <a:pPr/>
              <a:t>4.6.2026</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71C931-4686-4F8C-A3D2-661123B42BD3}" type="slidenum">
              <a:rPr lang="fi-FI" smtClean="0"/>
              <a:pPr/>
              <a:t>‹#›</a:t>
            </a:fld>
            <a:endParaRPr lang="fi-FI"/>
          </a:p>
        </p:txBody>
      </p:sp>
    </p:spTree>
    <p:extLst>
      <p:ext uri="{BB962C8B-B14F-4D97-AF65-F5344CB8AC3E}">
        <p14:creationId xmlns:p14="http://schemas.microsoft.com/office/powerpoint/2010/main" val="179371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0FC8606-C9D9-4F3A-8873-FFFE45B78F37}" type="datetimeFigureOut">
              <a:rPr lang="fi-FI" smtClean="0"/>
              <a:t>4.6.2026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871C931-4686-4F8C-A3D2-661123B42BD3}" type="slidenum">
              <a:rPr lang="fi-FI" smtClean="0"/>
              <a:t>‹#›</a:t>
            </a:fld>
            <a:endParaRPr lang="fi-FI"/>
          </a:p>
        </p:txBody>
      </p:sp>
    </p:spTree>
    <p:extLst>
      <p:ext uri="{BB962C8B-B14F-4D97-AF65-F5344CB8AC3E}">
        <p14:creationId xmlns:p14="http://schemas.microsoft.com/office/powerpoint/2010/main" val="57491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bg>
      <p:bgPr>
        <a:solidFill>
          <a:schemeClr val="accent1"/>
        </a:solidFill>
        <a:effectLst/>
      </p:bgPr>
    </p:bg>
    <p:spTree>
      <p:nvGrpSpPr>
        <p:cNvPr id="1" name=""/>
        <p:cNvGrpSpPr/>
        <p:nvPr/>
      </p:nvGrpSpPr>
      <p:grpSpPr>
        <a:xfrm>
          <a:off x="0" y="0"/>
          <a:ext cx="0" cy="0"/>
          <a:chOff x="0" y="0"/>
          <a:chExt cx="0" cy="0"/>
        </a:xfrm>
      </p:grpSpPr>
      <p:pic>
        <p:nvPicPr>
          <p:cNvPr id="7" name="Kuva 6" descr="HSY_yritystunnus_nega_CMYK.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302687" y="6140295"/>
            <a:ext cx="868525" cy="4716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70FC8606-C9D9-4F3A-8873-FFFE45B78F37}" type="datetimeFigureOut">
              <a:rPr lang="fi-FI" smtClean="0"/>
              <a:t>4.6.2026</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71C931-4686-4F8C-A3D2-661123B42BD3}" type="slidenum">
              <a:rPr lang="fi-FI" smtClean="0"/>
              <a:t>‹#›</a:t>
            </a:fld>
            <a:endParaRPr lang="fi-FI"/>
          </a:p>
        </p:txBody>
      </p:sp>
    </p:spTree>
    <p:extLst>
      <p:ext uri="{BB962C8B-B14F-4D97-AF65-F5344CB8AC3E}">
        <p14:creationId xmlns:p14="http://schemas.microsoft.com/office/powerpoint/2010/main" val="163648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C73DE0B-DE0D-44E2-8F80-1BE7F7A93789}"/>
              </a:ext>
            </a:extLst>
          </p:cNvPr>
          <p:cNvSpPr>
            <a:spLocks noGrp="1"/>
          </p:cNvSpPr>
          <p:nvPr>
            <p:ph type="sldNum" sz="quarter" idx="12"/>
          </p:nvPr>
        </p:nvSpPr>
        <p:spPr/>
        <p:txBody>
          <a:bodyPr/>
          <a:lstStyle/>
          <a:p>
            <a:fld id="{B2A00DE5-8910-4A09-9EF4-AEEB76902EFA}" type="slidenum">
              <a:rPr lang="fi-FI" smtClean="0"/>
              <a:pPr/>
              <a:t>‹#›</a:t>
            </a:fld>
            <a:endParaRPr lang="fi-FI" dirty="0"/>
          </a:p>
        </p:txBody>
      </p:sp>
      <p:sp>
        <p:nvSpPr>
          <p:cNvPr id="11" name="Footer Placeholder 10">
            <a:extLst>
              <a:ext uri="{FF2B5EF4-FFF2-40B4-BE49-F238E27FC236}">
                <a16:creationId xmlns:a16="http://schemas.microsoft.com/office/drawing/2014/main" id="{DFAC7FD8-B21C-49A4-8F1F-49C14AB11A34}"/>
              </a:ext>
            </a:extLst>
          </p:cNvPr>
          <p:cNvSpPr>
            <a:spLocks noGrp="1"/>
          </p:cNvSpPr>
          <p:nvPr>
            <p:ph type="ftr" sz="quarter" idx="11"/>
          </p:nvPr>
        </p:nvSpPr>
        <p:spPr/>
        <p:txBody>
          <a:bodyPr/>
          <a:lstStyle/>
          <a:p>
            <a:endParaRPr lang="fi-FI" dirty="0"/>
          </a:p>
        </p:txBody>
      </p:sp>
      <p:sp>
        <p:nvSpPr>
          <p:cNvPr id="10" name="Date Placeholder 9">
            <a:extLst>
              <a:ext uri="{FF2B5EF4-FFF2-40B4-BE49-F238E27FC236}">
                <a16:creationId xmlns:a16="http://schemas.microsoft.com/office/drawing/2014/main" id="{20E346C1-3258-4C0F-BC7B-C3E81926B782}"/>
              </a:ext>
            </a:extLst>
          </p:cNvPr>
          <p:cNvSpPr>
            <a:spLocks noGrp="1"/>
          </p:cNvSpPr>
          <p:nvPr>
            <p:ph type="dt" sz="half" idx="10"/>
          </p:nvPr>
        </p:nvSpPr>
        <p:spPr/>
        <p:txBody>
          <a:bodyPr/>
          <a:lstStyle/>
          <a:p>
            <a:fld id="{AA4DFD03-ACC5-4DE8-AB64-A9CD00098E11}" type="datetime1">
              <a:rPr lang="fi-FI" smtClean="0"/>
              <a:pPr/>
              <a:t>4.6.2026</a:t>
            </a:fld>
            <a:endParaRPr lang="fi-FI"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Title 1"/>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2858306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6000" y="1476000"/>
            <a:ext cx="9600000" cy="2880000"/>
          </a:xfrm>
        </p:spPr>
        <p:txBody>
          <a:bodyPr anchor="b">
            <a:normAutofit/>
          </a:bodyPr>
          <a:lstStyle>
            <a:lvl1pPr algn="l">
              <a:defRPr sz="4000" spc="30" baseline="0">
                <a:solidFill>
                  <a:schemeClr val="tx2"/>
                </a:solidFill>
              </a:defRPr>
            </a:lvl1pPr>
          </a:lstStyle>
          <a:p>
            <a:r>
              <a:rPr lang="fi-FI"/>
              <a:t>Muokkaa ots. perustyyl. napsautt.</a:t>
            </a:r>
            <a:endParaRPr lang="en-US"/>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480001" y="359999"/>
            <a:ext cx="1417599" cy="774000"/>
          </a:xfrm>
          <a:prstGeom prst="rect">
            <a:avLst/>
          </a:prstGeom>
        </p:spPr>
      </p:pic>
      <p:sp>
        <p:nvSpPr>
          <p:cNvPr id="4" name="Date Placeholder 3"/>
          <p:cNvSpPr>
            <a:spLocks noGrp="1"/>
          </p:cNvSpPr>
          <p:nvPr>
            <p:ph type="dt" sz="half" idx="10"/>
          </p:nvPr>
        </p:nvSpPr>
        <p:spPr/>
        <p:txBody>
          <a:bodyPr/>
          <a:lstStyle>
            <a:lvl1pPr>
              <a:defRPr>
                <a:solidFill>
                  <a:schemeClr val="tx1"/>
                </a:solidFill>
              </a:defRPr>
            </a:lvl1pPr>
          </a:lstStyle>
          <a:p>
            <a:fld id="{70FC8606-C9D9-4F3A-8873-FFFE45B78F37}" type="datetimeFigureOut">
              <a:rPr lang="fi-FI" smtClean="0"/>
              <a:pPr/>
              <a:t>4.6.2026</a:t>
            </a:fld>
            <a:endParaRPr lang="fi-FI"/>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871C931-4686-4F8C-A3D2-661123B42BD3}" type="slidenum">
              <a:rPr lang="fi-FI" smtClean="0"/>
              <a:pPr/>
              <a:t>‹#›</a:t>
            </a:fld>
            <a:endParaRPr lang="fi-FI"/>
          </a:p>
        </p:txBody>
      </p:sp>
    </p:spTree>
    <p:extLst>
      <p:ext uri="{BB962C8B-B14F-4D97-AF65-F5344CB8AC3E}">
        <p14:creationId xmlns:p14="http://schemas.microsoft.com/office/powerpoint/2010/main" val="2047600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p>
            <a:r>
              <a:rPr lang="fi-FI"/>
              <a:t>Muokkaa ots. perustyyl. napsautt.</a:t>
            </a:r>
          </a:p>
        </p:txBody>
      </p:sp>
      <p:sp>
        <p:nvSpPr>
          <p:cNvPr id="3" name="Text Placeholder 2"/>
          <p:cNvSpPr>
            <a:spLocks noGrp="1"/>
          </p:cNvSpPr>
          <p:nvPr>
            <p:ph type="body" idx="1"/>
          </p:nvPr>
        </p:nvSpPr>
        <p:spPr>
          <a:xfrm>
            <a:off x="432000" y="1332000"/>
            <a:ext cx="5616000" cy="396000"/>
          </a:xfrm>
        </p:spPr>
        <p:txBody>
          <a:bodyPr anchor="t" anchorCtr="0">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432000" y="1747050"/>
            <a:ext cx="5616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15999" y="1332000"/>
            <a:ext cx="5616000" cy="396000"/>
          </a:xfrm>
        </p:spPr>
        <p:txBody>
          <a:bodyPr anchor="t" anchorCtr="0">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15999" y="1747050"/>
            <a:ext cx="5616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70FC8606-C9D9-4F3A-8873-FFFE45B78F37}" type="datetimeFigureOut">
              <a:rPr lang="fi-FI" smtClean="0"/>
              <a:t>4.6.2026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871C931-4686-4F8C-A3D2-661123B42BD3}" type="slidenum">
              <a:rPr lang="fi-FI" smtClean="0"/>
              <a:t>‹#›</a:t>
            </a:fld>
            <a:endParaRPr lang="fi-FI"/>
          </a:p>
        </p:txBody>
      </p:sp>
    </p:spTree>
    <p:extLst>
      <p:ext uri="{BB962C8B-B14F-4D97-AF65-F5344CB8AC3E}">
        <p14:creationId xmlns:p14="http://schemas.microsoft.com/office/powerpoint/2010/main" val="415673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Vertailu 2">
    <p:bg>
      <p:bgPr>
        <a:solidFill>
          <a:schemeClr val="accent1"/>
        </a:solidFill>
        <a:effectLst/>
      </p:bgPr>
    </p:bg>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Text Placeholder 2"/>
          <p:cNvSpPr>
            <a:spLocks noGrp="1"/>
          </p:cNvSpPr>
          <p:nvPr>
            <p:ph type="body" idx="1"/>
          </p:nvPr>
        </p:nvSpPr>
        <p:spPr>
          <a:xfrm>
            <a:off x="432000" y="1332000"/>
            <a:ext cx="5616000" cy="396000"/>
          </a:xfrm>
        </p:spPr>
        <p:txBody>
          <a:bodyPr anchor="t" anchorCtr="0">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432000" y="1747050"/>
            <a:ext cx="5616000"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15999" y="1332000"/>
            <a:ext cx="5616000" cy="396000"/>
          </a:xfrm>
        </p:spPr>
        <p:txBody>
          <a:bodyPr anchor="t" anchorCtr="0">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15999" y="1747050"/>
            <a:ext cx="5616000"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lvl1pPr>
              <a:defRPr>
                <a:solidFill>
                  <a:schemeClr val="bg1"/>
                </a:solidFill>
              </a:defRPr>
            </a:lvl1pPr>
          </a:lstStyle>
          <a:p>
            <a:fld id="{70FC8606-C9D9-4F3A-8873-FFFE45B78F37}" type="datetimeFigureOut">
              <a:rPr lang="fi-FI" smtClean="0"/>
              <a:t>4.6.2026</a:t>
            </a:fld>
            <a:endParaRPr lang="fi-FI"/>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871C931-4686-4F8C-A3D2-661123B42BD3}" type="slidenum">
              <a:rPr lang="fi-FI" smtClean="0"/>
              <a:t>‹#›</a:t>
            </a:fld>
            <a:endParaRPr lang="fi-FI"/>
          </a:p>
        </p:txBody>
      </p:sp>
      <p:pic>
        <p:nvPicPr>
          <p:cNvPr id="12" name="Kuva 11" descr="HSY_yritystunnus_nega_CMYK.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302687" y="6140295"/>
            <a:ext cx="868525" cy="471600"/>
          </a:xfrm>
          <a:prstGeom prst="rect">
            <a:avLst/>
          </a:prstGeom>
        </p:spPr>
      </p:pic>
    </p:spTree>
    <p:extLst>
      <p:ext uri="{BB962C8B-B14F-4D97-AF65-F5344CB8AC3E}">
        <p14:creationId xmlns:p14="http://schemas.microsoft.com/office/powerpoint/2010/main" val="220214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so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324000"/>
            <a:ext cx="11376000" cy="622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p:cNvSpPr>
            <a:spLocks noGrp="1"/>
          </p:cNvSpPr>
          <p:nvPr>
            <p:ph type="dt" sz="half" idx="10"/>
          </p:nvPr>
        </p:nvSpPr>
        <p:spPr/>
        <p:txBody>
          <a:bodyPr/>
          <a:lstStyle>
            <a:lvl1pPr>
              <a:defRPr>
                <a:solidFill>
                  <a:schemeClr val="tx1"/>
                </a:solidFill>
              </a:defRPr>
            </a:lvl1pPr>
          </a:lstStyle>
          <a:p>
            <a:fld id="{70FC8606-C9D9-4F3A-8873-FFFE45B78F37}" type="datetimeFigureOut">
              <a:rPr lang="fi-FI" smtClean="0"/>
              <a:pPr/>
              <a:t>4.6.2026</a:t>
            </a:fld>
            <a:endParaRPr lang="fi-FI"/>
          </a:p>
        </p:txBody>
      </p:sp>
      <p:sp>
        <p:nvSpPr>
          <p:cNvPr id="8" name="Alatunnisteen paikkamerkki 7"/>
          <p:cNvSpPr>
            <a:spLocks noGrp="1"/>
          </p:cNvSpPr>
          <p:nvPr>
            <p:ph type="ftr" sz="quarter" idx="11"/>
          </p:nvPr>
        </p:nvSpPr>
        <p:spPr/>
        <p:txBody>
          <a:bodyPr/>
          <a:lstStyle>
            <a:lvl1pPr>
              <a:defRPr>
                <a:solidFill>
                  <a:schemeClr val="tx1"/>
                </a:solidFill>
              </a:defRPr>
            </a:lvl1pPr>
          </a:lstStyle>
          <a:p>
            <a:endParaRPr lang="fi-FI"/>
          </a:p>
        </p:txBody>
      </p:sp>
      <p:sp>
        <p:nvSpPr>
          <p:cNvPr id="9" name="Dian numeron paikkamerkki 8"/>
          <p:cNvSpPr>
            <a:spLocks noGrp="1"/>
          </p:cNvSpPr>
          <p:nvPr>
            <p:ph type="sldNum" sz="quarter" idx="12"/>
          </p:nvPr>
        </p:nvSpPr>
        <p:spPr/>
        <p:txBody>
          <a:bodyPr/>
          <a:lstStyle>
            <a:lvl1pPr>
              <a:defRPr>
                <a:solidFill>
                  <a:schemeClr val="tx1"/>
                </a:solidFill>
              </a:defRPr>
            </a:lvl1pPr>
          </a:lstStyle>
          <a:p>
            <a:fld id="{C871C931-4686-4F8C-A3D2-661123B42BD3}" type="slidenum">
              <a:rPr lang="fi-FI" smtClean="0"/>
              <a:pPr/>
              <a:t>‹#›</a:t>
            </a:fld>
            <a:endParaRPr lang="fi-FI"/>
          </a:p>
        </p:txBody>
      </p:sp>
    </p:spTree>
    <p:extLst>
      <p:ext uri="{BB962C8B-B14F-4D97-AF65-F5344CB8AC3E}">
        <p14:creationId xmlns:p14="http://schemas.microsoft.com/office/powerpoint/2010/main" val="186200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o sisältö 2">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324000"/>
            <a:ext cx="11376000" cy="622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2" name="Päivämäärän paikkamerkki 1"/>
          <p:cNvSpPr>
            <a:spLocks noGrp="1"/>
          </p:cNvSpPr>
          <p:nvPr>
            <p:ph type="dt" sz="half" idx="10"/>
          </p:nvPr>
        </p:nvSpPr>
        <p:spPr/>
        <p:txBody>
          <a:bodyPr/>
          <a:lstStyle>
            <a:lvl1pPr>
              <a:defRPr>
                <a:solidFill>
                  <a:schemeClr val="bg1"/>
                </a:solidFill>
              </a:defRPr>
            </a:lvl1pPr>
          </a:lstStyle>
          <a:p>
            <a:fld id="{70FC8606-C9D9-4F3A-8873-FFFE45B78F37}" type="datetimeFigureOut">
              <a:rPr lang="fi-FI" smtClean="0"/>
              <a:pPr/>
              <a:t>4.6.2026</a:t>
            </a:fld>
            <a:endParaRPr lang="fi-FI"/>
          </a:p>
        </p:txBody>
      </p:sp>
      <p:sp>
        <p:nvSpPr>
          <p:cNvPr id="4" name="Alatunnisteen paikkamerkki 3"/>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p:cNvSpPr>
            <a:spLocks noGrp="1"/>
          </p:cNvSpPr>
          <p:nvPr>
            <p:ph type="sldNum" sz="quarter" idx="12"/>
          </p:nvPr>
        </p:nvSpPr>
        <p:spPr/>
        <p:txBody>
          <a:bodyPr/>
          <a:lstStyle>
            <a:lvl1pPr>
              <a:defRPr>
                <a:solidFill>
                  <a:schemeClr val="bg1"/>
                </a:solidFill>
              </a:defRPr>
            </a:lvl1pPr>
          </a:lstStyle>
          <a:p>
            <a:fld id="{C871C931-4686-4F8C-A3D2-661123B42BD3}" type="slidenum">
              <a:rPr lang="fi-FI" smtClean="0"/>
              <a:pPr/>
              <a:t>‹#›</a:t>
            </a:fld>
            <a:endParaRPr lang="fi-FI"/>
          </a:p>
        </p:txBody>
      </p:sp>
    </p:spTree>
    <p:extLst>
      <p:ext uri="{BB962C8B-B14F-4D97-AF65-F5344CB8AC3E}">
        <p14:creationId xmlns:p14="http://schemas.microsoft.com/office/powerpoint/2010/main" val="2881738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Iso kuva">
    <p:spTree>
      <p:nvGrpSpPr>
        <p:cNvPr id="1" name=""/>
        <p:cNvGrpSpPr/>
        <p:nvPr/>
      </p:nvGrpSpPr>
      <p:grpSpPr>
        <a:xfrm>
          <a:off x="0" y="0"/>
          <a:ext cx="0" cy="0"/>
          <a:chOff x="0" y="0"/>
          <a:chExt cx="0" cy="0"/>
        </a:xfrm>
      </p:grpSpPr>
      <p:sp>
        <p:nvSpPr>
          <p:cNvPr id="7" name="Kuvan paikkamerkki 6"/>
          <p:cNvSpPr>
            <a:spLocks noGrp="1"/>
          </p:cNvSpPr>
          <p:nvPr>
            <p:ph type="pic" sz="quarter" idx="13" hasCustomPrompt="1"/>
          </p:nvPr>
        </p:nvSpPr>
        <p:spPr>
          <a:xfrm>
            <a:off x="0" y="0"/>
            <a:ext cx="12192000" cy="6858000"/>
          </a:xfrm>
        </p:spPr>
        <p:txBody>
          <a:bodyPr/>
          <a:lstStyle>
            <a:lvl1pPr marL="0" indent="0">
              <a:buNone/>
              <a:defRPr baseline="0"/>
            </a:lvl1pPr>
          </a:lstStyle>
          <a:p>
            <a:r>
              <a:rPr lang="fi-FI"/>
              <a:t>Lisää vaalea kuva</a:t>
            </a:r>
          </a:p>
        </p:txBody>
      </p:sp>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70FC8606-C9D9-4F3A-8873-FFFE45B78F37}" type="datetimeFigureOut">
              <a:rPr lang="fi-FI" smtClean="0"/>
              <a:t>4.6.2026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871C931-4686-4F8C-A3D2-661123B42BD3}" type="slidenum">
              <a:rPr lang="fi-FI" smtClean="0"/>
              <a:t>‹#›</a:t>
            </a:fld>
            <a:endParaRPr lang="fi-FI"/>
          </a:p>
        </p:txBody>
      </p:sp>
    </p:spTree>
    <p:extLst>
      <p:ext uri="{BB962C8B-B14F-4D97-AF65-F5344CB8AC3E}">
        <p14:creationId xmlns:p14="http://schemas.microsoft.com/office/powerpoint/2010/main" val="125167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Iso kuva 2">
    <p:spTree>
      <p:nvGrpSpPr>
        <p:cNvPr id="1" name=""/>
        <p:cNvGrpSpPr/>
        <p:nvPr/>
      </p:nvGrpSpPr>
      <p:grpSpPr>
        <a:xfrm>
          <a:off x="0" y="0"/>
          <a:ext cx="0" cy="0"/>
          <a:chOff x="0" y="0"/>
          <a:chExt cx="0" cy="0"/>
        </a:xfrm>
      </p:grpSpPr>
      <p:sp>
        <p:nvSpPr>
          <p:cNvPr id="7" name="Kuvan paikkamerkki 6"/>
          <p:cNvSpPr>
            <a:spLocks noGrp="1"/>
          </p:cNvSpPr>
          <p:nvPr>
            <p:ph type="pic" sz="quarter" idx="13" hasCustomPrompt="1"/>
          </p:nvPr>
        </p:nvSpPr>
        <p:spPr>
          <a:xfrm>
            <a:off x="0" y="0"/>
            <a:ext cx="12192000" cy="6858000"/>
          </a:xfrm>
          <a:solidFill>
            <a:schemeClr val="tx1">
              <a:lumMod val="50000"/>
              <a:lumOff val="50000"/>
            </a:schemeClr>
          </a:solidFill>
        </p:spPr>
        <p:txBody>
          <a:bodyPr/>
          <a:lstStyle>
            <a:lvl1pPr marL="0" indent="0">
              <a:buNone/>
              <a:defRPr baseline="0"/>
            </a:lvl1pPr>
          </a:lstStyle>
          <a:p>
            <a:r>
              <a:rPr lang="fi-FI"/>
              <a:t>Lisää tumma kuva</a:t>
            </a:r>
          </a:p>
        </p:txBody>
      </p:sp>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70FC8606-C9D9-4F3A-8873-FFFE45B78F37}" type="datetimeFigureOut">
              <a:rPr lang="fi-FI" smtClean="0"/>
              <a:t>4.6.2026</a:t>
            </a:fld>
            <a:endParaRPr lang="fi-FI"/>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871C931-4686-4F8C-A3D2-661123B42BD3}" type="slidenum">
              <a:rPr lang="fi-FI" smtClean="0"/>
              <a:t>‹#›</a:t>
            </a:fld>
            <a:endParaRPr lang="fi-FI"/>
          </a:p>
        </p:txBody>
      </p:sp>
    </p:spTree>
    <p:extLst>
      <p:ext uri="{BB962C8B-B14F-4D97-AF65-F5344CB8AC3E}">
        <p14:creationId xmlns:p14="http://schemas.microsoft.com/office/powerpoint/2010/main" val="2202026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lvl1pPr>
              <a:defRPr>
                <a:noFill/>
              </a:defRPr>
            </a:lvl1pPr>
          </a:lstStyle>
          <a:p>
            <a:fld id="{70FC8606-C9D9-4F3A-8873-FFFE45B78F37}" type="datetimeFigureOut">
              <a:rPr lang="fi-FI" smtClean="0"/>
              <a:t>4.6.2026</a:t>
            </a:fld>
            <a:endParaRPr lang="fi-FI"/>
          </a:p>
        </p:txBody>
      </p:sp>
      <p:sp>
        <p:nvSpPr>
          <p:cNvPr id="6" name="Alatunnisteen paikkamerkki 5"/>
          <p:cNvSpPr>
            <a:spLocks noGrp="1"/>
          </p:cNvSpPr>
          <p:nvPr>
            <p:ph type="ftr" sz="quarter" idx="11"/>
          </p:nvPr>
        </p:nvSpPr>
        <p:spPr/>
        <p:txBody>
          <a:bodyPr/>
          <a:lstStyle>
            <a:lvl1pPr>
              <a:defRPr>
                <a:noFill/>
              </a:defRPr>
            </a:lvl1pPr>
          </a:lstStyle>
          <a:p>
            <a:endParaRPr lang="fi-FI"/>
          </a:p>
        </p:txBody>
      </p:sp>
      <p:sp>
        <p:nvSpPr>
          <p:cNvPr id="7" name="Dian numeron paikkamerkki 6"/>
          <p:cNvSpPr>
            <a:spLocks noGrp="1"/>
          </p:cNvSpPr>
          <p:nvPr>
            <p:ph type="sldNum" sz="quarter" idx="12"/>
          </p:nvPr>
        </p:nvSpPr>
        <p:spPr/>
        <p:txBody>
          <a:bodyPr/>
          <a:lstStyle>
            <a:lvl1pPr>
              <a:defRPr>
                <a:noFill/>
              </a:defRPr>
            </a:lvl1pPr>
          </a:lstStyle>
          <a:p>
            <a:fld id="{C871C931-4686-4F8C-A3D2-661123B42BD3}" type="slidenum">
              <a:rPr lang="fi-FI" smtClean="0"/>
              <a:t>‹#›</a:t>
            </a:fld>
            <a:endParaRPr lang="fi-FI"/>
          </a:p>
        </p:txBody>
      </p:sp>
    </p:spTree>
    <p:extLst>
      <p:ext uri="{BB962C8B-B14F-4D97-AF65-F5344CB8AC3E}">
        <p14:creationId xmlns:p14="http://schemas.microsoft.com/office/powerpoint/2010/main" val="4048488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tx2"/>
        </a:solidFill>
        <a:effectLst/>
      </p:bgPr>
    </p:bg>
    <p:spTree>
      <p:nvGrpSpPr>
        <p:cNvPr id="1" name=""/>
        <p:cNvGrpSpPr/>
        <p:nvPr/>
      </p:nvGrpSpPr>
      <p:grpSpPr>
        <a:xfrm>
          <a:off x="0" y="0"/>
          <a:ext cx="0" cy="0"/>
          <a:chOff x="0" y="0"/>
          <a:chExt cx="0" cy="0"/>
        </a:xfrm>
      </p:grpSpPr>
      <p:pic>
        <p:nvPicPr>
          <p:cNvPr id="2" name="Kuva 1" descr="HSY_yritystunnus_nega_CMYK.emf"/>
          <p:cNvPicPr>
            <a:picLocks noChangeAspect="1"/>
          </p:cNvPicPr>
          <p:nvPr/>
        </p:nvPicPr>
        <p:blipFill rotWithShape="1">
          <a:blip r:embed="rId2">
            <a:extLst>
              <a:ext uri="{28A0092B-C50C-407E-A947-70E740481C1C}">
                <a14:useLocalDpi xmlns:a14="http://schemas.microsoft.com/office/drawing/2010/main" val="0"/>
              </a:ext>
            </a:extLst>
          </a:blip>
          <a:srcRect l="29527" r="43431" b="54656"/>
          <a:stretch/>
        </p:blipFill>
        <p:spPr bwMode="black">
          <a:xfrm>
            <a:off x="-1" y="5445225"/>
            <a:ext cx="1551709" cy="1412775"/>
          </a:xfrm>
          <a:prstGeom prst="rect">
            <a:avLst/>
          </a:prstGeom>
        </p:spPr>
      </p:pic>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a:solidFill>
                  <a:srgbClr val="FFFFFF"/>
                </a:solidFill>
                <a:cs typeface="Arial" pitchFamily="34" charset="0"/>
              </a:rPr>
              <a:t>Puhtaasti parempaa arkea</a:t>
            </a:r>
            <a:r>
              <a:rPr lang="fi-FI" sz="1900">
                <a:solidFill>
                  <a:srgbClr val="FFFFFF"/>
                </a:solidFill>
                <a:cs typeface="Arial" pitchFamily="34" charset="0"/>
              </a:rPr>
              <a:t> </a:t>
            </a:r>
            <a:r>
              <a:rPr lang="fi-FI" sz="1800">
                <a:solidFill>
                  <a:srgbClr val="FFFFFF"/>
                </a:solidFill>
                <a:cs typeface="Arial" pitchFamily="34" charset="0"/>
              </a:rPr>
              <a:t>|</a:t>
            </a:r>
            <a:r>
              <a:rPr lang="fi-FI" sz="1800" spc="80">
                <a:solidFill>
                  <a:srgbClr val="FFFFFF"/>
                </a:solidFill>
                <a:cs typeface="Arial" pitchFamily="34" charset="0"/>
              </a:rPr>
              <a:t> </a:t>
            </a:r>
            <a:r>
              <a:rPr lang="sv-SE" sz="1800" spc="80">
                <a:solidFill>
                  <a:srgbClr val="FFFFFF"/>
                </a:solidFill>
                <a:cs typeface="Arial" pitchFamily="34" charset="0"/>
              </a:rPr>
              <a:t>En rent bättre vardag</a:t>
            </a:r>
            <a:r>
              <a:rPr lang="fi-FI" sz="1800" spc="80">
                <a:solidFill>
                  <a:srgbClr val="FFFFFF"/>
                </a:solidFill>
                <a:cs typeface="Arial" pitchFamily="34" charset="0"/>
              </a:rPr>
              <a:t> | </a:t>
            </a:r>
            <a:r>
              <a:rPr lang="sv-SE" sz="1800" spc="80">
                <a:solidFill>
                  <a:srgbClr val="FFFFFF"/>
                </a:solidFill>
                <a:cs typeface="Arial" pitchFamily="34" charset="0"/>
              </a:rPr>
              <a:t>Purely better, every day</a:t>
            </a:r>
            <a:endParaRPr lang="fi-FI" sz="1800" spc="80">
              <a:solidFill>
                <a:srgbClr val="FFFFFF"/>
              </a:solidFill>
              <a:cs typeface="Arial" pitchFamily="34" charset="0"/>
            </a:endParaRPr>
          </a:p>
        </p:txBody>
      </p:sp>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a:solidFill>
                  <a:prstClr val="white"/>
                </a:solidFill>
                <a:cs typeface="Arial" pitchFamily="34" charset="0"/>
              </a:rPr>
              <a:t>Helsingin seudun ympäristöpalvelut -kuntayhtymä</a:t>
            </a:r>
          </a:p>
          <a:p>
            <a:pPr algn="r" fontAlgn="base">
              <a:lnSpc>
                <a:spcPts val="2100"/>
              </a:lnSpc>
              <a:spcBef>
                <a:spcPct val="0"/>
              </a:spcBef>
              <a:spcAft>
                <a:spcPct val="0"/>
              </a:spcAft>
            </a:pPr>
            <a:r>
              <a:rPr lang="sv-SE" sz="1600" spc="90">
                <a:solidFill>
                  <a:prstClr val="white"/>
                </a:solidFill>
                <a:cs typeface="Arial" pitchFamily="34" charset="0"/>
              </a:rPr>
              <a:t>Samkommunen Helsingforsregionens miljötjänster</a:t>
            </a:r>
          </a:p>
          <a:p>
            <a:pPr algn="r" fontAlgn="base">
              <a:lnSpc>
                <a:spcPts val="2000"/>
              </a:lnSpc>
              <a:spcBef>
                <a:spcPct val="0"/>
              </a:spcBef>
              <a:spcAft>
                <a:spcPct val="0"/>
              </a:spcAft>
            </a:pPr>
            <a:r>
              <a:rPr lang="fi-FI" sz="1600" spc="70">
                <a:solidFill>
                  <a:prstClr val="white"/>
                </a:solidFill>
                <a:cs typeface="Arial" pitchFamily="34" charset="0"/>
              </a:rPr>
              <a:t>Helsinki Region Environmental Services Authority </a:t>
            </a:r>
            <a:endParaRPr lang="sv-SE" sz="1600" spc="70">
              <a:solidFill>
                <a:prstClr val="white"/>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rgbClr val="339F9B">
                    <a:lumMod val="40000"/>
                    <a:lumOff val="60000"/>
                  </a:srgbClr>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a:t>Lisää KIITOS!</a:t>
            </a:r>
          </a:p>
        </p:txBody>
      </p:sp>
    </p:spTree>
    <p:extLst>
      <p:ext uri="{BB962C8B-B14F-4D97-AF65-F5344CB8AC3E}">
        <p14:creationId xmlns:p14="http://schemas.microsoft.com/office/powerpoint/2010/main" val="2651230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275" y="1860550"/>
            <a:ext cx="5759450" cy="3136900"/>
          </a:xfrm>
          <a:prstGeom prst="rect">
            <a:avLst/>
          </a:prstGeom>
        </p:spPr>
      </p:pic>
    </p:spTree>
    <p:extLst>
      <p:ext uri="{BB962C8B-B14F-4D97-AF65-F5344CB8AC3E}">
        <p14:creationId xmlns:p14="http://schemas.microsoft.com/office/powerpoint/2010/main" val="365979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66C0A9B3-61DE-4A25-8560-192DC649DDF4}"/>
              </a:ext>
            </a:extLst>
          </p:cNvPr>
          <p:cNvSpPr>
            <a:spLocks noGrp="1"/>
          </p:cNvSpPr>
          <p:nvPr>
            <p:ph type="sldNum" sz="quarter" idx="12"/>
          </p:nvPr>
        </p:nvSpPr>
        <p:spPr/>
        <p:txBody>
          <a:bodyPr/>
          <a:lstStyle/>
          <a:p>
            <a:fld id="{B2A00DE5-8910-4A09-9EF4-AEEB76902EFA}" type="slidenum">
              <a:rPr lang="fi-FI" smtClean="0"/>
              <a:pPr/>
              <a:t>‹#›</a:t>
            </a:fld>
            <a:endParaRPr lang="fi-FI" dirty="0"/>
          </a:p>
        </p:txBody>
      </p:sp>
      <p:sp>
        <p:nvSpPr>
          <p:cNvPr id="14" name="Footer Placeholder 13">
            <a:extLst>
              <a:ext uri="{FF2B5EF4-FFF2-40B4-BE49-F238E27FC236}">
                <a16:creationId xmlns:a16="http://schemas.microsoft.com/office/drawing/2014/main" id="{1D183A96-F8B3-4A25-B4FA-739DE2678D52}"/>
              </a:ext>
            </a:extLst>
          </p:cNvPr>
          <p:cNvSpPr>
            <a:spLocks noGrp="1"/>
          </p:cNvSpPr>
          <p:nvPr>
            <p:ph type="ftr" sz="quarter" idx="11"/>
          </p:nvPr>
        </p:nvSpPr>
        <p:spPr/>
        <p:txBody>
          <a:bodyPr/>
          <a:lstStyle/>
          <a:p>
            <a:endParaRPr lang="fi-FI" dirty="0"/>
          </a:p>
        </p:txBody>
      </p:sp>
      <p:sp>
        <p:nvSpPr>
          <p:cNvPr id="13" name="Date Placeholder 12">
            <a:extLst>
              <a:ext uri="{FF2B5EF4-FFF2-40B4-BE49-F238E27FC236}">
                <a16:creationId xmlns:a16="http://schemas.microsoft.com/office/drawing/2014/main" id="{3CE72203-A55B-48AB-A28F-9914B225D1A6}"/>
              </a:ext>
            </a:extLst>
          </p:cNvPr>
          <p:cNvSpPr>
            <a:spLocks noGrp="1"/>
          </p:cNvSpPr>
          <p:nvPr>
            <p:ph type="dt" sz="half" idx="10"/>
          </p:nvPr>
        </p:nvSpPr>
        <p:spPr/>
        <p:txBody>
          <a:bodyPr/>
          <a:lstStyle/>
          <a:p>
            <a:fld id="{AA4DFD03-ACC5-4DE8-AB64-A9CD00098E11}" type="datetime1">
              <a:rPr lang="fi-FI" smtClean="0"/>
              <a:pPr/>
              <a:t>4.6.2026</a:t>
            </a:fld>
            <a:endParaRPr lang="fi-FI" dirty="0"/>
          </a:p>
        </p:txBody>
      </p:sp>
      <p:sp>
        <p:nvSpPr>
          <p:cNvPr id="6" name="Content Placeholder 5"/>
          <p:cNvSpPr>
            <a:spLocks noGrp="1"/>
          </p:cNvSpPr>
          <p:nvPr>
            <p:ph sz="quarter" idx="4"/>
          </p:nvPr>
        </p:nvSpPr>
        <p:spPr>
          <a:xfrm>
            <a:off x="6215999" y="1747050"/>
            <a:ext cx="5616000" cy="396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15999" y="1332000"/>
            <a:ext cx="5616000" cy="396000"/>
          </a:xfrm>
        </p:spPr>
        <p:txBody>
          <a:bodyPr anchor="t" anchorCtr="0">
            <a:normAutofit/>
          </a:bodyPr>
          <a:lstStyle>
            <a:lvl1pPr marL="0" indent="0">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32000" y="1747050"/>
            <a:ext cx="5616000" cy="396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 name="Text Placeholder 2"/>
          <p:cNvSpPr>
            <a:spLocks noGrp="1"/>
          </p:cNvSpPr>
          <p:nvPr>
            <p:ph type="body" idx="1"/>
          </p:nvPr>
        </p:nvSpPr>
        <p:spPr>
          <a:xfrm>
            <a:off x="432000" y="1332000"/>
            <a:ext cx="5616000" cy="396000"/>
          </a:xfrm>
        </p:spPr>
        <p:txBody>
          <a:bodyPr anchor="t" anchorCtr="0">
            <a:normAutofit/>
          </a:bodyPr>
          <a:lstStyle>
            <a:lvl1pPr marL="0" indent="0">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Otsikko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94216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4.6.2026</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235956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C73DE0B-DE0D-44E2-8F80-1BE7F7A93789}"/>
              </a:ext>
            </a:extLst>
          </p:cNvPr>
          <p:cNvSpPr>
            <a:spLocks noGrp="1"/>
          </p:cNvSpPr>
          <p:nvPr>
            <p:ph type="sldNum" sz="quarter" idx="12"/>
          </p:nvPr>
        </p:nvSpPr>
        <p:spPr>
          <a:xfrm>
            <a:off x="11030988" y="6310800"/>
            <a:ext cx="801011" cy="360000"/>
          </a:xfrm>
        </p:spPr>
        <p:txBody>
          <a:bodyPr/>
          <a:lstStyle/>
          <a:p>
            <a:fld id="{B2A00DE5-8910-4A09-9EF4-AEEB76902EFA}" type="slidenum">
              <a:rPr lang="fi-FI" smtClean="0"/>
              <a:pPr/>
              <a:t>‹#›</a:t>
            </a:fld>
            <a:endParaRPr lang="fi-FI"/>
          </a:p>
        </p:txBody>
      </p:sp>
      <p:sp>
        <p:nvSpPr>
          <p:cNvPr id="11" name="Footer Placeholder 10">
            <a:extLst>
              <a:ext uri="{FF2B5EF4-FFF2-40B4-BE49-F238E27FC236}">
                <a16:creationId xmlns:a16="http://schemas.microsoft.com/office/drawing/2014/main" id="{DFAC7FD8-B21C-49A4-8F1F-49C14AB11A34}"/>
              </a:ext>
            </a:extLst>
          </p:cNvPr>
          <p:cNvSpPr>
            <a:spLocks noGrp="1"/>
          </p:cNvSpPr>
          <p:nvPr>
            <p:ph type="ftr" sz="quarter" idx="11"/>
          </p:nvPr>
        </p:nvSpPr>
        <p:spPr>
          <a:xfrm>
            <a:off x="3624308" y="6310800"/>
            <a:ext cx="4754922" cy="360000"/>
          </a:xfrm>
        </p:spPr>
        <p:txBody>
          <a:bodyPr/>
          <a:lstStyle>
            <a:lvl1pPr algn="ctr">
              <a:defRPr b="1"/>
            </a:lvl1pPr>
          </a:lstStyle>
          <a:p>
            <a:r>
              <a:rPr lang="fi-FI"/>
              <a:t>HSY 2030 – yhdessä kestävään huomiseen </a:t>
            </a:r>
          </a:p>
        </p:txBody>
      </p:sp>
      <p:sp>
        <p:nvSpPr>
          <p:cNvPr id="10" name="Date Placeholder 9">
            <a:extLst>
              <a:ext uri="{FF2B5EF4-FFF2-40B4-BE49-F238E27FC236}">
                <a16:creationId xmlns:a16="http://schemas.microsoft.com/office/drawing/2014/main" id="{20E346C1-3258-4C0F-BC7B-C3E81926B782}"/>
              </a:ext>
            </a:extLst>
          </p:cNvPr>
          <p:cNvSpPr>
            <a:spLocks noGrp="1"/>
          </p:cNvSpPr>
          <p:nvPr>
            <p:ph type="dt" sz="half" idx="10"/>
          </p:nvPr>
        </p:nvSpPr>
        <p:spPr>
          <a:xfrm>
            <a:off x="9374988" y="6310800"/>
            <a:ext cx="1656000" cy="360000"/>
          </a:xfrm>
        </p:spPr>
        <p:txBody>
          <a:bodyPr/>
          <a:lstStyle/>
          <a:p>
            <a:fld id="{AA4DFD03-ACC5-4DE8-AB64-A9CD00098E11}" type="datetime1">
              <a:rPr lang="fi-FI" smtClean="0"/>
              <a:pPr/>
              <a:t>4.6.2026</a:t>
            </a:fld>
            <a:endParaRPr lang="fi-FI"/>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3200313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66C0A9B3-61DE-4A25-8560-192DC649DDF4}"/>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4" name="Footer Placeholder 13">
            <a:extLst>
              <a:ext uri="{FF2B5EF4-FFF2-40B4-BE49-F238E27FC236}">
                <a16:creationId xmlns:a16="http://schemas.microsoft.com/office/drawing/2014/main" id="{1D183A96-F8B3-4A25-B4FA-739DE2678D52}"/>
              </a:ext>
            </a:extLst>
          </p:cNvPr>
          <p:cNvSpPr>
            <a:spLocks noGrp="1"/>
          </p:cNvSpPr>
          <p:nvPr>
            <p:ph type="ftr" sz="quarter" idx="11"/>
          </p:nvPr>
        </p:nvSpPr>
        <p:spPr/>
        <p:txBody>
          <a:bodyPr/>
          <a:lstStyle/>
          <a:p>
            <a:endParaRPr lang="fi-FI"/>
          </a:p>
        </p:txBody>
      </p:sp>
      <p:sp>
        <p:nvSpPr>
          <p:cNvPr id="13" name="Date Placeholder 12">
            <a:extLst>
              <a:ext uri="{FF2B5EF4-FFF2-40B4-BE49-F238E27FC236}">
                <a16:creationId xmlns:a16="http://schemas.microsoft.com/office/drawing/2014/main" id="{3CE72203-A55B-48AB-A28F-9914B225D1A6}"/>
              </a:ext>
            </a:extLst>
          </p:cNvPr>
          <p:cNvSpPr>
            <a:spLocks noGrp="1"/>
          </p:cNvSpPr>
          <p:nvPr>
            <p:ph type="dt" sz="half" idx="10"/>
          </p:nvPr>
        </p:nvSpPr>
        <p:spPr/>
        <p:txBody>
          <a:bodyPr/>
          <a:lstStyle/>
          <a:p>
            <a:fld id="{AA4DFD03-ACC5-4DE8-AB64-A9CD00098E11}" type="datetime1">
              <a:rPr lang="fi-FI" smtClean="0"/>
              <a:pPr/>
              <a:t>4.6.2026</a:t>
            </a:fld>
            <a:endParaRPr lang="fi-FI"/>
          </a:p>
        </p:txBody>
      </p:sp>
      <p:sp>
        <p:nvSpPr>
          <p:cNvPr id="6" name="Content Placeholder 5"/>
          <p:cNvSpPr>
            <a:spLocks noGrp="1"/>
          </p:cNvSpPr>
          <p:nvPr>
            <p:ph sz="quarter" idx="4"/>
          </p:nvPr>
        </p:nvSpPr>
        <p:spPr>
          <a:xfrm>
            <a:off x="6215999" y="1747050"/>
            <a:ext cx="5616000" cy="396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15999" y="1332000"/>
            <a:ext cx="5616000" cy="396000"/>
          </a:xfrm>
        </p:spPr>
        <p:txBody>
          <a:bodyPr anchor="t" anchorCtr="0">
            <a:normAutofit/>
          </a:bodyPr>
          <a:lstStyle>
            <a:lvl1pPr marL="0" indent="0">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32000" y="1747050"/>
            <a:ext cx="5616000" cy="396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 name="Text Placeholder 2"/>
          <p:cNvSpPr>
            <a:spLocks noGrp="1"/>
          </p:cNvSpPr>
          <p:nvPr>
            <p:ph type="body" idx="1"/>
          </p:nvPr>
        </p:nvSpPr>
        <p:spPr>
          <a:xfrm>
            <a:off x="432000" y="1332000"/>
            <a:ext cx="5616000" cy="396000"/>
          </a:xfrm>
        </p:spPr>
        <p:txBody>
          <a:bodyPr anchor="t" anchorCtr="0">
            <a:normAutofit/>
          </a:bodyPr>
          <a:lstStyle>
            <a:lvl1pPr marL="0" indent="0">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Otsikko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984134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so sisältö">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F78F904C-5584-4F3C-9CBC-0B9A73BD5CAF}"/>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0" name="Footer Placeholder 9">
            <a:extLst>
              <a:ext uri="{FF2B5EF4-FFF2-40B4-BE49-F238E27FC236}">
                <a16:creationId xmlns:a16="http://schemas.microsoft.com/office/drawing/2014/main" id="{2B9422AD-18DD-41DA-B3BF-CB9363180D03}"/>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FC635ADF-6838-4355-9F8D-65F7B89BBCC0}"/>
              </a:ext>
            </a:extLst>
          </p:cNvPr>
          <p:cNvSpPr>
            <a:spLocks noGrp="1"/>
          </p:cNvSpPr>
          <p:nvPr>
            <p:ph type="dt" sz="half" idx="10"/>
          </p:nvPr>
        </p:nvSpPr>
        <p:spPr/>
        <p:txBody>
          <a:bodyPr/>
          <a:lstStyle/>
          <a:p>
            <a:fld id="{AA4DFD03-ACC5-4DE8-AB64-A9CD00098E11}" type="datetime1">
              <a:rPr lang="fi-FI" smtClean="0"/>
              <a:pPr/>
              <a:t>4.6.2026</a:t>
            </a:fld>
            <a:endParaRPr lang="fi-FI"/>
          </a:p>
        </p:txBody>
      </p:sp>
      <p:sp>
        <p:nvSpPr>
          <p:cNvPr id="3" name="Content Placeholder 2"/>
          <p:cNvSpPr>
            <a:spLocks noGrp="1"/>
          </p:cNvSpPr>
          <p:nvPr>
            <p:ph idx="1"/>
          </p:nvPr>
        </p:nvSpPr>
        <p:spPr>
          <a:xfrm>
            <a:off x="480000" y="324000"/>
            <a:ext cx="11376000" cy="577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651246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so kuva">
    <p:spTree>
      <p:nvGrpSpPr>
        <p:cNvPr id="1" name=""/>
        <p:cNvGrpSpPr/>
        <p:nvPr/>
      </p:nvGrpSpPr>
      <p:grpSpPr>
        <a:xfrm>
          <a:off x="0" y="0"/>
          <a:ext cx="0" cy="0"/>
          <a:chOff x="0" y="0"/>
          <a:chExt cx="0" cy="0"/>
        </a:xfrm>
      </p:grpSpPr>
      <p:sp>
        <p:nvSpPr>
          <p:cNvPr id="7" name="Kuvan paikkamerkki 6">
            <a:extLs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858000"/>
          </a:xfrm>
        </p:spPr>
        <p:txBody>
          <a:bodyPr/>
          <a:lstStyle>
            <a:lvl1pPr marL="0" indent="0">
              <a:buNone/>
              <a:defRPr baseline="0"/>
            </a:lvl1pPr>
          </a:lstStyle>
          <a:p>
            <a:r>
              <a:rPr lang="fi-FI"/>
              <a:t>Lisää vaalea kuva</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606126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1"/>
        </a:solidFill>
        <a:effectLst/>
      </p:bgPr>
    </p:bg>
    <p:spTree>
      <p:nvGrpSpPr>
        <p:cNvPr id="1" name=""/>
        <p:cNvGrpSpPr/>
        <p:nvPr/>
      </p:nvGrpSpPr>
      <p:grpSpPr>
        <a:xfrm>
          <a:off x="0" y="0"/>
          <a:ext cx="0" cy="0"/>
          <a:chOff x="0" y="0"/>
          <a:chExt cx="0" cy="0"/>
        </a:xfrm>
      </p:grpSpPr>
      <p:pic>
        <p:nvPicPr>
          <p:cNvPr id="6" name="Kuva 18">
            <a:extLst>
              <a:ext uri="{FF2B5EF4-FFF2-40B4-BE49-F238E27FC236}">
                <a16:creationId xmlns:a16="http://schemas.microsoft.com/office/drawing/2014/main" id="{04D8B546-D54A-4FAA-B6DF-F6595DD0E1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5506097"/>
            <a:ext cx="1398558" cy="1311944"/>
          </a:xfrm>
          <a:prstGeom prst="rect">
            <a:avLst/>
          </a:prstGeom>
        </p:spPr>
      </p:pic>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a:solidFill>
                  <a:schemeClr val="bg2"/>
                </a:solidFill>
                <a:cs typeface="Arial" pitchFamily="34" charset="0"/>
              </a:rPr>
              <a:t>Helsingin seudun ympäristöpalvelut -kuntayhtymä</a:t>
            </a:r>
          </a:p>
          <a:p>
            <a:pPr algn="r" fontAlgn="base">
              <a:lnSpc>
                <a:spcPts val="2100"/>
              </a:lnSpc>
              <a:spcBef>
                <a:spcPct val="0"/>
              </a:spcBef>
              <a:spcAft>
                <a:spcPct val="0"/>
              </a:spcAft>
            </a:pPr>
            <a:r>
              <a:rPr lang="sv-SE" sz="1600" spc="90">
                <a:solidFill>
                  <a:schemeClr val="bg2"/>
                </a:solidFill>
                <a:cs typeface="Arial" pitchFamily="34" charset="0"/>
              </a:rPr>
              <a:t>Samkommunen Helsingforsregionens miljötjänster</a:t>
            </a:r>
          </a:p>
          <a:p>
            <a:pPr algn="r" fontAlgn="base">
              <a:lnSpc>
                <a:spcPts val="2000"/>
              </a:lnSpc>
              <a:spcBef>
                <a:spcPct val="0"/>
              </a:spcBef>
              <a:spcAft>
                <a:spcPct val="0"/>
              </a:spcAft>
            </a:pPr>
            <a:r>
              <a:rPr lang="fi-FI" sz="1600" spc="70">
                <a:solidFill>
                  <a:schemeClr val="bg2"/>
                </a:solidFill>
                <a:cs typeface="Arial" pitchFamily="34" charset="0"/>
              </a:rPr>
              <a:t>Helsinki Region Environmental Services Authority </a:t>
            </a:r>
            <a:endParaRPr lang="sv-SE" sz="1600" spc="70">
              <a:solidFill>
                <a:schemeClr val="bg2"/>
              </a:solidFill>
              <a:cs typeface="Arial" pitchFamily="34" charset="0"/>
            </a:endParaRPr>
          </a:p>
        </p:txBody>
      </p:sp>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a:solidFill>
                  <a:schemeClr val="bg2"/>
                </a:solidFill>
                <a:cs typeface="Arial" pitchFamily="34" charset="0"/>
              </a:rPr>
              <a:t>Puhtaasti parempaa arkea</a:t>
            </a:r>
            <a:r>
              <a:rPr lang="fi-FI" sz="1900">
                <a:solidFill>
                  <a:schemeClr val="bg2"/>
                </a:solidFill>
                <a:cs typeface="Arial" pitchFamily="34" charset="0"/>
              </a:rPr>
              <a:t> </a:t>
            </a:r>
            <a:r>
              <a:rPr lang="fi-FI" sz="1800">
                <a:solidFill>
                  <a:schemeClr val="bg2"/>
                </a:solidFill>
                <a:cs typeface="Arial" pitchFamily="34" charset="0"/>
              </a:rPr>
              <a:t>|</a:t>
            </a:r>
            <a:r>
              <a:rPr lang="fi-FI" sz="1800" spc="80">
                <a:solidFill>
                  <a:schemeClr val="bg2"/>
                </a:solidFill>
                <a:cs typeface="Arial" pitchFamily="34" charset="0"/>
              </a:rPr>
              <a:t> </a:t>
            </a:r>
            <a:r>
              <a:rPr lang="sv-SE" sz="1800" spc="80">
                <a:solidFill>
                  <a:schemeClr val="bg2"/>
                </a:solidFill>
                <a:cs typeface="Arial" pitchFamily="34" charset="0"/>
              </a:rPr>
              <a:t>En rent bättre vardag</a:t>
            </a:r>
            <a:r>
              <a:rPr lang="fi-FI" sz="1800" spc="80">
                <a:solidFill>
                  <a:schemeClr val="bg2"/>
                </a:solidFill>
                <a:cs typeface="Arial" pitchFamily="34" charset="0"/>
              </a:rPr>
              <a:t> | </a:t>
            </a:r>
            <a:r>
              <a:rPr lang="sv-SE" sz="1800" spc="80">
                <a:solidFill>
                  <a:schemeClr val="bg2"/>
                </a:solidFill>
                <a:cs typeface="Arial" pitchFamily="34" charset="0"/>
              </a:rPr>
              <a:t>Purely better, every day</a:t>
            </a:r>
            <a:endParaRPr lang="fi-FI" sz="1800" spc="80">
              <a:solidFill>
                <a:schemeClr val="bg2"/>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chemeClr val="bg2"/>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a:t>Lisää KIITOS!</a:t>
            </a:r>
          </a:p>
        </p:txBody>
      </p:sp>
    </p:spTree>
    <p:extLst>
      <p:ext uri="{BB962C8B-B14F-4D97-AF65-F5344CB8AC3E}">
        <p14:creationId xmlns:p14="http://schemas.microsoft.com/office/powerpoint/2010/main" val="378422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pic>
        <p:nvPicPr>
          <p:cNvPr id="3" name="Kuva 2" descr="HSY logo"/>
          <p:cNvPicPr>
            <a:picLocks noChangeAspect="1"/>
          </p:cNvPicPr>
          <p:nvPr/>
        </p:nvPicPr>
        <p:blipFill>
          <a:blip r:embed="rId2">
            <a:extLst>
              <a:ext uri="{28A0092B-C50C-407E-A947-70E740481C1C}">
                <a14:useLocalDpi xmlns:a14="http://schemas.microsoft.com/office/drawing/2010/main" val="0"/>
              </a:ext>
            </a:extLst>
          </a:blip>
          <a:srcRect/>
          <a:stretch/>
        </p:blipFill>
        <p:spPr>
          <a:xfrm>
            <a:off x="3220449" y="1860550"/>
            <a:ext cx="5751102" cy="3136900"/>
          </a:xfrm>
          <a:prstGeom prst="rect">
            <a:avLst/>
          </a:prstGeom>
        </p:spPr>
      </p:pic>
    </p:spTree>
    <p:extLst>
      <p:ext uri="{BB962C8B-B14F-4D97-AF65-F5344CB8AC3E}">
        <p14:creationId xmlns:p14="http://schemas.microsoft.com/office/powerpoint/2010/main" val="3788226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426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hjä (vai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445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Otsikko + tarkentava tekst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266034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so sisältö">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F78F904C-5584-4F3C-9CBC-0B9A73BD5CAF}"/>
              </a:ext>
            </a:extLst>
          </p:cNvPr>
          <p:cNvSpPr>
            <a:spLocks noGrp="1"/>
          </p:cNvSpPr>
          <p:nvPr>
            <p:ph type="sldNum" sz="quarter" idx="12"/>
          </p:nvPr>
        </p:nvSpPr>
        <p:spPr/>
        <p:txBody>
          <a:bodyPr/>
          <a:lstStyle/>
          <a:p>
            <a:fld id="{B2A00DE5-8910-4A09-9EF4-AEEB76902EFA}" type="slidenum">
              <a:rPr lang="fi-FI" smtClean="0"/>
              <a:pPr/>
              <a:t>‹#›</a:t>
            </a:fld>
            <a:endParaRPr lang="fi-FI" dirty="0"/>
          </a:p>
        </p:txBody>
      </p:sp>
      <p:sp>
        <p:nvSpPr>
          <p:cNvPr id="10" name="Footer Placeholder 9">
            <a:extLst>
              <a:ext uri="{FF2B5EF4-FFF2-40B4-BE49-F238E27FC236}">
                <a16:creationId xmlns:a16="http://schemas.microsoft.com/office/drawing/2014/main" id="{2B9422AD-18DD-41DA-B3BF-CB9363180D03}"/>
              </a:ext>
            </a:extLst>
          </p:cNvPr>
          <p:cNvSpPr>
            <a:spLocks noGrp="1"/>
          </p:cNvSpPr>
          <p:nvPr>
            <p:ph type="ftr" sz="quarter" idx="11"/>
          </p:nvPr>
        </p:nvSpPr>
        <p:spPr/>
        <p:txBody>
          <a:bodyPr/>
          <a:lstStyle/>
          <a:p>
            <a:endParaRPr lang="fi-FI" dirty="0"/>
          </a:p>
        </p:txBody>
      </p:sp>
      <p:sp>
        <p:nvSpPr>
          <p:cNvPr id="6" name="Date Placeholder 5">
            <a:extLst>
              <a:ext uri="{FF2B5EF4-FFF2-40B4-BE49-F238E27FC236}">
                <a16:creationId xmlns:a16="http://schemas.microsoft.com/office/drawing/2014/main" id="{FC635ADF-6838-4355-9F8D-65F7B89BBCC0}"/>
              </a:ext>
            </a:extLst>
          </p:cNvPr>
          <p:cNvSpPr>
            <a:spLocks noGrp="1"/>
          </p:cNvSpPr>
          <p:nvPr>
            <p:ph type="dt" sz="half" idx="10"/>
          </p:nvPr>
        </p:nvSpPr>
        <p:spPr/>
        <p:txBody>
          <a:bodyPr/>
          <a:lstStyle/>
          <a:p>
            <a:fld id="{AA4DFD03-ACC5-4DE8-AB64-A9CD00098E11}" type="datetime1">
              <a:rPr lang="fi-FI" smtClean="0"/>
              <a:pPr/>
              <a:t>4.6.2026</a:t>
            </a:fld>
            <a:endParaRPr lang="fi-FI" dirty="0"/>
          </a:p>
        </p:txBody>
      </p:sp>
      <p:sp>
        <p:nvSpPr>
          <p:cNvPr id="3" name="Content Placeholder 2"/>
          <p:cNvSpPr>
            <a:spLocks noGrp="1"/>
          </p:cNvSpPr>
          <p:nvPr>
            <p:ph idx="1"/>
          </p:nvPr>
        </p:nvSpPr>
        <p:spPr>
          <a:xfrm>
            <a:off x="480000" y="324000"/>
            <a:ext cx="11376000" cy="577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261509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Otsikko + tarkentava teksti 2">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179974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8" y="3720661"/>
            <a:ext cx="7775868"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3" y="4360598"/>
            <a:ext cx="4980778"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en-GB" err="1"/>
              <a:t>Nettiosoite</a:t>
            </a:r>
            <a:r>
              <a:rPr lang="en-GB"/>
              <a:t> </a:t>
            </a:r>
            <a:r>
              <a:rPr lang="en-GB" err="1"/>
              <a:t>tms</a:t>
            </a:r>
            <a:r>
              <a:rPr lang="en-GB"/>
              <a:t>. </a:t>
            </a:r>
            <a:r>
              <a:rPr lang="en-GB" err="1"/>
              <a:t>tähän</a:t>
            </a:r>
            <a:endParaRPr lang="en-GB"/>
          </a:p>
          <a:p>
            <a:pPr lvl="2"/>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Tree>
    <p:extLst>
      <p:ext uri="{BB962C8B-B14F-4D97-AF65-F5344CB8AC3E}">
        <p14:creationId xmlns:p14="http://schemas.microsoft.com/office/powerpoint/2010/main" val="4084926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7" y="3720661"/>
            <a:ext cx="9329263" cy="649927"/>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2" y="4360598"/>
            <a:ext cx="9287849"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pic>
        <p:nvPicPr>
          <p:cNvPr id="2" name="Picture Placeholder 10">
            <a:extLst>
              <a:ext uri="{FF2B5EF4-FFF2-40B4-BE49-F238E27FC236}">
                <a16:creationId xmlns:a16="http://schemas.microsoft.com/office/drawing/2014/main" id="{230AB870-610B-67F9-BEF5-ADCD696B7003}"/>
              </a:ext>
              <a:ext uri="{C183D7F6-B498-43B3-948B-1728B52AA6E4}">
                <adec:decorative xmlns:adec="http://schemas.microsoft.com/office/drawing/2017/decorative" val="1"/>
              </a:ext>
            </a:extLst>
          </p:cNvPr>
          <p:cNvPicPr>
            <a:picLocks noChangeAspect="1"/>
          </p:cNvPicPr>
          <p:nvPr userDrawn="1"/>
        </p:nvPicPr>
        <p:blipFill>
          <a:blip r:embed="rId3"/>
          <a:srcRect t="175" b="175"/>
          <a:stretch>
            <a:fillRect/>
          </a:stretch>
        </p:blipFill>
        <p:spPr>
          <a:xfrm>
            <a:off x="0" y="0"/>
            <a:ext cx="12192000" cy="3429000"/>
          </a:xfrm>
          <a:prstGeom prst="rect">
            <a:avLst/>
          </a:prstGeom>
        </p:spPr>
      </p:pic>
    </p:spTree>
    <p:extLst>
      <p:ext uri="{BB962C8B-B14F-4D97-AF65-F5344CB8AC3E}">
        <p14:creationId xmlns:p14="http://schemas.microsoft.com/office/powerpoint/2010/main" val="2992102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_Kuva+otsikko+3 palsta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0"/>
            <a:ext cx="12192000" cy="3429000"/>
          </a:xfrm>
          <a:ln>
            <a:noFill/>
          </a:ln>
        </p:spPr>
        <p:txBody>
          <a:bodyPr/>
          <a:lstStyle/>
          <a:p>
            <a:r>
              <a:rPr lang="fi-FI"/>
              <a:t>Lisää kuva napsauttamalla kuvaketta</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2894" y="3720661"/>
            <a:ext cx="9142182"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820" y="4360598"/>
            <a:ext cx="9142181"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7" name="Content Placeholder 3">
            <a:extLst>
              <a:ext uri="{FF2B5EF4-FFF2-40B4-BE49-F238E27FC236}">
                <a16:creationId xmlns:a16="http://schemas.microsoft.com/office/drawing/2014/main" id="{E67AA70C-769E-E6DB-B8F8-D0008956CB71}"/>
              </a:ext>
            </a:extLst>
          </p:cNvPr>
          <p:cNvSpPr>
            <a:spLocks noGrp="1"/>
          </p:cNvSpPr>
          <p:nvPr>
            <p:ph sz="half" idx="15" hasCustomPrompt="1"/>
          </p:nvPr>
        </p:nvSpPr>
        <p:spPr>
          <a:xfrm>
            <a:off x="351183"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8" name="Content Placeholder 3">
            <a:extLst>
              <a:ext uri="{FF2B5EF4-FFF2-40B4-BE49-F238E27FC236}">
                <a16:creationId xmlns:a16="http://schemas.microsoft.com/office/drawing/2014/main" id="{6A0C2D66-E4C5-B53B-6622-00BC5F077CE5}"/>
              </a:ext>
            </a:extLst>
          </p:cNvPr>
          <p:cNvSpPr>
            <a:spLocks noGrp="1"/>
          </p:cNvSpPr>
          <p:nvPr>
            <p:ph sz="half" idx="10" hasCustomPrompt="1"/>
          </p:nvPr>
        </p:nvSpPr>
        <p:spPr>
          <a:xfrm>
            <a:off x="359275"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2" name="Content Placeholder 3">
            <a:extLst>
              <a:ext uri="{FF2B5EF4-FFF2-40B4-BE49-F238E27FC236}">
                <a16:creationId xmlns:a16="http://schemas.microsoft.com/office/drawing/2014/main" id="{86C157A0-A52B-F01C-B9A1-F78C7550FFC9}"/>
              </a:ext>
            </a:extLst>
          </p:cNvPr>
          <p:cNvSpPr>
            <a:spLocks noGrp="1"/>
          </p:cNvSpPr>
          <p:nvPr>
            <p:ph sz="half" idx="20" hasCustomPrompt="1"/>
          </p:nvPr>
        </p:nvSpPr>
        <p:spPr>
          <a:xfrm>
            <a:off x="417115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0" name="Content Placeholder 3">
            <a:extLst>
              <a:ext uri="{FF2B5EF4-FFF2-40B4-BE49-F238E27FC236}">
                <a16:creationId xmlns:a16="http://schemas.microsoft.com/office/drawing/2014/main" id="{EB2FD37D-0CF1-6D49-BA0F-3D3036155069}"/>
              </a:ext>
            </a:extLst>
          </p:cNvPr>
          <p:cNvSpPr>
            <a:spLocks noGrp="1"/>
          </p:cNvSpPr>
          <p:nvPr>
            <p:ph sz="half" idx="18" hasCustomPrompt="1"/>
          </p:nvPr>
        </p:nvSpPr>
        <p:spPr>
          <a:xfrm>
            <a:off x="4187791"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3" name="Content Placeholder 3">
            <a:extLst>
              <a:ext uri="{FF2B5EF4-FFF2-40B4-BE49-F238E27FC236}">
                <a16:creationId xmlns:a16="http://schemas.microsoft.com/office/drawing/2014/main" id="{2D5325FA-8C04-5567-5D54-DE704893CCD8}"/>
              </a:ext>
            </a:extLst>
          </p:cNvPr>
          <p:cNvSpPr>
            <a:spLocks noGrp="1"/>
          </p:cNvSpPr>
          <p:nvPr>
            <p:ph sz="half" idx="21" hasCustomPrompt="1"/>
          </p:nvPr>
        </p:nvSpPr>
        <p:spPr>
          <a:xfrm>
            <a:off x="799112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1" name="Content Placeholder 3">
            <a:extLst>
              <a:ext uri="{FF2B5EF4-FFF2-40B4-BE49-F238E27FC236}">
                <a16:creationId xmlns:a16="http://schemas.microsoft.com/office/drawing/2014/main" id="{3BDB63FE-EBE3-D34B-D90D-AC24A292FB5D}"/>
              </a:ext>
            </a:extLst>
          </p:cNvPr>
          <p:cNvSpPr>
            <a:spLocks noGrp="1"/>
          </p:cNvSpPr>
          <p:nvPr>
            <p:ph sz="half" idx="19" hasCustomPrompt="1"/>
          </p:nvPr>
        </p:nvSpPr>
        <p:spPr>
          <a:xfrm>
            <a:off x="8016307"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Tree>
    <p:extLst>
      <p:ext uri="{BB962C8B-B14F-4D97-AF65-F5344CB8AC3E}">
        <p14:creationId xmlns:p14="http://schemas.microsoft.com/office/powerpoint/2010/main" val="1440112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_Otsikko+ingressi+otsikko_teksti x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
        <p:nvSpPr>
          <p:cNvPr id="21" name="Rectangle 20">
            <a:extLst>
              <a:ext uri="{FF2B5EF4-FFF2-40B4-BE49-F238E27FC236}">
                <a16:creationId xmlns:a16="http://schemas.microsoft.com/office/drawing/2014/main" id="{0FA91CC6-DF8C-7985-234D-9908D6F6A3DD}"/>
              </a:ext>
            </a:extLst>
          </p:cNvPr>
          <p:cNvSpPr/>
          <p:nvPr userDrawn="1"/>
        </p:nvSpPr>
        <p:spPr>
          <a:xfrm>
            <a:off x="0" y="2"/>
            <a:ext cx="12192000" cy="341520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1" y="1949600"/>
            <a:ext cx="7755048"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Tree>
    <p:extLst>
      <p:ext uri="{BB962C8B-B14F-4D97-AF65-F5344CB8AC3E}">
        <p14:creationId xmlns:p14="http://schemas.microsoft.com/office/powerpoint/2010/main" val="576794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teksti+kuva 1">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Tree>
    <p:extLst>
      <p:ext uri="{BB962C8B-B14F-4D97-AF65-F5344CB8AC3E}">
        <p14:creationId xmlns:p14="http://schemas.microsoft.com/office/powerpoint/2010/main" val="3680051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Ingressi+teksti+kuv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3745282"/>
            <a:ext cx="5157787" cy="2506539"/>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Pääkaupunkiseudusta</a:t>
            </a:r>
            <a:r>
              <a:rPr lang="en-GB"/>
              <a:t> </a:t>
            </a:r>
            <a:r>
              <a:rPr lang="en-GB" err="1"/>
              <a:t>maailman</a:t>
            </a:r>
            <a:r>
              <a:rPr lang="en-GB"/>
              <a:t> </a:t>
            </a:r>
            <a:r>
              <a:rPr lang="en-GB" err="1"/>
              <a:t>kestävin</a:t>
            </a:r>
            <a:r>
              <a:rPr lang="en-GB"/>
              <a:t> </a:t>
            </a:r>
            <a:r>
              <a:rPr lang="en-GB" err="1"/>
              <a:t>kaupunkiseutu</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pic>
        <p:nvPicPr>
          <p:cNvPr id="2" name="Picture 1">
            <a:extLst>
              <a:ext uri="{FF2B5EF4-FFF2-40B4-BE49-F238E27FC236}">
                <a16:creationId xmlns:a16="http://schemas.microsoft.com/office/drawing/2014/main" id="{7090DC33-BA7A-4AEE-C988-5F76D40860D6}"/>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7"/>
            <a:ext cx="5157787" cy="17266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lvl="0"/>
            <a:r>
              <a:rPr lang="en-GB" err="1"/>
              <a:t>Ingressi</a:t>
            </a:r>
            <a:r>
              <a:rPr lang="en-GB"/>
              <a:t> - </a:t>
            </a:r>
            <a:r>
              <a:rPr lang="en-GB" err="1"/>
              <a:t>Julkinen</a:t>
            </a:r>
            <a:r>
              <a:rPr lang="en-GB"/>
              <a:t> </a:t>
            </a:r>
            <a:r>
              <a:rPr lang="en-GB" err="1"/>
              <a:t>ympäristöalan</a:t>
            </a:r>
            <a:r>
              <a:rPr lang="en-GB"/>
              <a:t> </a:t>
            </a:r>
            <a:r>
              <a:rPr lang="en-GB" err="1"/>
              <a:t>toimija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48172"/>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1463150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teksti+kuva+kuvateksti">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2"/>
            <a:ext cx="6096000" cy="5566229"/>
          </a:xfrm>
          <a:ln>
            <a:noFill/>
          </a:ln>
        </p:spPr>
        <p:txBody>
          <a:bodyPr>
            <a:noAutofit/>
          </a:bodyPr>
          <a:lstStyle/>
          <a:p>
            <a:r>
              <a:rPr lang="en-FI"/>
              <a:t>Kuva tähän</a:t>
            </a:r>
          </a:p>
        </p:txBody>
      </p:sp>
      <p:sp>
        <p:nvSpPr>
          <p:cNvPr id="2" name="Rectangle 1">
            <a:extLst>
              <a:ext uri="{FF2B5EF4-FFF2-40B4-BE49-F238E27FC236}">
                <a16:creationId xmlns:a16="http://schemas.microsoft.com/office/drawing/2014/main" id="{E8879AB8-F64B-9923-451B-EF06E2886D0D}"/>
              </a:ext>
            </a:extLst>
          </p:cNvPr>
          <p:cNvSpPr/>
          <p:nvPr userDrawn="1"/>
        </p:nvSpPr>
        <p:spPr>
          <a:xfrm>
            <a:off x="6096000" y="5566231"/>
            <a:ext cx="6096000" cy="12917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0E359399-ED97-1537-0593-2A6B9C447F8B}"/>
              </a:ext>
            </a:extLst>
          </p:cNvPr>
          <p:cNvSpPr>
            <a:spLocks noGrp="1"/>
          </p:cNvSpPr>
          <p:nvPr>
            <p:ph sz="half" idx="15" hasCustomPrompt="1"/>
          </p:nvPr>
        </p:nvSpPr>
        <p:spPr>
          <a:xfrm>
            <a:off x="6489814" y="5833760"/>
            <a:ext cx="5351005" cy="848545"/>
          </a:xfrm>
        </p:spPr>
        <p:txBody>
          <a:bodyPr anchor="ctr">
            <a:noAutofit/>
          </a:bodyPr>
          <a:lstStyle>
            <a:lvl1pPr>
              <a:lnSpc>
                <a:spcPct val="90000"/>
              </a:lnSpc>
              <a:defRPr sz="1700">
                <a:solidFill>
                  <a:schemeClr val="bg1"/>
                </a:solidFill>
              </a:defRPr>
            </a:lvl1pPr>
            <a:lvl2pPr>
              <a:lnSpc>
                <a:spcPct val="90000"/>
              </a:lnSpc>
              <a:defRPr sz="1400">
                <a:solidFill>
                  <a:schemeClr val="bg1"/>
                </a:solidFill>
              </a:defRPr>
            </a:lvl2pPr>
            <a:lvl3pPr>
              <a:lnSpc>
                <a:spcPct val="90000"/>
              </a:lnSpc>
              <a:defRPr sz="1400">
                <a:solidFill>
                  <a:schemeClr val="bg1"/>
                </a:solidFill>
              </a:defRPr>
            </a:lvl3pPr>
            <a:lvl4pPr>
              <a:lnSpc>
                <a:spcPct val="90000"/>
              </a:lnSpc>
              <a:defRPr sz="1400">
                <a:solidFill>
                  <a:schemeClr val="bg1"/>
                </a:solidFill>
              </a:defRPr>
            </a:lvl4pPr>
            <a:lvl5pPr>
              <a:lnSpc>
                <a:spcPct val="90000"/>
              </a:lnSpc>
              <a:defRPr sz="1400">
                <a:solidFill>
                  <a:schemeClr val="bg1"/>
                </a:solidFill>
              </a:defRPr>
            </a:lvl5pPr>
          </a:lstStyle>
          <a:p>
            <a:pPr lvl="0"/>
            <a:r>
              <a:rPr lang="en-GB" err="1"/>
              <a:t>Kuvateksti</a:t>
            </a:r>
            <a:r>
              <a:rPr lang="en-GB"/>
              <a:t> -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5" name="Picture 4">
            <a:extLst>
              <a:ext uri="{FF2B5EF4-FFF2-40B4-BE49-F238E27FC236}">
                <a16:creationId xmlns:a16="http://schemas.microsoft.com/office/drawing/2014/main" id="{D19945CF-6E99-1C19-550A-37DDB21A8FF1}"/>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722419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teksti/chart + bulletpoints">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5157787" cy="1096662"/>
          </a:xfrm>
        </p:spPr>
        <p:txBody>
          <a:bodyPr>
            <a:noAutofit/>
          </a:bodyPr>
          <a:lstStyle/>
          <a:p>
            <a:r>
              <a:rPr lang="en-GB"/>
              <a:t>HSY </a:t>
            </a:r>
            <a:r>
              <a:rPr lang="en-GB" err="1"/>
              <a:t>otsikko</a:t>
            </a:r>
            <a:r>
              <a:rPr lang="en-GB"/>
              <a:t> </a:t>
            </a:r>
            <a:br>
              <a:rPr lang="en-GB"/>
            </a:b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3913168"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342900" indent="-3429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800261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Ingressi+teksti(leveä) 1">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6"/>
            <a:ext cx="7363029" cy="2040197"/>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89863"/>
            <a:ext cx="11391913" cy="2103120"/>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Tree>
    <p:extLst>
      <p:ext uri="{BB962C8B-B14F-4D97-AF65-F5344CB8AC3E}">
        <p14:creationId xmlns:p14="http://schemas.microsoft.com/office/powerpoint/2010/main" val="36376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so kuva">
    <p:spTree>
      <p:nvGrpSpPr>
        <p:cNvPr id="1" name=""/>
        <p:cNvGrpSpPr/>
        <p:nvPr/>
      </p:nvGrpSpPr>
      <p:grpSpPr>
        <a:xfrm>
          <a:off x="0" y="0"/>
          <a:ext cx="0" cy="0"/>
          <a:chOff x="0" y="0"/>
          <a:chExt cx="0" cy="0"/>
        </a:xfrm>
      </p:grpSpPr>
      <p:sp>
        <p:nvSpPr>
          <p:cNvPr id="7" name="Kuvan paikkamerkki 6">
            <a:extLs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858000"/>
          </a:xfrm>
        </p:spPr>
        <p:txBody>
          <a:bodyPr/>
          <a:lstStyle>
            <a:lvl1pPr marL="0" indent="0">
              <a:buNone/>
              <a:defRPr baseline="0"/>
            </a:lvl1pPr>
          </a:lstStyle>
          <a:p>
            <a:r>
              <a:rPr lang="fi-FI" dirty="0"/>
              <a:t>Lisää vaalea kuva</a:t>
            </a:r>
          </a:p>
        </p:txBody>
      </p:sp>
      <p:sp>
        <p:nvSpPr>
          <p:cNvPr id="2" name="Title 1"/>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2547185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tsikko+teksti (leveä)">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1843316"/>
            <a:ext cx="11391913" cy="4349667"/>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3280174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tsikko+teksti+ 2 x 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241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0" y="2968668"/>
            <a:ext cx="5303838" cy="3532337"/>
          </a:xfrm>
        </p:spPr>
        <p:txBody>
          <a:bodyPr>
            <a:noAutofit/>
          </a:bodyPr>
          <a:lstStyle>
            <a:lvl1pPr>
              <a:defRPr>
                <a:solidFill>
                  <a:schemeClr val="tx1"/>
                </a:solidFill>
              </a:defRPr>
            </a:lvl1pPr>
          </a:lstStyle>
          <a:p>
            <a:r>
              <a:rPr lang="en-FI"/>
              <a:t>Kaavio tähän</a:t>
            </a:r>
          </a:p>
        </p:txBody>
      </p:sp>
      <p:sp>
        <p:nvSpPr>
          <p:cNvPr id="11" name="Chart Placeholder 8">
            <a:extLst>
              <a:ext uri="{FF2B5EF4-FFF2-40B4-BE49-F238E27FC236}">
                <a16:creationId xmlns:a16="http://schemas.microsoft.com/office/drawing/2014/main" id="{7CF24BC6-1DFF-EBA1-83B9-505BE8CA810F}"/>
              </a:ext>
            </a:extLst>
          </p:cNvPr>
          <p:cNvSpPr>
            <a:spLocks noGrp="1"/>
          </p:cNvSpPr>
          <p:nvPr>
            <p:ph type="chart" sz="quarter" idx="11" hasCustomPrompt="1"/>
          </p:nvPr>
        </p:nvSpPr>
        <p:spPr>
          <a:xfrm>
            <a:off x="6428232" y="2968668"/>
            <a:ext cx="5303838" cy="3532337"/>
          </a:xfrm>
        </p:spPr>
        <p:txBody>
          <a:bodyPr>
            <a:noAutofit/>
          </a:bodyPr>
          <a:lstStyle>
            <a:lvl1pPr>
              <a:defRPr>
                <a:solidFill>
                  <a:schemeClr val="tx1"/>
                </a:solidFill>
              </a:defRPr>
            </a:lvl1pPr>
          </a:lstStyle>
          <a:p>
            <a:r>
              <a:rPr lang="en-FI"/>
              <a:t>Kaavio tähän</a:t>
            </a:r>
          </a:p>
        </p:txBody>
      </p:sp>
    </p:spTree>
    <p:extLst>
      <p:ext uri="{BB962C8B-B14F-4D97-AF65-F5344CB8AC3E}">
        <p14:creationId xmlns:p14="http://schemas.microsoft.com/office/powerpoint/2010/main" val="1403439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1882588"/>
            <a:ext cx="11285895" cy="4618415"/>
          </a:xfrm>
        </p:spPr>
        <p:txBody>
          <a:bodyPr/>
          <a:lstStyle/>
          <a:p>
            <a:r>
              <a:rPr lang="en-FI"/>
              <a:t>Kaavio tähän</a:t>
            </a:r>
          </a:p>
        </p:txBody>
      </p:sp>
    </p:spTree>
    <p:extLst>
      <p:ext uri="{BB962C8B-B14F-4D97-AF65-F5344CB8AC3E}">
        <p14:creationId xmlns:p14="http://schemas.microsoft.com/office/powerpoint/2010/main" val="3956529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0644"/>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2990628"/>
            <a:ext cx="11285895" cy="3510377"/>
          </a:xfrm>
        </p:spPr>
        <p:txBody>
          <a:bodyPr/>
          <a:lstStyle/>
          <a:p>
            <a:r>
              <a:rPr lang="en-FI"/>
              <a:t>Kaavio</a:t>
            </a:r>
          </a:p>
        </p:txBody>
      </p:sp>
    </p:spTree>
    <p:extLst>
      <p:ext uri="{BB962C8B-B14F-4D97-AF65-F5344CB8AC3E}">
        <p14:creationId xmlns:p14="http://schemas.microsoft.com/office/powerpoint/2010/main" val="2012049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Ingressi+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4"/>
            <a:ext cx="5157787" cy="21650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93029"/>
            <a:ext cx="5157787" cy="2165002"/>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5" name="Chart Placeholder 4">
            <a:extLst>
              <a:ext uri="{FF2B5EF4-FFF2-40B4-BE49-F238E27FC236}">
                <a16:creationId xmlns:a16="http://schemas.microsoft.com/office/drawing/2014/main" id="{84AB4286-38A0-5A32-DD4C-81EFDF5CA60C}"/>
              </a:ext>
            </a:extLst>
          </p:cNvPr>
          <p:cNvSpPr>
            <a:spLocks noGrp="1"/>
          </p:cNvSpPr>
          <p:nvPr>
            <p:ph type="chart" sz="quarter" idx="16" hasCustomPrompt="1"/>
          </p:nvPr>
        </p:nvSpPr>
        <p:spPr>
          <a:xfrm>
            <a:off x="6096000" y="2189952"/>
            <a:ext cx="5744818" cy="4247311"/>
          </a:xfrm>
        </p:spPr>
        <p:txBody>
          <a:bodyPr/>
          <a:lstStyle/>
          <a:p>
            <a:r>
              <a:rPr lang="en-FI"/>
              <a:t>Kaavio</a:t>
            </a:r>
          </a:p>
        </p:txBody>
      </p:sp>
    </p:spTree>
    <p:extLst>
      <p:ext uri="{BB962C8B-B14F-4D97-AF65-F5344CB8AC3E}">
        <p14:creationId xmlns:p14="http://schemas.microsoft.com/office/powerpoint/2010/main" val="3117429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2 otsikkoa 2 tekstiä">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182DAB57-8092-AE79-8B73-4ACAB8846C53}"/>
              </a:ext>
            </a:extLst>
          </p:cNvPr>
          <p:cNvSpPr>
            <a:spLocks noGrp="1"/>
          </p:cNvSpPr>
          <p:nvPr>
            <p:ph type="pic" sz="quarter" idx="14" hasCustomPrompt="1"/>
          </p:nvPr>
        </p:nvSpPr>
        <p:spPr>
          <a:xfrm>
            <a:off x="0" y="0"/>
            <a:ext cx="6096000" cy="6858000"/>
          </a:xfrm>
          <a:ln>
            <a:noFill/>
          </a:ln>
        </p:spPr>
        <p:txBody>
          <a:bodyPr/>
          <a:lstStyle/>
          <a:p>
            <a:r>
              <a:rPr lang="en-FI"/>
              <a:t>Kuva tähän</a:t>
            </a:r>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965628" y="166759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965628" y="2221907"/>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8" name="Content Placeholder 3">
            <a:extLst>
              <a:ext uri="{FF2B5EF4-FFF2-40B4-BE49-F238E27FC236}">
                <a16:creationId xmlns:a16="http://schemas.microsoft.com/office/drawing/2014/main" id="{E733D959-6DA2-3B9C-EC40-38AF014BB9C8}"/>
              </a:ext>
            </a:extLst>
          </p:cNvPr>
          <p:cNvSpPr>
            <a:spLocks noGrp="1"/>
          </p:cNvSpPr>
          <p:nvPr>
            <p:ph sz="half" idx="20" hasCustomPrompt="1"/>
          </p:nvPr>
        </p:nvSpPr>
        <p:spPr>
          <a:xfrm>
            <a:off x="6965628" y="4017683"/>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0" name="Content Placeholder 3">
            <a:extLst>
              <a:ext uri="{FF2B5EF4-FFF2-40B4-BE49-F238E27FC236}">
                <a16:creationId xmlns:a16="http://schemas.microsoft.com/office/drawing/2014/main" id="{BC1E7895-1FAD-234A-B311-168860E88E6B}"/>
              </a:ext>
            </a:extLst>
          </p:cNvPr>
          <p:cNvSpPr>
            <a:spLocks noGrp="1"/>
          </p:cNvSpPr>
          <p:nvPr>
            <p:ph sz="half" idx="21" hasCustomPrompt="1"/>
          </p:nvPr>
        </p:nvSpPr>
        <p:spPr>
          <a:xfrm>
            <a:off x="6965628" y="457200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876022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chart+teksti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60B132-0A09-3B14-F2CB-01E7FB61F248}"/>
              </a:ext>
            </a:extLst>
          </p:cNvPr>
          <p:cNvSpPr/>
          <p:nvPr userDrawn="1"/>
        </p:nvSpPr>
        <p:spPr>
          <a:xfrm>
            <a:off x="6199188" y="0"/>
            <a:ext cx="5992812"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3" name="Title 24">
            <a:extLst>
              <a:ext uri="{FF2B5EF4-FFF2-40B4-BE49-F238E27FC236}">
                <a16:creationId xmlns:a16="http://schemas.microsoft.com/office/drawing/2014/main" id="{E0DDE035-0D60-F124-B1C0-5FF172FCA726}"/>
              </a:ext>
            </a:extLst>
          </p:cNvPr>
          <p:cNvSpPr>
            <a:spLocks noGrp="1"/>
          </p:cNvSpPr>
          <p:nvPr>
            <p:ph type="title" hasCustomPrompt="1"/>
          </p:nvPr>
        </p:nvSpPr>
        <p:spPr>
          <a:xfrm>
            <a:off x="351184" y="539859"/>
            <a:ext cx="5157787"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15" name="Chart Placeholder 14">
            <a:extLst>
              <a:ext uri="{FF2B5EF4-FFF2-40B4-BE49-F238E27FC236}">
                <a16:creationId xmlns:a16="http://schemas.microsoft.com/office/drawing/2014/main" id="{156BD9A8-DCE4-CF6F-BB70-BD9C255DE93F}"/>
              </a:ext>
            </a:extLst>
          </p:cNvPr>
          <p:cNvSpPr>
            <a:spLocks noGrp="1"/>
          </p:cNvSpPr>
          <p:nvPr>
            <p:ph type="chart" sz="quarter" idx="28" hasCustomPrompt="1"/>
          </p:nvPr>
        </p:nvSpPr>
        <p:spPr>
          <a:xfrm>
            <a:off x="0" y="1601790"/>
            <a:ext cx="6199188" cy="5254625"/>
          </a:xfrm>
          <a:ln>
            <a:noFill/>
          </a:ln>
        </p:spPr>
        <p:txBody>
          <a:bodyPr>
            <a:noAutofit/>
          </a:bodyPr>
          <a:lstStyle/>
          <a:p>
            <a:r>
              <a:rPr lang="en-FI"/>
              <a:t>Kaavio tähän</a:t>
            </a:r>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032228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väriosiota + otsikot+teksti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61996D-B57D-0DF2-813F-A2B872CAF912}"/>
              </a:ext>
            </a:extLst>
          </p:cNvPr>
          <p:cNvSpPr/>
          <p:nvPr userDrawn="1"/>
        </p:nvSpPr>
        <p:spPr>
          <a:xfrm>
            <a:off x="-1" y="4273"/>
            <a:ext cx="6096001" cy="3429000"/>
          </a:xfrm>
          <a:prstGeom prst="rect">
            <a:avLst/>
          </a:prstGeom>
          <a:solidFill>
            <a:srgbClr val="E0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8" name="Content Placeholder 3">
            <a:extLst>
              <a:ext uri="{FF2B5EF4-FFF2-40B4-BE49-F238E27FC236}">
                <a16:creationId xmlns:a16="http://schemas.microsoft.com/office/drawing/2014/main" id="{035E0F5F-3C63-AC05-F6C3-FD7765C31CC8}"/>
              </a:ext>
            </a:extLst>
          </p:cNvPr>
          <p:cNvSpPr>
            <a:spLocks noGrp="1"/>
          </p:cNvSpPr>
          <p:nvPr>
            <p:ph sz="half" idx="17" hasCustomPrompt="1"/>
          </p:nvPr>
        </p:nvSpPr>
        <p:spPr>
          <a:xfrm>
            <a:off x="351183" y="62500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9" name="Rectangle 18">
            <a:extLst>
              <a:ext uri="{FF2B5EF4-FFF2-40B4-BE49-F238E27FC236}">
                <a16:creationId xmlns:a16="http://schemas.microsoft.com/office/drawing/2014/main" id="{E16ADEE7-3A5B-7AC8-6642-441ABD987A65}"/>
              </a:ext>
            </a:extLst>
          </p:cNvPr>
          <p:cNvSpPr/>
          <p:nvPr userDrawn="1"/>
        </p:nvSpPr>
        <p:spPr>
          <a:xfrm>
            <a:off x="-1" y="3426864"/>
            <a:ext cx="6096001" cy="3431136"/>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3"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1" name="Rectangle 20">
            <a:extLst>
              <a:ext uri="{FF2B5EF4-FFF2-40B4-BE49-F238E27FC236}">
                <a16:creationId xmlns:a16="http://schemas.microsoft.com/office/drawing/2014/main" id="{13D6DA86-E021-F3A5-9619-2AD826DFF040}"/>
              </a:ext>
            </a:extLst>
          </p:cNvPr>
          <p:cNvSpPr/>
          <p:nvPr userDrawn="1"/>
        </p:nvSpPr>
        <p:spPr>
          <a:xfrm>
            <a:off x="6084604" y="-4272"/>
            <a:ext cx="6107396" cy="3429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B4187467-0606-EE5D-364F-6A20C51485B2}"/>
              </a:ext>
            </a:extLst>
          </p:cNvPr>
          <p:cNvSpPr>
            <a:spLocks noGrp="1"/>
          </p:cNvSpPr>
          <p:nvPr>
            <p:ph sz="half" idx="22" hasCustomPrompt="1"/>
          </p:nvPr>
        </p:nvSpPr>
        <p:spPr>
          <a:xfrm>
            <a:off x="6452880" y="625003"/>
            <a:ext cx="3981537"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20200FA-1ED1-843E-6404-614D8DF92C4C}"/>
              </a:ext>
            </a:extLst>
          </p:cNvPr>
          <p:cNvSpPr>
            <a:spLocks noGrp="1"/>
          </p:cNvSpPr>
          <p:nvPr>
            <p:ph sz="half" idx="23" hasCustomPrompt="1"/>
          </p:nvPr>
        </p:nvSpPr>
        <p:spPr>
          <a:xfrm>
            <a:off x="6452880"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0" name="Rectangle 19">
            <a:extLst>
              <a:ext uri="{FF2B5EF4-FFF2-40B4-BE49-F238E27FC236}">
                <a16:creationId xmlns:a16="http://schemas.microsoft.com/office/drawing/2014/main" id="{13CEFF09-D135-6893-0401-885A09F6F718}"/>
              </a:ext>
            </a:extLst>
          </p:cNvPr>
          <p:cNvSpPr/>
          <p:nvPr userDrawn="1"/>
        </p:nvSpPr>
        <p:spPr>
          <a:xfrm>
            <a:off x="6084604" y="3426864"/>
            <a:ext cx="6107396" cy="3431136"/>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2" name="Content Placeholder 3">
            <a:extLst>
              <a:ext uri="{FF2B5EF4-FFF2-40B4-BE49-F238E27FC236}">
                <a16:creationId xmlns:a16="http://schemas.microsoft.com/office/drawing/2014/main" id="{341E1047-B1E3-2302-51EC-B26E71191CB2}"/>
              </a:ext>
            </a:extLst>
          </p:cNvPr>
          <p:cNvSpPr>
            <a:spLocks noGrp="1"/>
          </p:cNvSpPr>
          <p:nvPr>
            <p:ph sz="half" idx="26" hasCustomPrompt="1"/>
          </p:nvPr>
        </p:nvSpPr>
        <p:spPr>
          <a:xfrm>
            <a:off x="352704"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1513563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 + kyllä/ei 50/50">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p:nvPr>
        </p:nvSpPr>
        <p:spPr>
          <a:xfrm>
            <a:off x="351184" y="539859"/>
            <a:ext cx="5157787" cy="809668"/>
          </a:xfrm>
        </p:spPr>
        <p:txBody>
          <a:bodyPr>
            <a:noAutofit/>
          </a:bodyPr>
          <a:lstStyle/>
          <a:p>
            <a:r>
              <a:rPr lang="fi-FI"/>
              <a:t>Muokkaa ots. perustyyl. napsautt.</a:t>
            </a:r>
            <a:endParaRPr lang="en-FI"/>
          </a:p>
        </p:txBody>
      </p:sp>
      <p:sp>
        <p:nvSpPr>
          <p:cNvPr id="5" name="Rectangle 4">
            <a:extLst>
              <a:ext uri="{FF2B5EF4-FFF2-40B4-BE49-F238E27FC236}">
                <a16:creationId xmlns:a16="http://schemas.microsoft.com/office/drawing/2014/main" id="{118F820E-7772-E084-6EB5-2193BB4AA5D1}"/>
              </a:ext>
            </a:extLst>
          </p:cNvPr>
          <p:cNvSpPr/>
          <p:nvPr userDrawn="1"/>
        </p:nvSpPr>
        <p:spPr>
          <a:xfrm>
            <a:off x="-10309" y="0"/>
            <a:ext cx="5987143"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7" name="Rectangle 6">
            <a:extLst>
              <a:ext uri="{FF2B5EF4-FFF2-40B4-BE49-F238E27FC236}">
                <a16:creationId xmlns:a16="http://schemas.microsoft.com/office/drawing/2014/main" id="{DD866A5F-FF4F-39F4-0A49-4E11BB01FB8D}"/>
              </a:ext>
            </a:extLst>
          </p:cNvPr>
          <p:cNvSpPr/>
          <p:nvPr userDrawn="1"/>
        </p:nvSpPr>
        <p:spPr>
          <a:xfrm>
            <a:off x="5976834" y="0"/>
            <a:ext cx="6215166" cy="6858000"/>
          </a:xfrm>
          <a:prstGeom prst="rect">
            <a:avLst/>
          </a:prstGeom>
          <a:solidFill>
            <a:srgbClr val="F7D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526320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2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183908"/>
            <a:ext cx="5523017" cy="3982226"/>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5123873" cy="2063468"/>
          </a:xfrm>
        </p:spPr>
        <p:txBody>
          <a:bodyPr anchor="t">
            <a:noAutofit/>
          </a:bodyPr>
          <a:lstStyle>
            <a:lvl1pPr marL="0" indent="0">
              <a:lnSpc>
                <a:spcPct val="100000"/>
              </a:lnSpc>
              <a:buFont typeface="Arial" panose="020B0604020202020204" pitchFamily="34" charset="0"/>
              <a:buNone/>
              <a:defRPr sz="2000">
                <a:solidFill>
                  <a:schemeClr val="tx1"/>
                </a:solidFill>
              </a:defRPr>
            </a:lvl1pPr>
            <a:lvl2pPr marL="457200" indent="0">
              <a:lnSpc>
                <a:spcPct val="100000"/>
              </a:lnSpc>
              <a:buFont typeface="Arial" panose="020B0604020202020204" pitchFamily="34" charset="0"/>
              <a:buNone/>
              <a:defRPr sz="2000">
                <a:solidFill>
                  <a:schemeClr val="tx1"/>
                </a:solidFill>
              </a:defRPr>
            </a:lvl2pPr>
            <a:lvl3pPr marL="914400" indent="0">
              <a:lnSpc>
                <a:spcPct val="100000"/>
              </a:lnSpc>
              <a:buFont typeface="Arial" panose="020B0604020202020204" pitchFamily="34" charset="0"/>
              <a:buNone/>
              <a:defRPr sz="2000">
                <a:solidFill>
                  <a:schemeClr val="tx1"/>
                </a:solidFill>
              </a:defRPr>
            </a:lvl3pPr>
            <a:lvl4pPr marL="1371600" indent="0">
              <a:lnSpc>
                <a:spcPct val="100000"/>
              </a:lnSpc>
              <a:buFont typeface="Arial" panose="020B0604020202020204" pitchFamily="34" charset="0"/>
              <a:buNone/>
              <a:defRPr sz="2000">
                <a:solidFill>
                  <a:schemeClr val="tx1"/>
                </a:solidFill>
              </a:defRPr>
            </a:lvl4pPr>
            <a:lvl5pPr marL="1828800" indent="0">
              <a:lnSpc>
                <a:spcPct val="100000"/>
              </a:lnSpc>
              <a:buFont typeface="Arial" panose="020B0604020202020204" pitchFamily="34" charset="0"/>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6220082" y="2183908"/>
            <a:ext cx="5505279" cy="3982225"/>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solidFill>
                <a:schemeClr val="tx1"/>
              </a:solidFill>
            </a:endParaRPr>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631826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6318264" y="3892269"/>
            <a:ext cx="5156242" cy="2063468"/>
          </a:xfrm>
        </p:spPr>
        <p:txBody>
          <a:bodyPr anchor="t">
            <a:noAutofit/>
          </a:bodyPr>
          <a:lstStyle>
            <a:lvl1pPr marL="0" indent="0">
              <a:lnSpc>
                <a:spcPct val="100000"/>
              </a:lnSpc>
              <a:buFontTx/>
              <a:buNone/>
              <a:defRPr sz="2000">
                <a:solidFill>
                  <a:schemeClr val="tx1"/>
                </a:solidFill>
              </a:defRPr>
            </a:lvl1pPr>
            <a:lvl2pPr marL="457200" indent="0">
              <a:lnSpc>
                <a:spcPct val="100000"/>
              </a:lnSpc>
              <a:buFontTx/>
              <a:buNone/>
              <a:defRPr sz="2000">
                <a:solidFill>
                  <a:schemeClr val="tx1"/>
                </a:solidFill>
              </a:defRPr>
            </a:lvl2pPr>
            <a:lvl3pPr marL="914400" indent="0">
              <a:lnSpc>
                <a:spcPct val="100000"/>
              </a:lnSpc>
              <a:buFontTx/>
              <a:buNone/>
              <a:defRPr sz="2000">
                <a:solidFill>
                  <a:schemeClr val="tx1"/>
                </a:solidFill>
              </a:defRPr>
            </a:lvl3pPr>
            <a:lvl4pPr marL="1371600" indent="0">
              <a:lnSpc>
                <a:spcPct val="100000"/>
              </a:lnSpc>
              <a:buFontTx/>
              <a:buNone/>
              <a:defRPr sz="2000">
                <a:solidFill>
                  <a:schemeClr val="tx1"/>
                </a:solidFill>
              </a:defRPr>
            </a:lvl4pPr>
            <a:lvl5pPr marL="1828800" indent="0">
              <a:lnSpc>
                <a:spcPct val="100000"/>
              </a:lnSpc>
              <a:buFontTx/>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48583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1"/>
        </a:solidFill>
        <a:effectLst/>
      </p:bgPr>
    </p:bg>
    <p:spTree>
      <p:nvGrpSpPr>
        <p:cNvPr id="1" name=""/>
        <p:cNvGrpSpPr/>
        <p:nvPr/>
      </p:nvGrpSpPr>
      <p:grpSpPr>
        <a:xfrm>
          <a:off x="0" y="0"/>
          <a:ext cx="0" cy="0"/>
          <a:chOff x="0" y="0"/>
          <a:chExt cx="0" cy="0"/>
        </a:xfrm>
      </p:grpSpPr>
      <p:pic>
        <p:nvPicPr>
          <p:cNvPr id="6" name="Kuva 18">
            <a:extLst>
              <a:ext uri="{FF2B5EF4-FFF2-40B4-BE49-F238E27FC236}">
                <a16:creationId xmlns:a16="http://schemas.microsoft.com/office/drawing/2014/main" id="{04D8B546-D54A-4FAA-B6DF-F6595DD0E1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5506097"/>
            <a:ext cx="1398558" cy="1311944"/>
          </a:xfrm>
          <a:prstGeom prst="rect">
            <a:avLst/>
          </a:prstGeom>
        </p:spPr>
      </p:pic>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dirty="0">
                <a:solidFill>
                  <a:schemeClr val="bg2"/>
                </a:solidFill>
                <a:cs typeface="Arial" pitchFamily="34" charset="0"/>
              </a:rPr>
              <a:t>Helsingin seudun ympäristöpalvelut -kuntayhtymä</a:t>
            </a:r>
          </a:p>
          <a:p>
            <a:pPr algn="r" fontAlgn="base">
              <a:lnSpc>
                <a:spcPts val="2100"/>
              </a:lnSpc>
              <a:spcBef>
                <a:spcPct val="0"/>
              </a:spcBef>
              <a:spcAft>
                <a:spcPct val="0"/>
              </a:spcAft>
            </a:pPr>
            <a:r>
              <a:rPr lang="sv-SE" sz="1600" spc="90" dirty="0">
                <a:solidFill>
                  <a:schemeClr val="bg2"/>
                </a:solidFill>
                <a:cs typeface="Arial" pitchFamily="34" charset="0"/>
              </a:rPr>
              <a:t>Samkommunen Helsingforsregionens miljötjänster</a:t>
            </a:r>
          </a:p>
          <a:p>
            <a:pPr algn="r" fontAlgn="base">
              <a:lnSpc>
                <a:spcPts val="2000"/>
              </a:lnSpc>
              <a:spcBef>
                <a:spcPct val="0"/>
              </a:spcBef>
              <a:spcAft>
                <a:spcPct val="0"/>
              </a:spcAft>
            </a:pPr>
            <a:r>
              <a:rPr lang="fi-FI" sz="1600" spc="70" dirty="0">
                <a:solidFill>
                  <a:schemeClr val="bg2"/>
                </a:solidFill>
                <a:cs typeface="Arial" pitchFamily="34" charset="0"/>
              </a:rPr>
              <a:t>Helsinki Region Environmental Services Authority </a:t>
            </a:r>
            <a:endParaRPr lang="sv-SE" sz="1600" spc="70" dirty="0">
              <a:solidFill>
                <a:schemeClr val="bg2"/>
              </a:solidFill>
              <a:cs typeface="Arial" pitchFamily="34" charset="0"/>
            </a:endParaRPr>
          </a:p>
        </p:txBody>
      </p:sp>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dirty="0">
                <a:solidFill>
                  <a:schemeClr val="bg2"/>
                </a:solidFill>
                <a:cs typeface="Arial" pitchFamily="34" charset="0"/>
              </a:rPr>
              <a:t>Puhtaasti parempaa arkea</a:t>
            </a:r>
            <a:r>
              <a:rPr lang="fi-FI" sz="1900" dirty="0">
                <a:solidFill>
                  <a:schemeClr val="bg2"/>
                </a:solidFill>
                <a:cs typeface="Arial" pitchFamily="34" charset="0"/>
              </a:rPr>
              <a:t> </a:t>
            </a:r>
            <a:r>
              <a:rPr lang="fi-FI" sz="1800" dirty="0">
                <a:solidFill>
                  <a:schemeClr val="bg2"/>
                </a:solidFill>
                <a:cs typeface="Arial" pitchFamily="34" charset="0"/>
              </a:rPr>
              <a:t>|</a:t>
            </a:r>
            <a:r>
              <a:rPr lang="fi-FI" sz="1800" spc="80" dirty="0">
                <a:solidFill>
                  <a:schemeClr val="bg2"/>
                </a:solidFill>
                <a:cs typeface="Arial" pitchFamily="34" charset="0"/>
              </a:rPr>
              <a:t> </a:t>
            </a:r>
            <a:r>
              <a:rPr lang="sv-SE" sz="1800" spc="80" dirty="0">
                <a:solidFill>
                  <a:schemeClr val="bg2"/>
                </a:solidFill>
                <a:cs typeface="Arial" pitchFamily="34" charset="0"/>
              </a:rPr>
              <a:t>En rent bättre vardag</a:t>
            </a:r>
            <a:r>
              <a:rPr lang="fi-FI" sz="1800" spc="80" dirty="0">
                <a:solidFill>
                  <a:schemeClr val="bg2"/>
                </a:solidFill>
                <a:cs typeface="Arial" pitchFamily="34" charset="0"/>
              </a:rPr>
              <a:t> | </a:t>
            </a:r>
            <a:r>
              <a:rPr lang="sv-SE" sz="1800" spc="80" dirty="0">
                <a:solidFill>
                  <a:schemeClr val="bg2"/>
                </a:solidFill>
                <a:cs typeface="Arial" pitchFamily="34" charset="0"/>
              </a:rPr>
              <a:t>Purely better, every day</a:t>
            </a:r>
            <a:endParaRPr lang="fi-FI" sz="1800" spc="80" dirty="0">
              <a:solidFill>
                <a:schemeClr val="bg2"/>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chemeClr val="bg2"/>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dirty="0"/>
              <a:t>Lisää KIITOS!</a:t>
            </a:r>
          </a:p>
        </p:txBody>
      </p:sp>
    </p:spTree>
    <p:extLst>
      <p:ext uri="{BB962C8B-B14F-4D97-AF65-F5344CB8AC3E}">
        <p14:creationId xmlns:p14="http://schemas.microsoft.com/office/powerpoint/2010/main" val="5850269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3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8" name="Content Placeholder 3">
            <a:extLst>
              <a:ext uri="{FF2B5EF4-FFF2-40B4-BE49-F238E27FC236}">
                <a16:creationId xmlns:a16="http://schemas.microsoft.com/office/drawing/2014/main" id="{C6D69CB6-C870-4147-0A09-D3E2B0EB6ADC}"/>
              </a:ext>
            </a:extLst>
          </p:cNvPr>
          <p:cNvSpPr>
            <a:spLocks noGrp="1"/>
          </p:cNvSpPr>
          <p:nvPr>
            <p:ph sz="half" idx="23" hasCustomPrompt="1"/>
          </p:nvPr>
        </p:nvSpPr>
        <p:spPr>
          <a:xfrm>
            <a:off x="4392363"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8227988"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1574250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4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1766656"/>
            <a:ext cx="2650345" cy="4399477"/>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1766656"/>
            <a:ext cx="2650345" cy="4399477"/>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1766656"/>
            <a:ext cx="2650345" cy="4399477"/>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1766656"/>
            <a:ext cx="2650345" cy="4399477"/>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2423736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otsikko+2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2 x Otsikko+objekti+pieni otsikko+teksti</a:t>
            </a:r>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6"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5"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0" name="Content Placeholder 3">
            <a:extLst>
              <a:ext uri="{FF2B5EF4-FFF2-40B4-BE49-F238E27FC236}">
                <a16:creationId xmlns:a16="http://schemas.microsoft.com/office/drawing/2014/main" id="{9455254D-02FA-C3E7-73B9-90943629FE80}"/>
              </a:ext>
            </a:extLst>
          </p:cNvPr>
          <p:cNvSpPr>
            <a:spLocks noGrp="1"/>
          </p:cNvSpPr>
          <p:nvPr>
            <p:ph sz="half" idx="33" hasCustomPrompt="1"/>
          </p:nvPr>
        </p:nvSpPr>
        <p:spPr>
          <a:xfrm>
            <a:off x="6436839"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96954BA0-08E6-A979-CFE8-0D0C88E60EBF}"/>
              </a:ext>
            </a:extLst>
          </p:cNvPr>
          <p:cNvSpPr>
            <a:spLocks noGrp="1"/>
          </p:cNvSpPr>
          <p:nvPr>
            <p:ph sz="half" idx="34" hasCustomPrompt="1"/>
          </p:nvPr>
        </p:nvSpPr>
        <p:spPr>
          <a:xfrm>
            <a:off x="6436840"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5" name="Content Placeholder 3">
            <a:extLst>
              <a:ext uri="{FF2B5EF4-FFF2-40B4-BE49-F238E27FC236}">
                <a16:creationId xmlns:a16="http://schemas.microsoft.com/office/drawing/2014/main" id="{B5860528-00B3-EB90-D20B-A6D06C8DC2D2}"/>
              </a:ext>
            </a:extLst>
          </p:cNvPr>
          <p:cNvSpPr>
            <a:spLocks noGrp="1"/>
          </p:cNvSpPr>
          <p:nvPr>
            <p:ph sz="half" idx="35" hasCustomPrompt="1"/>
          </p:nvPr>
        </p:nvSpPr>
        <p:spPr>
          <a:xfrm>
            <a:off x="6436839"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 name="Content Placeholder 3">
            <a:extLst>
              <a:ext uri="{FF2B5EF4-FFF2-40B4-BE49-F238E27FC236}">
                <a16:creationId xmlns:a16="http://schemas.microsoft.com/office/drawing/2014/main" id="{0EA2485E-0143-49C9-B6FD-32F043E61601}"/>
              </a:ext>
            </a:extLst>
          </p:cNvPr>
          <p:cNvSpPr>
            <a:spLocks noGrp="1"/>
          </p:cNvSpPr>
          <p:nvPr>
            <p:ph sz="half" idx="36" hasCustomPrompt="1"/>
          </p:nvPr>
        </p:nvSpPr>
        <p:spPr>
          <a:xfrm>
            <a:off x="461924"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Tree>
    <p:extLst>
      <p:ext uri="{BB962C8B-B14F-4D97-AF65-F5344CB8AC3E}">
        <p14:creationId xmlns:p14="http://schemas.microsoft.com/office/powerpoint/2010/main" val="1109419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otsikko+3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3 x Otsikko+objekti+pieni otsikko+teksti</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4"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4"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3" name="Content Placeholder 3">
            <a:extLst>
              <a:ext uri="{FF2B5EF4-FFF2-40B4-BE49-F238E27FC236}">
                <a16:creationId xmlns:a16="http://schemas.microsoft.com/office/drawing/2014/main" id="{524F12FF-CC0E-0499-84C1-C94051E581A8}"/>
              </a:ext>
            </a:extLst>
          </p:cNvPr>
          <p:cNvSpPr>
            <a:spLocks noGrp="1"/>
          </p:cNvSpPr>
          <p:nvPr>
            <p:ph sz="half" idx="33" hasCustomPrompt="1"/>
          </p:nvPr>
        </p:nvSpPr>
        <p:spPr>
          <a:xfrm>
            <a:off x="8362457"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5" name="Content Placeholder 3">
            <a:extLst>
              <a:ext uri="{FF2B5EF4-FFF2-40B4-BE49-F238E27FC236}">
                <a16:creationId xmlns:a16="http://schemas.microsoft.com/office/drawing/2014/main" id="{3D9B07CB-B7C7-5C5D-5CC6-BC02FE65527E}"/>
              </a:ext>
            </a:extLst>
          </p:cNvPr>
          <p:cNvSpPr>
            <a:spLocks noGrp="1"/>
          </p:cNvSpPr>
          <p:nvPr>
            <p:ph sz="half" idx="34" hasCustomPrompt="1"/>
          </p:nvPr>
        </p:nvSpPr>
        <p:spPr>
          <a:xfrm>
            <a:off x="8362459"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801B1565-74F3-9040-F2DA-6D51D0E9CC81}"/>
              </a:ext>
            </a:extLst>
          </p:cNvPr>
          <p:cNvSpPr>
            <a:spLocks noGrp="1"/>
          </p:cNvSpPr>
          <p:nvPr>
            <p:ph sz="half" idx="35" hasCustomPrompt="1"/>
          </p:nvPr>
        </p:nvSpPr>
        <p:spPr>
          <a:xfrm>
            <a:off x="8362457"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8" name="Content Placeholder 3">
            <a:extLst>
              <a:ext uri="{FF2B5EF4-FFF2-40B4-BE49-F238E27FC236}">
                <a16:creationId xmlns:a16="http://schemas.microsoft.com/office/drawing/2014/main" id="{811EF8E5-08C3-8259-FD8F-0B4829D5A9F0}"/>
              </a:ext>
            </a:extLst>
          </p:cNvPr>
          <p:cNvSpPr>
            <a:spLocks noGrp="1"/>
          </p:cNvSpPr>
          <p:nvPr>
            <p:ph sz="half" idx="36" hasCustomPrompt="1"/>
          </p:nvPr>
        </p:nvSpPr>
        <p:spPr>
          <a:xfrm>
            <a:off x="4414401"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9" name="Content Placeholder 3">
            <a:extLst>
              <a:ext uri="{FF2B5EF4-FFF2-40B4-BE49-F238E27FC236}">
                <a16:creationId xmlns:a16="http://schemas.microsoft.com/office/drawing/2014/main" id="{454BE57F-D88F-4D90-13FE-E6F97B3CFAF5}"/>
              </a:ext>
            </a:extLst>
          </p:cNvPr>
          <p:cNvSpPr>
            <a:spLocks noGrp="1"/>
          </p:cNvSpPr>
          <p:nvPr>
            <p:ph sz="half" idx="37" hasCustomPrompt="1"/>
          </p:nvPr>
        </p:nvSpPr>
        <p:spPr>
          <a:xfrm>
            <a:off x="4414403"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1" name="Content Placeholder 3">
            <a:extLst>
              <a:ext uri="{FF2B5EF4-FFF2-40B4-BE49-F238E27FC236}">
                <a16:creationId xmlns:a16="http://schemas.microsoft.com/office/drawing/2014/main" id="{C8F8352B-67BE-D473-5732-349B66C9DC60}"/>
              </a:ext>
            </a:extLst>
          </p:cNvPr>
          <p:cNvSpPr>
            <a:spLocks noGrp="1"/>
          </p:cNvSpPr>
          <p:nvPr>
            <p:ph sz="half" idx="38" hasCustomPrompt="1"/>
          </p:nvPr>
        </p:nvSpPr>
        <p:spPr>
          <a:xfrm>
            <a:off x="4414401"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Tree>
    <p:extLst>
      <p:ext uri="{BB962C8B-B14F-4D97-AF65-F5344CB8AC3E}">
        <p14:creationId xmlns:p14="http://schemas.microsoft.com/office/powerpoint/2010/main" val="1863096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4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4 x Otsikko+objekti+pieni otsikko+teksti</a:t>
            </a:r>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5" name="Content Placeholder 3">
            <a:extLst>
              <a:ext uri="{FF2B5EF4-FFF2-40B4-BE49-F238E27FC236}">
                <a16:creationId xmlns:a16="http://schemas.microsoft.com/office/drawing/2014/main" id="{314488CB-ED91-A632-1ED7-101892E1D313}"/>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E15CDF6F-B5CE-8EB0-E021-F4B1F400C4BA}"/>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7" name="Content Placeholder 3">
            <a:extLst>
              <a:ext uri="{FF2B5EF4-FFF2-40B4-BE49-F238E27FC236}">
                <a16:creationId xmlns:a16="http://schemas.microsoft.com/office/drawing/2014/main" id="{2FC210A0-6A4E-4B7F-CA2B-FF859B9F8D6A}"/>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1866997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4objektia+tekstit väri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594131"/>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7" name="Content Placeholder 3">
            <a:extLst>
              <a:ext uri="{FF2B5EF4-FFF2-40B4-BE49-F238E27FC236}">
                <a16:creationId xmlns:a16="http://schemas.microsoft.com/office/drawing/2014/main" id="{C7B82A62-0682-E74E-48F9-ECFC2EAF2917}"/>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ED392EDA-5B13-B786-8422-C5E6F3837C1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2" name="Content Placeholder 3">
            <a:extLst>
              <a:ext uri="{FF2B5EF4-FFF2-40B4-BE49-F238E27FC236}">
                <a16:creationId xmlns:a16="http://schemas.microsoft.com/office/drawing/2014/main" id="{CBD5F6D5-23FF-2797-0C70-D2425DE328AE}"/>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3" name="Content Placeholder 3">
            <a:extLst>
              <a:ext uri="{FF2B5EF4-FFF2-40B4-BE49-F238E27FC236}">
                <a16:creationId xmlns:a16="http://schemas.microsoft.com/office/drawing/2014/main" id="{15B4749A-494C-CCAA-BD54-A637320E0993}"/>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78228D7B-0654-9A34-E5E7-6EB6675D313C}"/>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F14E97EB-7B23-AE87-E31C-4C5683A2DFB1}"/>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0" name="Content Placeholder 3">
            <a:extLst>
              <a:ext uri="{FF2B5EF4-FFF2-40B4-BE49-F238E27FC236}">
                <a16:creationId xmlns:a16="http://schemas.microsoft.com/office/drawing/2014/main" id="{179B82C4-E558-8512-D3FC-331FD7E8D5EA}"/>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3" name="Content Placeholder 3">
            <a:extLst>
              <a:ext uri="{FF2B5EF4-FFF2-40B4-BE49-F238E27FC236}">
                <a16:creationId xmlns:a16="http://schemas.microsoft.com/office/drawing/2014/main" id="{AD505F1A-8730-4EFF-A7CE-7B94D45D392E}"/>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1012F3F-5227-9CA3-FB4F-0F39803EA8D7}"/>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5" name="Content Placeholder 3">
            <a:extLst>
              <a:ext uri="{FF2B5EF4-FFF2-40B4-BE49-F238E27FC236}">
                <a16:creationId xmlns:a16="http://schemas.microsoft.com/office/drawing/2014/main" id="{C095784D-09C2-4E65-0756-6FB09BAE1C7C}"/>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1F368844-D144-F22B-3CC6-9BEFB9106AF0}"/>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414890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 iso kuv">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38998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10144540" cy="585374"/>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0" y="1389987"/>
            <a:ext cx="12192000" cy="5468011"/>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fi-FI"/>
              <a:t>Iso kuva</a:t>
            </a:r>
            <a:r>
              <a:rPr lang="en-FI"/>
              <a:t> tähän</a:t>
            </a:r>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909843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4kuva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2" name="Picture Placeholder 2">
            <a:extLst>
              <a:ext uri="{FF2B5EF4-FFF2-40B4-BE49-F238E27FC236}">
                <a16:creationId xmlns:a16="http://schemas.microsoft.com/office/drawing/2014/main" id="{6B0D28E4-72B2-3385-7519-B34F4F93DDA3}"/>
              </a:ext>
            </a:extLst>
          </p:cNvPr>
          <p:cNvSpPr>
            <a:spLocks noGrp="1"/>
          </p:cNvSpPr>
          <p:nvPr>
            <p:ph type="pic" sz="quarter" idx="36" hasCustomPrompt="1"/>
          </p:nvPr>
        </p:nvSpPr>
        <p:spPr>
          <a:xfrm>
            <a:off x="579430" y="2390889"/>
            <a:ext cx="2404951" cy="2404951"/>
          </a:xfrm>
          <a:ln>
            <a:noFill/>
          </a:ln>
        </p:spPr>
        <p:txBody>
          <a:bodyPr>
            <a:noAutofit/>
          </a:bodyPr>
          <a:lstStyle/>
          <a:p>
            <a:r>
              <a:rPr lang="en-FI"/>
              <a:t>Kuva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81012"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81014"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5" name="Picture Placeholder 2">
            <a:extLst>
              <a:ext uri="{FF2B5EF4-FFF2-40B4-BE49-F238E27FC236}">
                <a16:creationId xmlns:a16="http://schemas.microsoft.com/office/drawing/2014/main" id="{0BE4B949-4666-1CA1-D3F6-2B5C2A150162}"/>
              </a:ext>
            </a:extLst>
          </p:cNvPr>
          <p:cNvSpPr>
            <a:spLocks noGrp="1"/>
          </p:cNvSpPr>
          <p:nvPr>
            <p:ph type="pic" sz="quarter" idx="33" hasCustomPrompt="1"/>
          </p:nvPr>
        </p:nvSpPr>
        <p:spPr>
          <a:xfrm>
            <a:off x="3461777"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6177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6177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1" name="Picture Placeholder 2">
            <a:extLst>
              <a:ext uri="{FF2B5EF4-FFF2-40B4-BE49-F238E27FC236}">
                <a16:creationId xmlns:a16="http://schemas.microsoft.com/office/drawing/2014/main" id="{701F9372-85CA-05AC-FD69-FD91828A270B}"/>
              </a:ext>
            </a:extLst>
          </p:cNvPr>
          <p:cNvSpPr>
            <a:spLocks noGrp="1"/>
          </p:cNvSpPr>
          <p:nvPr>
            <p:ph type="pic" sz="quarter" idx="34" hasCustomPrompt="1"/>
          </p:nvPr>
        </p:nvSpPr>
        <p:spPr>
          <a:xfrm>
            <a:off x="6342542"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34449"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34451"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0" name="Picture Placeholder 2">
            <a:extLst>
              <a:ext uri="{FF2B5EF4-FFF2-40B4-BE49-F238E27FC236}">
                <a16:creationId xmlns:a16="http://schemas.microsoft.com/office/drawing/2014/main" id="{4D8B2105-4E76-AC1C-F0AB-1D9A96C932EE}"/>
              </a:ext>
            </a:extLst>
          </p:cNvPr>
          <p:cNvSpPr>
            <a:spLocks noGrp="1"/>
          </p:cNvSpPr>
          <p:nvPr>
            <p:ph type="pic" sz="quarter" idx="35" hasCustomPrompt="1"/>
          </p:nvPr>
        </p:nvSpPr>
        <p:spPr>
          <a:xfrm>
            <a:off x="9215215"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22330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22330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2814558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Kiitos-dia">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err="1"/>
              <a:t>Lisää</a:t>
            </a:r>
            <a:r>
              <a:rPr lang="en-GB"/>
              <a:t> </a:t>
            </a:r>
            <a:r>
              <a:rPr lang="en-GB" err="1"/>
              <a:t>kiitos</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a:t>
            </a:r>
            <a:endParaRPr lang="en-FI"/>
          </a:p>
        </p:txBody>
      </p:sp>
    </p:spTree>
    <p:extLst>
      <p:ext uri="{BB962C8B-B14F-4D97-AF65-F5344CB8AC3E}">
        <p14:creationId xmlns:p14="http://schemas.microsoft.com/office/powerpoint/2010/main" val="4135736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tsikko grafiikall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7" y="3720661"/>
            <a:ext cx="9329263" cy="649927"/>
          </a:xfrm>
        </p:spPr>
        <p:txBody>
          <a:bodyPr>
            <a:noAutofit/>
          </a:bodyPr>
          <a:lstStyle>
            <a:lvl1pPr>
              <a:defRPr sz="3800" b="1" i="0">
                <a:latin typeface="+mj-lt"/>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2" y="4360598"/>
            <a:ext cx="9287849"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fi-FI"/>
              <a:t>Esityksen päiväys, nettiosoite </a:t>
            </a:r>
            <a:r>
              <a:rPr lang="fi-FI" err="1"/>
              <a:t>tmv</a:t>
            </a:r>
            <a:r>
              <a:rPr lang="fi-FI"/>
              <a:t>. tieto</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pic>
        <p:nvPicPr>
          <p:cNvPr id="2" name="Picture Placeholder 10">
            <a:extLst>
              <a:ext uri="{FF2B5EF4-FFF2-40B4-BE49-F238E27FC236}">
                <a16:creationId xmlns:a16="http://schemas.microsoft.com/office/drawing/2014/main" id="{230AB870-610B-67F9-BEF5-ADCD696B7003}"/>
              </a:ext>
              <a:ext uri="{C183D7F6-B498-43B3-948B-1728B52AA6E4}">
                <adec:decorative xmlns:adec="http://schemas.microsoft.com/office/drawing/2017/decorative" val="1"/>
              </a:ext>
            </a:extLst>
          </p:cNvPr>
          <p:cNvPicPr>
            <a:picLocks noChangeAspect="1"/>
          </p:cNvPicPr>
          <p:nvPr userDrawn="1"/>
        </p:nvPicPr>
        <p:blipFill>
          <a:blip r:embed="rId3"/>
          <a:srcRect t="175" b="175"/>
          <a:stretch>
            <a:fillRect/>
          </a:stretch>
        </p:blipFill>
        <p:spPr>
          <a:xfrm>
            <a:off x="0" y="0"/>
            <a:ext cx="12192000" cy="3429000"/>
          </a:xfrm>
          <a:prstGeom prst="rect">
            <a:avLst/>
          </a:prstGeom>
        </p:spPr>
      </p:pic>
    </p:spTree>
    <p:extLst>
      <p:ext uri="{BB962C8B-B14F-4D97-AF65-F5344CB8AC3E}">
        <p14:creationId xmlns:p14="http://schemas.microsoft.com/office/powerpoint/2010/main" val="3080843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pic>
        <p:nvPicPr>
          <p:cNvPr id="3" name="Kuva 2" descr="HSY logo"/>
          <p:cNvPicPr>
            <a:picLocks noChangeAspect="1"/>
          </p:cNvPicPr>
          <p:nvPr/>
        </p:nvPicPr>
        <p:blipFill>
          <a:blip r:embed="rId2">
            <a:extLst>
              <a:ext uri="{28A0092B-C50C-407E-A947-70E740481C1C}">
                <a14:useLocalDpi xmlns:a14="http://schemas.microsoft.com/office/drawing/2010/main" val="0"/>
              </a:ext>
            </a:extLst>
          </a:blip>
          <a:srcRect/>
          <a:stretch/>
        </p:blipFill>
        <p:spPr>
          <a:xfrm>
            <a:off x="3220449" y="1860550"/>
            <a:ext cx="5751102" cy="3136900"/>
          </a:xfrm>
          <a:prstGeom prst="rect">
            <a:avLst/>
          </a:prstGeom>
        </p:spPr>
      </p:pic>
    </p:spTree>
    <p:extLst>
      <p:ext uri="{BB962C8B-B14F-4D97-AF65-F5344CB8AC3E}">
        <p14:creationId xmlns:p14="http://schemas.microsoft.com/office/powerpoint/2010/main" val="41242018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Otsikko, valkoinen 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endParaRPr lang="en-FI"/>
          </a:p>
        </p:txBody>
      </p:sp>
    </p:spTree>
    <p:extLst>
      <p:ext uri="{BB962C8B-B14F-4D97-AF65-F5344CB8AC3E}">
        <p14:creationId xmlns:p14="http://schemas.microsoft.com/office/powerpoint/2010/main" val="39387148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Otsikko, sininen pohja">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endParaRPr lang="en-FI"/>
          </a:p>
        </p:txBody>
      </p:sp>
    </p:spTree>
    <p:extLst>
      <p:ext uri="{BB962C8B-B14F-4D97-AF65-F5344CB8AC3E}">
        <p14:creationId xmlns:p14="http://schemas.microsoft.com/office/powerpoint/2010/main" val="12923509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Otsikko, keltainen pohja">
    <p:bg>
      <p:bgPr>
        <a:solidFill>
          <a:srgbClr val="FFF6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endParaRPr lang="en-FI"/>
          </a:p>
        </p:txBody>
      </p:sp>
    </p:spTree>
    <p:extLst>
      <p:ext uri="{BB962C8B-B14F-4D97-AF65-F5344CB8AC3E}">
        <p14:creationId xmlns:p14="http://schemas.microsoft.com/office/powerpoint/2010/main" val="2356795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Otsikko, vihreä pohja">
    <p:bg>
      <p:bgPr>
        <a:solidFill>
          <a:srgbClr val="D7E9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endParaRPr lang="en-FI"/>
          </a:p>
        </p:txBody>
      </p:sp>
    </p:spTree>
    <p:extLst>
      <p:ext uri="{BB962C8B-B14F-4D97-AF65-F5344CB8AC3E}">
        <p14:creationId xmlns:p14="http://schemas.microsoft.com/office/powerpoint/2010/main" val="3444178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tsikko kuvall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8" y="3720661"/>
            <a:ext cx="9697766" cy="809668"/>
          </a:xfrm>
        </p:spPr>
        <p:txBody>
          <a:bodyPr>
            <a:noAutofit/>
          </a:bodyPr>
          <a:lstStyle>
            <a:lvl1pPr>
              <a:defRPr sz="3800" b="1" i="0">
                <a:latin typeface="+mj-lt"/>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2" y="4360598"/>
            <a:ext cx="9656351"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en-GB" err="1"/>
              <a:t>Nettiosoite</a:t>
            </a:r>
            <a:r>
              <a:rPr lang="en-GB"/>
              <a:t> </a:t>
            </a:r>
            <a:r>
              <a:rPr lang="en-GB" err="1"/>
              <a:t>tms</a:t>
            </a:r>
            <a:r>
              <a:rPr lang="en-GB"/>
              <a:t>. </a:t>
            </a:r>
            <a:r>
              <a:rPr lang="en-GB" err="1"/>
              <a:t>tähän</a:t>
            </a:r>
            <a:endParaRPr lang="en-GB"/>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6" y="5312382"/>
            <a:ext cx="11601813"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Tree>
    <p:extLst>
      <p:ext uri="{BB962C8B-B14F-4D97-AF65-F5344CB8AC3E}">
        <p14:creationId xmlns:p14="http://schemas.microsoft.com/office/powerpoint/2010/main" val="2515849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 ja 3 palsta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0"/>
            <a:ext cx="12192000" cy="3429000"/>
          </a:xfrm>
          <a:ln>
            <a:noFill/>
          </a:ln>
        </p:spPr>
        <p:txBody>
          <a:bodyPr/>
          <a:lstStyle/>
          <a:p>
            <a:r>
              <a:rPr lang="fi-FI"/>
              <a:t>Lisää kuva napsauttamalla kuvaketta</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2894" y="3720661"/>
            <a:ext cx="9699870" cy="809668"/>
          </a:xfrm>
        </p:spPr>
        <p:txBody>
          <a:bodyPr>
            <a:noAutofit/>
          </a:bodyPr>
          <a:lstStyle>
            <a:lvl1pPr>
              <a:defRPr sz="3800" b="1" i="0">
                <a:latin typeface="+mj-lt"/>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820" y="4360598"/>
            <a:ext cx="9655944" cy="649927"/>
          </a:xfrm>
        </p:spPr>
        <p:txBody>
          <a:bodyPr anchor="t">
            <a:noAutofit/>
          </a:bodyPr>
          <a:lstStyle>
            <a:lvl1pPr>
              <a:lnSpc>
                <a:spcPct val="90000"/>
              </a:lnSpc>
              <a:defRPr sz="2000">
                <a:solidFill>
                  <a:schemeClr val="tx1"/>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fi-FI"/>
              <a:t>Esityksen päiväys, nettiosoite </a:t>
            </a:r>
            <a:r>
              <a:rPr lang="fi-FI" err="1"/>
              <a:t>tmv</a:t>
            </a:r>
            <a:r>
              <a:rPr lang="fi-FI"/>
              <a:t>. tieto</a:t>
            </a:r>
            <a:endParaRPr lang="en-GB"/>
          </a:p>
        </p:txBody>
      </p:sp>
      <p:sp>
        <p:nvSpPr>
          <p:cNvPr id="7" name="Content Placeholder 3">
            <a:extLst>
              <a:ext uri="{FF2B5EF4-FFF2-40B4-BE49-F238E27FC236}">
                <a16:creationId xmlns:a16="http://schemas.microsoft.com/office/drawing/2014/main" id="{E67AA70C-769E-E6DB-B8F8-D0008956CB71}"/>
              </a:ext>
            </a:extLst>
          </p:cNvPr>
          <p:cNvSpPr>
            <a:spLocks noGrp="1"/>
          </p:cNvSpPr>
          <p:nvPr>
            <p:ph sz="half" idx="15" hasCustomPrompt="1"/>
          </p:nvPr>
        </p:nvSpPr>
        <p:spPr>
          <a:xfrm>
            <a:off x="351183"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8" name="Content Placeholder 3">
            <a:extLst>
              <a:ext uri="{FF2B5EF4-FFF2-40B4-BE49-F238E27FC236}">
                <a16:creationId xmlns:a16="http://schemas.microsoft.com/office/drawing/2014/main" id="{6A0C2D66-E4C5-B53B-6622-00BC5F077CE5}"/>
              </a:ext>
            </a:extLst>
          </p:cNvPr>
          <p:cNvSpPr>
            <a:spLocks noGrp="1"/>
          </p:cNvSpPr>
          <p:nvPr>
            <p:ph sz="half" idx="10" hasCustomPrompt="1"/>
          </p:nvPr>
        </p:nvSpPr>
        <p:spPr>
          <a:xfrm>
            <a:off x="359275"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12" name="Content Placeholder 3">
            <a:extLst>
              <a:ext uri="{FF2B5EF4-FFF2-40B4-BE49-F238E27FC236}">
                <a16:creationId xmlns:a16="http://schemas.microsoft.com/office/drawing/2014/main" id="{86C157A0-A52B-F01C-B9A1-F78C7550FFC9}"/>
              </a:ext>
            </a:extLst>
          </p:cNvPr>
          <p:cNvSpPr>
            <a:spLocks noGrp="1"/>
          </p:cNvSpPr>
          <p:nvPr>
            <p:ph sz="half" idx="20" hasCustomPrompt="1"/>
          </p:nvPr>
        </p:nvSpPr>
        <p:spPr>
          <a:xfrm>
            <a:off x="417115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0" name="Content Placeholder 3">
            <a:extLst>
              <a:ext uri="{FF2B5EF4-FFF2-40B4-BE49-F238E27FC236}">
                <a16:creationId xmlns:a16="http://schemas.microsoft.com/office/drawing/2014/main" id="{EB2FD37D-0CF1-6D49-BA0F-3D3036155069}"/>
              </a:ext>
            </a:extLst>
          </p:cNvPr>
          <p:cNvSpPr>
            <a:spLocks noGrp="1"/>
          </p:cNvSpPr>
          <p:nvPr>
            <p:ph sz="half" idx="18" hasCustomPrompt="1"/>
          </p:nvPr>
        </p:nvSpPr>
        <p:spPr>
          <a:xfrm>
            <a:off x="4187791"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13" name="Content Placeholder 3">
            <a:extLst>
              <a:ext uri="{FF2B5EF4-FFF2-40B4-BE49-F238E27FC236}">
                <a16:creationId xmlns:a16="http://schemas.microsoft.com/office/drawing/2014/main" id="{2D5325FA-8C04-5567-5D54-DE704893CCD8}"/>
              </a:ext>
            </a:extLst>
          </p:cNvPr>
          <p:cNvSpPr>
            <a:spLocks noGrp="1"/>
          </p:cNvSpPr>
          <p:nvPr>
            <p:ph sz="half" idx="21" hasCustomPrompt="1"/>
          </p:nvPr>
        </p:nvSpPr>
        <p:spPr>
          <a:xfrm>
            <a:off x="799112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1" name="Content Placeholder 3">
            <a:extLst>
              <a:ext uri="{FF2B5EF4-FFF2-40B4-BE49-F238E27FC236}">
                <a16:creationId xmlns:a16="http://schemas.microsoft.com/office/drawing/2014/main" id="{3BDB63FE-EBE3-D34B-D90D-AC24A292FB5D}"/>
              </a:ext>
            </a:extLst>
          </p:cNvPr>
          <p:cNvSpPr>
            <a:spLocks noGrp="1"/>
          </p:cNvSpPr>
          <p:nvPr>
            <p:ph sz="half" idx="19" hasCustomPrompt="1"/>
          </p:nvPr>
        </p:nvSpPr>
        <p:spPr>
          <a:xfrm>
            <a:off x="8016307"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3291778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inen kolme palsta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A91CC6-DF8C-7985-234D-9908D6F6A3DD}"/>
              </a:ext>
            </a:extLst>
          </p:cNvPr>
          <p:cNvSpPr/>
          <p:nvPr userDrawn="1"/>
        </p:nvSpPr>
        <p:spPr>
          <a:xfrm>
            <a:off x="0" y="2"/>
            <a:ext cx="12192000" cy="341520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9681582"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0" y="1949600"/>
            <a:ext cx="9681581"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Tree>
    <p:extLst>
      <p:ext uri="{BB962C8B-B14F-4D97-AF65-F5344CB8AC3E}">
        <p14:creationId xmlns:p14="http://schemas.microsoft.com/office/powerpoint/2010/main" val="3650451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ltainen kolme palsta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A91CC6-DF8C-7985-234D-9908D6F6A3DD}"/>
              </a:ext>
            </a:extLst>
          </p:cNvPr>
          <p:cNvSpPr/>
          <p:nvPr userDrawn="1"/>
        </p:nvSpPr>
        <p:spPr>
          <a:xfrm>
            <a:off x="0" y="13795"/>
            <a:ext cx="12192000" cy="3415205"/>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9681582"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0" y="1949600"/>
            <a:ext cx="9681581"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Tree>
    <p:extLst>
      <p:ext uri="{BB962C8B-B14F-4D97-AF65-F5344CB8AC3E}">
        <p14:creationId xmlns:p14="http://schemas.microsoft.com/office/powerpoint/2010/main" val="1723102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hreä kolme palsta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A91CC6-DF8C-7985-234D-9908D6F6A3DD}"/>
              </a:ext>
            </a:extLst>
          </p:cNvPr>
          <p:cNvSpPr/>
          <p:nvPr userDrawn="1"/>
        </p:nvSpPr>
        <p:spPr>
          <a:xfrm>
            <a:off x="0" y="2"/>
            <a:ext cx="12192000" cy="3415205"/>
          </a:xfrm>
          <a:prstGeom prst="rect">
            <a:avLst/>
          </a:prstGeom>
          <a:solidFill>
            <a:srgbClr val="D7E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9681582"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0" y="1949600"/>
            <a:ext cx="9681581"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Tree>
    <p:extLst>
      <p:ext uri="{BB962C8B-B14F-4D97-AF65-F5344CB8AC3E}">
        <p14:creationId xmlns:p14="http://schemas.microsoft.com/office/powerpoint/2010/main" val="842451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744816" cy="809668"/>
          </a:xfrm>
        </p:spPr>
        <p:txBody>
          <a:bodyPr>
            <a:noAutofit/>
          </a:bodyPr>
          <a:lstStyle/>
          <a:p>
            <a:r>
              <a:rPr lang="en-GB"/>
              <a:t>HSY </a:t>
            </a:r>
            <a:r>
              <a:rPr lang="en-GB" err="1"/>
              <a:t>otsikko</a:t>
            </a:r>
            <a:r>
              <a:rPr lang="en-GB"/>
              <a:t> </a:t>
            </a:r>
            <a:r>
              <a:rPr lang="en-GB" err="1"/>
              <a:t>tähän</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165765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9388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gressi, teksti ja kuv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3745282"/>
            <a:ext cx="5157787" cy="2506539"/>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pic>
        <p:nvPicPr>
          <p:cNvPr id="2" name="Picture 1">
            <a:extLst>
              <a:ext uri="{FF2B5EF4-FFF2-40B4-BE49-F238E27FC236}">
                <a16:creationId xmlns:a16="http://schemas.microsoft.com/office/drawing/2014/main" id="{7090DC33-BA7A-4AEE-C988-5F76D40860D6}"/>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7"/>
            <a:ext cx="5157787" cy="17266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lvl="0"/>
            <a:r>
              <a:rPr lang="en-GB" err="1"/>
              <a:t>Ingressi</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48172"/>
            <a:ext cx="5744816"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033453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va, 2 otsikkoa ja 2 tekstiä">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182DAB57-8092-AE79-8B73-4ACAB8846C53}"/>
              </a:ext>
            </a:extLst>
          </p:cNvPr>
          <p:cNvSpPr>
            <a:spLocks noGrp="1"/>
          </p:cNvSpPr>
          <p:nvPr>
            <p:ph type="pic" sz="quarter" idx="14" hasCustomPrompt="1"/>
          </p:nvPr>
        </p:nvSpPr>
        <p:spPr>
          <a:xfrm>
            <a:off x="0" y="0"/>
            <a:ext cx="6096000" cy="6858000"/>
          </a:xfrm>
          <a:ln>
            <a:noFill/>
          </a:ln>
        </p:spPr>
        <p:txBody>
          <a:bodyPr/>
          <a:lstStyle/>
          <a:p>
            <a:r>
              <a:rPr lang="en-FI"/>
              <a:t>Kuva tähän</a:t>
            </a:r>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965628" y="166759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965628" y="2221907"/>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8" name="Content Placeholder 3">
            <a:extLst>
              <a:ext uri="{FF2B5EF4-FFF2-40B4-BE49-F238E27FC236}">
                <a16:creationId xmlns:a16="http://schemas.microsoft.com/office/drawing/2014/main" id="{E733D959-6DA2-3B9C-EC40-38AF014BB9C8}"/>
              </a:ext>
            </a:extLst>
          </p:cNvPr>
          <p:cNvSpPr>
            <a:spLocks noGrp="1"/>
          </p:cNvSpPr>
          <p:nvPr>
            <p:ph sz="half" idx="20" hasCustomPrompt="1"/>
          </p:nvPr>
        </p:nvSpPr>
        <p:spPr>
          <a:xfrm>
            <a:off x="6965628" y="4017683"/>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0" name="Content Placeholder 3">
            <a:extLst>
              <a:ext uri="{FF2B5EF4-FFF2-40B4-BE49-F238E27FC236}">
                <a16:creationId xmlns:a16="http://schemas.microsoft.com/office/drawing/2014/main" id="{BC1E7895-1FAD-234A-B311-168860E88E6B}"/>
              </a:ext>
            </a:extLst>
          </p:cNvPr>
          <p:cNvSpPr>
            <a:spLocks noGrp="1"/>
          </p:cNvSpPr>
          <p:nvPr>
            <p:ph sz="half" idx="21" hasCustomPrompt="1"/>
          </p:nvPr>
        </p:nvSpPr>
        <p:spPr>
          <a:xfrm>
            <a:off x="6965628" y="457200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0397732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i, kuva+kuvateksti">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744816" cy="809668"/>
          </a:xfrm>
        </p:spPr>
        <p:txBody>
          <a:bodyPr>
            <a:noAutofit/>
          </a:bodyPr>
          <a:lstStyle/>
          <a:p>
            <a:r>
              <a:rPr lang="en-GB"/>
              <a:t>HSY </a:t>
            </a:r>
            <a:r>
              <a:rPr lang="en-GB" err="1"/>
              <a:t>otsikko</a:t>
            </a:r>
            <a:r>
              <a:rPr lang="en-GB"/>
              <a:t> </a:t>
            </a:r>
            <a:r>
              <a:rPr lang="en-GB" err="1"/>
              <a:t>tähän</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2"/>
            <a:ext cx="6096000" cy="5566229"/>
          </a:xfrm>
          <a:ln>
            <a:noFill/>
          </a:ln>
        </p:spPr>
        <p:txBody>
          <a:bodyPr>
            <a:noAutofit/>
          </a:bodyPr>
          <a:lstStyle/>
          <a:p>
            <a:r>
              <a:rPr lang="en-FI"/>
              <a:t>Kuva tähän</a:t>
            </a:r>
          </a:p>
        </p:txBody>
      </p:sp>
      <p:sp>
        <p:nvSpPr>
          <p:cNvPr id="2" name="Rectangle 1">
            <a:extLst>
              <a:ext uri="{FF2B5EF4-FFF2-40B4-BE49-F238E27FC236}">
                <a16:creationId xmlns:a16="http://schemas.microsoft.com/office/drawing/2014/main" id="{E8879AB8-F64B-9923-451B-EF06E2886D0D}"/>
              </a:ext>
            </a:extLst>
          </p:cNvPr>
          <p:cNvSpPr/>
          <p:nvPr userDrawn="1"/>
        </p:nvSpPr>
        <p:spPr>
          <a:xfrm>
            <a:off x="6096000" y="5566231"/>
            <a:ext cx="6096000" cy="12917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0E359399-ED97-1537-0593-2A6B9C447F8B}"/>
              </a:ext>
            </a:extLst>
          </p:cNvPr>
          <p:cNvSpPr>
            <a:spLocks noGrp="1"/>
          </p:cNvSpPr>
          <p:nvPr>
            <p:ph sz="half" idx="15" hasCustomPrompt="1"/>
          </p:nvPr>
        </p:nvSpPr>
        <p:spPr>
          <a:xfrm>
            <a:off x="6489814" y="5833760"/>
            <a:ext cx="5351005" cy="848545"/>
          </a:xfrm>
        </p:spPr>
        <p:txBody>
          <a:bodyPr anchor="ctr">
            <a:noAutofit/>
          </a:bodyPr>
          <a:lstStyle>
            <a:lvl1pPr>
              <a:lnSpc>
                <a:spcPct val="90000"/>
              </a:lnSpc>
              <a:defRPr sz="1700">
                <a:solidFill>
                  <a:schemeClr val="bg1"/>
                </a:solidFill>
              </a:defRPr>
            </a:lvl1pPr>
            <a:lvl2pPr>
              <a:lnSpc>
                <a:spcPct val="90000"/>
              </a:lnSpc>
              <a:defRPr sz="1400">
                <a:solidFill>
                  <a:schemeClr val="bg1"/>
                </a:solidFill>
              </a:defRPr>
            </a:lvl2pPr>
            <a:lvl3pPr>
              <a:lnSpc>
                <a:spcPct val="90000"/>
              </a:lnSpc>
              <a:defRPr sz="1400">
                <a:solidFill>
                  <a:schemeClr val="bg1"/>
                </a:solidFill>
              </a:defRPr>
            </a:lvl3pPr>
            <a:lvl4pPr>
              <a:lnSpc>
                <a:spcPct val="90000"/>
              </a:lnSpc>
              <a:defRPr sz="1400">
                <a:solidFill>
                  <a:schemeClr val="bg1"/>
                </a:solidFill>
              </a:defRPr>
            </a:lvl4pPr>
            <a:lvl5pPr>
              <a:lnSpc>
                <a:spcPct val="90000"/>
              </a:lnSpc>
              <a:defRPr sz="1400">
                <a:solidFill>
                  <a:schemeClr val="bg1"/>
                </a:solidFill>
              </a:defRPr>
            </a:lvl5pPr>
          </a:lstStyle>
          <a:p>
            <a:pPr lvl="0"/>
            <a:r>
              <a:rPr lang="en-GB" err="1"/>
              <a:t>Kuvateksti</a:t>
            </a:r>
            <a:r>
              <a:rPr lang="en-GB"/>
              <a:t>.</a:t>
            </a:r>
            <a:endParaRPr lang="en-FI"/>
          </a:p>
        </p:txBody>
      </p:sp>
      <p:pic>
        <p:nvPicPr>
          <p:cNvPr id="5" name="Picture 4">
            <a:extLst>
              <a:ext uri="{FF2B5EF4-FFF2-40B4-BE49-F238E27FC236}">
                <a16:creationId xmlns:a16="http://schemas.microsoft.com/office/drawing/2014/main" id="{D19945CF-6E99-1C19-550A-37DDB21A8FF1}"/>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10907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ninen kaksi palstaa">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10313967" cy="1096662"/>
          </a:xfrm>
        </p:spPr>
        <p:txBody>
          <a:bodyPr>
            <a:noAutofit/>
          </a:bodyPr>
          <a:lstStyle>
            <a:lvl1pPr>
              <a:defRPr/>
            </a:lvl1pPr>
          </a:lstStyle>
          <a:p>
            <a:r>
              <a:rPr lang="en-GB"/>
              <a:t>HSY </a:t>
            </a:r>
            <a:r>
              <a:rPr lang="en-GB" err="1"/>
              <a:t>otsikko</a:t>
            </a:r>
            <a:r>
              <a:rPr lang="en-GB"/>
              <a:t> </a:t>
            </a: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5655820"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mj-lt"/>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216000" indent="-2160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4831010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eltainen kaksi palstaa">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10313967" cy="1096662"/>
          </a:xfrm>
        </p:spPr>
        <p:txBody>
          <a:bodyPr>
            <a:noAutofit/>
          </a:bodyPr>
          <a:lstStyle>
            <a:lvl1pPr>
              <a:defRPr/>
            </a:lvl1pPr>
          </a:lstStyle>
          <a:p>
            <a:r>
              <a:rPr lang="en-GB"/>
              <a:t>HSY </a:t>
            </a:r>
            <a:r>
              <a:rPr lang="en-GB" err="1"/>
              <a:t>otsikko</a:t>
            </a:r>
            <a:r>
              <a:rPr lang="en-GB"/>
              <a:t> </a:t>
            </a: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5655820"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mj-lt"/>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216000" indent="-2160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7983298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ihreä kaksi palstaa">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10313967" cy="1096662"/>
          </a:xfrm>
        </p:spPr>
        <p:txBody>
          <a:bodyPr>
            <a:noAutofit/>
          </a:bodyPr>
          <a:lstStyle>
            <a:lvl1pPr>
              <a:defRPr/>
            </a:lvl1pPr>
          </a:lstStyle>
          <a:p>
            <a:r>
              <a:rPr lang="en-GB"/>
              <a:t>HSY </a:t>
            </a:r>
            <a:r>
              <a:rPr lang="en-GB" err="1"/>
              <a:t>otsikko</a:t>
            </a:r>
            <a:r>
              <a:rPr lang="en-GB"/>
              <a:t> </a:t>
            </a: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D7E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5655820"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68967" y="2573443"/>
            <a:ext cx="5140004"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mj-lt"/>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216000" indent="-2160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7264279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gressi ja teksti">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3" y="539859"/>
            <a:ext cx="10323301"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6"/>
            <a:ext cx="10323300" cy="2040197"/>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89863"/>
            <a:ext cx="11391913" cy="2103120"/>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1455687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ksti, koko dia">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1843316"/>
            <a:ext cx="11391913" cy="4349667"/>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3" y="539859"/>
            <a:ext cx="10336271"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3389420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gressi ja kaavio">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5F80762-D73E-26D8-35E6-4FC8EBE1D9AD}"/>
              </a:ext>
            </a:extLst>
          </p:cNvPr>
          <p:cNvSpPr>
            <a:spLocks noGrp="1"/>
          </p:cNvSpPr>
          <p:nvPr>
            <p:ph sz="half" idx="11" hasCustomPrompt="1"/>
          </p:nvPr>
        </p:nvSpPr>
        <p:spPr>
          <a:xfrm>
            <a:off x="351182" y="2990625"/>
            <a:ext cx="11391913" cy="3510377"/>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10336271"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10336270" cy="910644"/>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a:t>
            </a:r>
            <a:endParaRPr lang="en-FI"/>
          </a:p>
        </p:txBody>
      </p:sp>
    </p:spTree>
    <p:extLst>
      <p:ext uri="{BB962C8B-B14F-4D97-AF65-F5344CB8AC3E}">
        <p14:creationId xmlns:p14="http://schemas.microsoft.com/office/powerpoint/2010/main" val="19827217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olme osaa">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062FFC23-4874-ADA3-9EC1-E3DE7A6F5EAE}"/>
              </a:ext>
            </a:extLst>
          </p:cNvPr>
          <p:cNvSpPr>
            <a:spLocks noGrp="1"/>
          </p:cNvSpPr>
          <p:nvPr>
            <p:ph sz="half" idx="17" hasCustomPrompt="1"/>
          </p:nvPr>
        </p:nvSpPr>
        <p:spPr>
          <a:xfrm>
            <a:off x="6096000" y="2189952"/>
            <a:ext cx="5744816" cy="4247311"/>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10316816"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4"/>
            <a:ext cx="5157787" cy="21650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93029"/>
            <a:ext cx="5157787" cy="2165002"/>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64637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2"/>
        </a:solidFill>
        <a:effectLst/>
      </p:bgPr>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3206" y="360001"/>
            <a:ext cx="1419029" cy="774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3F1D32C-239F-473B-899A-13ADC48F0269}" type="datetime1">
              <a:rPr lang="fi-FI" smtClean="0"/>
              <a:pPr/>
              <a:t>4.6.2026</a:t>
            </a:fld>
            <a:endParaRPr lang="fi-FI"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2A00DE5-8910-4A09-9EF4-AEEB76902EFA}" type="slidenum">
              <a:rPr lang="fi-FI" smtClean="0"/>
              <a:pPr/>
              <a:t>‹#›</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2059542" y="1476000"/>
            <a:ext cx="9600000" cy="2880000"/>
          </a:xfrm>
        </p:spPr>
        <p:txBody>
          <a:bodyPr anchor="b">
            <a:normAutofit/>
          </a:bodyPr>
          <a:lstStyle>
            <a:lvl1pPr algn="l">
              <a:defRPr sz="4000" spc="3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041984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ksti ja 4 osaa sininen">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F53509B6-C4EA-FF1E-C73F-C127520D8C36}"/>
              </a:ext>
            </a:extLst>
          </p:cNvPr>
          <p:cNvSpPr>
            <a:spLocks noGrp="1"/>
          </p:cNvSpPr>
          <p:nvPr>
            <p:ph sz="half" idx="11" hasCustomPrompt="1"/>
          </p:nvPr>
        </p:nvSpPr>
        <p:spPr>
          <a:xfrm>
            <a:off x="351184" y="1600206"/>
            <a:ext cx="5848004" cy="4598294"/>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2" name="Rectangle 33">
            <a:extLst>
              <a:ext uri="{FF2B5EF4-FFF2-40B4-BE49-F238E27FC236}">
                <a16:creationId xmlns:a16="http://schemas.microsoft.com/office/drawing/2014/main" id="{8A56C416-6293-A567-5465-DB6676315770}"/>
              </a:ext>
            </a:extLst>
          </p:cNvPr>
          <p:cNvSpPr/>
          <p:nvPr userDrawn="1"/>
        </p:nvSpPr>
        <p:spPr>
          <a:xfrm>
            <a:off x="6199188" y="-7388"/>
            <a:ext cx="6094252" cy="6865388"/>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10" name="Title 24">
            <a:extLst>
              <a:ext uri="{FF2B5EF4-FFF2-40B4-BE49-F238E27FC236}">
                <a16:creationId xmlns:a16="http://schemas.microsoft.com/office/drawing/2014/main" id="{8FC7F119-32C9-C99C-6C33-4051320309AE}"/>
              </a:ext>
            </a:extLst>
          </p:cNvPr>
          <p:cNvSpPr>
            <a:spLocks noGrp="1"/>
          </p:cNvSpPr>
          <p:nvPr>
            <p:ph type="title" hasCustomPrompt="1"/>
          </p:nvPr>
        </p:nvSpPr>
        <p:spPr>
          <a:xfrm>
            <a:off x="351184" y="539859"/>
            <a:ext cx="5744816"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3623174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i ja 4 osaa keltainen">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E6788E53-F0B7-DFE1-D0C3-68779A635BAF}"/>
              </a:ext>
            </a:extLst>
          </p:cNvPr>
          <p:cNvSpPr>
            <a:spLocks noGrp="1"/>
          </p:cNvSpPr>
          <p:nvPr>
            <p:ph sz="half" idx="11" hasCustomPrompt="1"/>
          </p:nvPr>
        </p:nvSpPr>
        <p:spPr>
          <a:xfrm>
            <a:off x="351182" y="1600206"/>
            <a:ext cx="5848005" cy="4598294"/>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2" name="Rectangle 33">
            <a:extLst>
              <a:ext uri="{FF2B5EF4-FFF2-40B4-BE49-F238E27FC236}">
                <a16:creationId xmlns:a16="http://schemas.microsoft.com/office/drawing/2014/main" id="{862910BD-D099-4B5E-09B7-117C8929D70F}"/>
              </a:ext>
            </a:extLst>
          </p:cNvPr>
          <p:cNvSpPr/>
          <p:nvPr userDrawn="1"/>
        </p:nvSpPr>
        <p:spPr>
          <a:xfrm>
            <a:off x="6199188" y="-7388"/>
            <a:ext cx="5992812" cy="6865388"/>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10" name="Title 24">
            <a:extLst>
              <a:ext uri="{FF2B5EF4-FFF2-40B4-BE49-F238E27FC236}">
                <a16:creationId xmlns:a16="http://schemas.microsoft.com/office/drawing/2014/main" id="{D552228B-592D-7CBC-98CD-E8B776DFFE30}"/>
              </a:ext>
            </a:extLst>
          </p:cNvPr>
          <p:cNvSpPr>
            <a:spLocks noGrp="1"/>
          </p:cNvSpPr>
          <p:nvPr>
            <p:ph type="title" hasCustomPrompt="1"/>
          </p:nvPr>
        </p:nvSpPr>
        <p:spPr>
          <a:xfrm>
            <a:off x="351184" y="539859"/>
            <a:ext cx="5744816"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38647601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i ja 4 osaa vihreä">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622C2BC-303F-E3DA-2EA6-4E65C169E272}"/>
              </a:ext>
            </a:extLst>
          </p:cNvPr>
          <p:cNvSpPr>
            <a:spLocks noGrp="1"/>
          </p:cNvSpPr>
          <p:nvPr>
            <p:ph sz="half" idx="11" hasCustomPrompt="1"/>
          </p:nvPr>
        </p:nvSpPr>
        <p:spPr>
          <a:xfrm>
            <a:off x="351184" y="1600206"/>
            <a:ext cx="5848004" cy="4598294"/>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21" name="Rectangle 20">
            <a:extLst>
              <a:ext uri="{FF2B5EF4-FFF2-40B4-BE49-F238E27FC236}">
                <a16:creationId xmlns:a16="http://schemas.microsoft.com/office/drawing/2014/main" id="{3660B132-0A09-3B14-F2CB-01E7FB61F248}"/>
              </a:ext>
            </a:extLst>
          </p:cNvPr>
          <p:cNvSpPr/>
          <p:nvPr userDrawn="1"/>
        </p:nvSpPr>
        <p:spPr>
          <a:xfrm>
            <a:off x="6199188" y="0"/>
            <a:ext cx="5992812" cy="6858000"/>
          </a:xfrm>
          <a:prstGeom prst="rect">
            <a:avLst/>
          </a:prstGeom>
          <a:solidFill>
            <a:srgbClr val="D7E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8" name="Title 24">
            <a:extLst>
              <a:ext uri="{FF2B5EF4-FFF2-40B4-BE49-F238E27FC236}">
                <a16:creationId xmlns:a16="http://schemas.microsoft.com/office/drawing/2014/main" id="{5A2E9E8C-BA52-9DD3-660F-2DCC65280AE3}"/>
              </a:ext>
            </a:extLst>
          </p:cNvPr>
          <p:cNvSpPr>
            <a:spLocks noGrp="1"/>
          </p:cNvSpPr>
          <p:nvPr>
            <p:ph type="title" hasCustomPrompt="1"/>
          </p:nvPr>
        </p:nvSpPr>
        <p:spPr>
          <a:xfrm>
            <a:off x="351184" y="539859"/>
            <a:ext cx="5744816"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63657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61996D-B57D-0DF2-813F-A2B872CAF912}"/>
              </a:ext>
            </a:extLst>
          </p:cNvPr>
          <p:cNvSpPr/>
          <p:nvPr userDrawn="1"/>
        </p:nvSpPr>
        <p:spPr>
          <a:xfrm>
            <a:off x="-1" y="4273"/>
            <a:ext cx="6096001" cy="3429000"/>
          </a:xfrm>
          <a:prstGeom prst="rect">
            <a:avLst/>
          </a:prstGeom>
          <a:solidFill>
            <a:srgbClr val="E5D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8" name="Content Placeholder 3">
            <a:extLst>
              <a:ext uri="{FF2B5EF4-FFF2-40B4-BE49-F238E27FC236}">
                <a16:creationId xmlns:a16="http://schemas.microsoft.com/office/drawing/2014/main" id="{035E0F5F-3C63-AC05-F6C3-FD7765C31CC8}"/>
              </a:ext>
            </a:extLst>
          </p:cNvPr>
          <p:cNvSpPr>
            <a:spLocks noGrp="1"/>
          </p:cNvSpPr>
          <p:nvPr>
            <p:ph sz="half" idx="17" hasCustomPrompt="1"/>
          </p:nvPr>
        </p:nvSpPr>
        <p:spPr>
          <a:xfrm>
            <a:off x="351183" y="625003"/>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9" name="Rectangle 18">
            <a:extLst>
              <a:ext uri="{FF2B5EF4-FFF2-40B4-BE49-F238E27FC236}">
                <a16:creationId xmlns:a16="http://schemas.microsoft.com/office/drawing/2014/main" id="{E16ADEE7-3A5B-7AC8-6642-441ABD987A65}"/>
              </a:ext>
            </a:extLst>
          </p:cNvPr>
          <p:cNvSpPr/>
          <p:nvPr userDrawn="1"/>
        </p:nvSpPr>
        <p:spPr>
          <a:xfrm>
            <a:off x="-1" y="3426864"/>
            <a:ext cx="6096001" cy="3431136"/>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4060413"/>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3"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21" name="Rectangle 20">
            <a:extLst>
              <a:ext uri="{FF2B5EF4-FFF2-40B4-BE49-F238E27FC236}">
                <a16:creationId xmlns:a16="http://schemas.microsoft.com/office/drawing/2014/main" id="{13D6DA86-E021-F3A5-9619-2AD826DFF040}"/>
              </a:ext>
            </a:extLst>
          </p:cNvPr>
          <p:cNvSpPr/>
          <p:nvPr userDrawn="1"/>
        </p:nvSpPr>
        <p:spPr>
          <a:xfrm>
            <a:off x="6084604" y="-4272"/>
            <a:ext cx="6107396" cy="3429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B4187467-0606-EE5D-364F-6A20C51485B2}"/>
              </a:ext>
            </a:extLst>
          </p:cNvPr>
          <p:cNvSpPr>
            <a:spLocks noGrp="1"/>
          </p:cNvSpPr>
          <p:nvPr>
            <p:ph sz="half" idx="22" hasCustomPrompt="1"/>
          </p:nvPr>
        </p:nvSpPr>
        <p:spPr>
          <a:xfrm>
            <a:off x="6452880" y="625003"/>
            <a:ext cx="3981537"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20200FA-1ED1-843E-6404-614D8DF92C4C}"/>
              </a:ext>
            </a:extLst>
          </p:cNvPr>
          <p:cNvSpPr>
            <a:spLocks noGrp="1"/>
          </p:cNvSpPr>
          <p:nvPr>
            <p:ph sz="half" idx="23" hasCustomPrompt="1"/>
          </p:nvPr>
        </p:nvSpPr>
        <p:spPr>
          <a:xfrm>
            <a:off x="6452880"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20" name="Rectangle 19">
            <a:extLst>
              <a:ext uri="{FF2B5EF4-FFF2-40B4-BE49-F238E27FC236}">
                <a16:creationId xmlns:a16="http://schemas.microsoft.com/office/drawing/2014/main" id="{13CEFF09-D135-6893-0401-885A09F6F718}"/>
              </a:ext>
            </a:extLst>
          </p:cNvPr>
          <p:cNvSpPr/>
          <p:nvPr userDrawn="1"/>
        </p:nvSpPr>
        <p:spPr>
          <a:xfrm>
            <a:off x="6084604" y="3426864"/>
            <a:ext cx="6107396" cy="3431136"/>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4060413"/>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2" name="Content Placeholder 3">
            <a:extLst>
              <a:ext uri="{FF2B5EF4-FFF2-40B4-BE49-F238E27FC236}">
                <a16:creationId xmlns:a16="http://schemas.microsoft.com/office/drawing/2014/main" id="{341E1047-B1E3-2302-51EC-B26E71191CB2}"/>
              </a:ext>
            </a:extLst>
          </p:cNvPr>
          <p:cNvSpPr>
            <a:spLocks noGrp="1"/>
          </p:cNvSpPr>
          <p:nvPr>
            <p:ph sz="half" idx="26" hasCustomPrompt="1"/>
          </p:nvPr>
        </p:nvSpPr>
        <p:spPr>
          <a:xfrm>
            <a:off x="352704"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16866388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Oranssi ja keltainen">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0E213AD-BF1F-880C-5925-83D559C9382D}"/>
              </a:ext>
            </a:extLst>
          </p:cNvPr>
          <p:cNvSpPr/>
          <p:nvPr userDrawn="1"/>
        </p:nvSpPr>
        <p:spPr>
          <a:xfrm>
            <a:off x="-1" y="4272"/>
            <a:ext cx="5976835" cy="6853727"/>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Rectangle 20">
            <a:extLst>
              <a:ext uri="{FF2B5EF4-FFF2-40B4-BE49-F238E27FC236}">
                <a16:creationId xmlns:a16="http://schemas.microsoft.com/office/drawing/2014/main" id="{6730E7D6-B0BA-716A-0883-BE98F325B802}"/>
              </a:ext>
            </a:extLst>
          </p:cNvPr>
          <p:cNvSpPr/>
          <p:nvPr userDrawn="1"/>
        </p:nvSpPr>
        <p:spPr>
          <a:xfrm>
            <a:off x="5976834" y="-4272"/>
            <a:ext cx="6215166" cy="6862272"/>
          </a:xfrm>
          <a:prstGeom prst="rect">
            <a:avLst/>
          </a:prstGeom>
          <a:solidFill>
            <a:srgbClr val="F7D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16000" indent="-21600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16000" indent="-21600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E3DCADF-194B-E2A3-495F-B1C834241EAB}"/>
              </a:ext>
            </a:extLst>
          </p:cNvPr>
          <p:cNvSpPr>
            <a:spLocks noGrp="1"/>
          </p:cNvSpPr>
          <p:nvPr>
            <p:ph type="title" hasCustomPrompt="1"/>
          </p:nvPr>
        </p:nvSpPr>
        <p:spPr>
          <a:xfrm>
            <a:off x="351184" y="539859"/>
            <a:ext cx="10254148"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7198501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Oranssi ja keltainen">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0E213AD-BF1F-880C-5925-83D559C9382D}"/>
              </a:ext>
            </a:extLst>
          </p:cNvPr>
          <p:cNvSpPr/>
          <p:nvPr userDrawn="1"/>
        </p:nvSpPr>
        <p:spPr>
          <a:xfrm>
            <a:off x="-1" y="4272"/>
            <a:ext cx="5976835" cy="6853727"/>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Rectangle 20">
            <a:extLst>
              <a:ext uri="{FF2B5EF4-FFF2-40B4-BE49-F238E27FC236}">
                <a16:creationId xmlns:a16="http://schemas.microsoft.com/office/drawing/2014/main" id="{6730E7D6-B0BA-716A-0883-BE98F325B802}"/>
              </a:ext>
            </a:extLst>
          </p:cNvPr>
          <p:cNvSpPr/>
          <p:nvPr userDrawn="1"/>
        </p:nvSpPr>
        <p:spPr>
          <a:xfrm>
            <a:off x="5976834" y="-4272"/>
            <a:ext cx="6215166" cy="6862272"/>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16000" indent="-21600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16000" indent="-21600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E3DCADF-194B-E2A3-495F-B1C834241EAB}"/>
              </a:ext>
            </a:extLst>
          </p:cNvPr>
          <p:cNvSpPr>
            <a:spLocks noGrp="1"/>
          </p:cNvSpPr>
          <p:nvPr>
            <p:ph type="title" hasCustomPrompt="1"/>
          </p:nvPr>
        </p:nvSpPr>
        <p:spPr>
          <a:xfrm>
            <a:off x="351184" y="539859"/>
            <a:ext cx="10254148"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8976274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anssi ja keltainen">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0E213AD-BF1F-880C-5925-83D559C9382D}"/>
              </a:ext>
            </a:extLst>
          </p:cNvPr>
          <p:cNvSpPr/>
          <p:nvPr userDrawn="1"/>
        </p:nvSpPr>
        <p:spPr>
          <a:xfrm>
            <a:off x="-1" y="4272"/>
            <a:ext cx="5976835" cy="685372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Rectangle 20">
            <a:extLst>
              <a:ext uri="{FF2B5EF4-FFF2-40B4-BE49-F238E27FC236}">
                <a16:creationId xmlns:a16="http://schemas.microsoft.com/office/drawing/2014/main" id="{6730E7D6-B0BA-716A-0883-BE98F325B802}"/>
              </a:ext>
            </a:extLst>
          </p:cNvPr>
          <p:cNvSpPr/>
          <p:nvPr userDrawn="1"/>
        </p:nvSpPr>
        <p:spPr>
          <a:xfrm>
            <a:off x="5976834" y="-4272"/>
            <a:ext cx="6215166" cy="6862272"/>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16000" indent="-21600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mj-lt"/>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16000" indent="-21600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E3DCADF-194B-E2A3-495F-B1C834241EAB}"/>
              </a:ext>
            </a:extLst>
          </p:cNvPr>
          <p:cNvSpPr>
            <a:spLocks noGrp="1"/>
          </p:cNvSpPr>
          <p:nvPr>
            <p:ph type="title" hasCustomPrompt="1"/>
          </p:nvPr>
        </p:nvSpPr>
        <p:spPr>
          <a:xfrm>
            <a:off x="351184" y="539859"/>
            <a:ext cx="10254148"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4052768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80319"/>
            <a:ext cx="10313969" cy="809668"/>
          </a:xfrm>
        </p:spPr>
        <p:txBody>
          <a:bodyPr>
            <a:noAutofit/>
          </a:bodyPr>
          <a:lstStyle>
            <a:lvl1pPr>
              <a:defRPr sz="3300"/>
            </a:lvl1pPr>
          </a:lstStyle>
          <a:p>
            <a:r>
              <a:rPr lang="en-GB"/>
              <a:t>HSY </a:t>
            </a:r>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6"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5"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0" name="Content Placeholder 3">
            <a:extLst>
              <a:ext uri="{FF2B5EF4-FFF2-40B4-BE49-F238E27FC236}">
                <a16:creationId xmlns:a16="http://schemas.microsoft.com/office/drawing/2014/main" id="{9455254D-02FA-C3E7-73B9-90943629FE80}"/>
              </a:ext>
            </a:extLst>
          </p:cNvPr>
          <p:cNvSpPr>
            <a:spLocks noGrp="1"/>
          </p:cNvSpPr>
          <p:nvPr>
            <p:ph sz="half" idx="33" hasCustomPrompt="1"/>
          </p:nvPr>
        </p:nvSpPr>
        <p:spPr>
          <a:xfrm>
            <a:off x="6436839"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96954BA0-08E6-A979-CFE8-0D0C88E60EBF}"/>
              </a:ext>
            </a:extLst>
          </p:cNvPr>
          <p:cNvSpPr>
            <a:spLocks noGrp="1"/>
          </p:cNvSpPr>
          <p:nvPr>
            <p:ph sz="half" idx="34" hasCustomPrompt="1"/>
          </p:nvPr>
        </p:nvSpPr>
        <p:spPr>
          <a:xfrm>
            <a:off x="6436840"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Kirjoita</a:t>
            </a:r>
            <a:r>
              <a:rPr lang="en-GB"/>
              <a:t> </a:t>
            </a:r>
            <a:r>
              <a:rPr lang="en-GB" err="1"/>
              <a:t>teksti</a:t>
            </a:r>
            <a:r>
              <a:rPr lang="en-GB"/>
              <a:t>.</a:t>
            </a:r>
            <a:endParaRPr lang="en-FI"/>
          </a:p>
        </p:txBody>
      </p:sp>
      <p:sp>
        <p:nvSpPr>
          <p:cNvPr id="15" name="Content Placeholder 3">
            <a:extLst>
              <a:ext uri="{FF2B5EF4-FFF2-40B4-BE49-F238E27FC236}">
                <a16:creationId xmlns:a16="http://schemas.microsoft.com/office/drawing/2014/main" id="{B5860528-00B3-EB90-D20B-A6D06C8DC2D2}"/>
              </a:ext>
            </a:extLst>
          </p:cNvPr>
          <p:cNvSpPr>
            <a:spLocks noGrp="1"/>
          </p:cNvSpPr>
          <p:nvPr>
            <p:ph sz="half" idx="35" hasCustomPrompt="1"/>
          </p:nvPr>
        </p:nvSpPr>
        <p:spPr>
          <a:xfrm>
            <a:off x="6436839"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 name="Content Placeholder 3">
            <a:extLst>
              <a:ext uri="{FF2B5EF4-FFF2-40B4-BE49-F238E27FC236}">
                <a16:creationId xmlns:a16="http://schemas.microsoft.com/office/drawing/2014/main" id="{0EA2485E-0143-49C9-B6FD-32F043E61601}"/>
              </a:ext>
            </a:extLst>
          </p:cNvPr>
          <p:cNvSpPr>
            <a:spLocks noGrp="1"/>
          </p:cNvSpPr>
          <p:nvPr>
            <p:ph sz="half" idx="36" hasCustomPrompt="1"/>
          </p:nvPr>
        </p:nvSpPr>
        <p:spPr>
          <a:xfrm>
            <a:off x="461924"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Tree>
    <p:extLst>
      <p:ext uri="{BB962C8B-B14F-4D97-AF65-F5344CB8AC3E}">
        <p14:creationId xmlns:p14="http://schemas.microsoft.com/office/powerpoint/2010/main" val="33174344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gressi ja vertailu">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27170EF-7B8A-1306-98E9-9A4A82D80934}"/>
              </a:ext>
            </a:extLst>
          </p:cNvPr>
          <p:cNvSpPr>
            <a:spLocks noGrp="1"/>
          </p:cNvSpPr>
          <p:nvPr>
            <p:ph sz="half" idx="13" hasCustomPrompt="1"/>
          </p:nvPr>
        </p:nvSpPr>
        <p:spPr>
          <a:xfrm>
            <a:off x="6428232" y="2968667"/>
            <a:ext cx="5303838" cy="353233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2" name="Content Placeholder 3">
            <a:extLst>
              <a:ext uri="{FF2B5EF4-FFF2-40B4-BE49-F238E27FC236}">
                <a16:creationId xmlns:a16="http://schemas.microsoft.com/office/drawing/2014/main" id="{5AB5AE19-9AC4-93B1-8553-F6F20C1D34A8}"/>
              </a:ext>
            </a:extLst>
          </p:cNvPr>
          <p:cNvSpPr>
            <a:spLocks noGrp="1"/>
          </p:cNvSpPr>
          <p:nvPr>
            <p:ph sz="half" idx="12" hasCustomPrompt="1"/>
          </p:nvPr>
        </p:nvSpPr>
        <p:spPr>
          <a:xfrm>
            <a:off x="457200" y="2968667"/>
            <a:ext cx="5303838" cy="353233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Kirjoita</a:t>
            </a:r>
            <a:r>
              <a:rPr lang="en-GB"/>
              <a:t> </a:t>
            </a:r>
            <a:r>
              <a:rPr lang="en-GB" err="1"/>
              <a:t>teksti</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3" y="539859"/>
            <a:ext cx="10310331"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1" y="1843314"/>
            <a:ext cx="10310331" cy="91241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a:t>
            </a:r>
            <a:endParaRPr lang="en-FI"/>
          </a:p>
        </p:txBody>
      </p:sp>
    </p:spTree>
    <p:extLst>
      <p:ext uri="{BB962C8B-B14F-4D97-AF65-F5344CB8AC3E}">
        <p14:creationId xmlns:p14="http://schemas.microsoft.com/office/powerpoint/2010/main" val="201255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aksi palstaa sininen">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1" y="539859"/>
            <a:ext cx="10310333" cy="809668"/>
          </a:xfrm>
        </p:spPr>
        <p:txBody>
          <a:bodyPr/>
          <a:lstStyle>
            <a:lvl1pPr>
              <a:defRPr/>
            </a:lvl1pPr>
          </a:lstStyle>
          <a:p>
            <a:r>
              <a:rPr lang="en-GB"/>
              <a:t>HSY </a:t>
            </a:r>
            <a:r>
              <a:rPr lang="en-GB" err="1"/>
              <a:t>otsikko</a:t>
            </a:r>
            <a:r>
              <a:rPr lang="en-GB"/>
              <a:t> </a:t>
            </a:r>
            <a:r>
              <a:rPr lang="en-GB" err="1"/>
              <a:t>tähän</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4" y="1273645"/>
            <a:ext cx="10261509"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5523017"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5123873" cy="2063468"/>
          </a:xfrm>
        </p:spPr>
        <p:txBody>
          <a:bodyPr anchor="t">
            <a:noAutofit/>
          </a:bodyPr>
          <a:lstStyle>
            <a:lvl1pPr marL="0" indent="0">
              <a:lnSpc>
                <a:spcPct val="100000"/>
              </a:lnSpc>
              <a:buFont typeface="Arial" panose="020B0604020202020204" pitchFamily="34" charset="0"/>
              <a:buNone/>
              <a:defRPr sz="2000">
                <a:solidFill>
                  <a:schemeClr val="tx1"/>
                </a:solidFill>
              </a:defRPr>
            </a:lvl1pPr>
            <a:lvl2pPr marL="457200" indent="0">
              <a:lnSpc>
                <a:spcPct val="100000"/>
              </a:lnSpc>
              <a:buFont typeface="Arial" panose="020B0604020202020204" pitchFamily="34" charset="0"/>
              <a:buNone/>
              <a:defRPr sz="2000">
                <a:solidFill>
                  <a:schemeClr val="tx1"/>
                </a:solidFill>
              </a:defRPr>
            </a:lvl2pPr>
            <a:lvl3pPr marL="914400" indent="0">
              <a:lnSpc>
                <a:spcPct val="100000"/>
              </a:lnSpc>
              <a:buFont typeface="Arial" panose="020B0604020202020204" pitchFamily="34" charset="0"/>
              <a:buNone/>
              <a:defRPr sz="2000">
                <a:solidFill>
                  <a:schemeClr val="tx1"/>
                </a:solidFill>
              </a:defRPr>
            </a:lvl3pPr>
            <a:lvl4pPr marL="1371600" indent="0">
              <a:lnSpc>
                <a:spcPct val="100000"/>
              </a:lnSpc>
              <a:buFont typeface="Arial" panose="020B0604020202020204" pitchFamily="34" charset="0"/>
              <a:buNone/>
              <a:defRPr sz="2000">
                <a:solidFill>
                  <a:schemeClr val="tx1"/>
                </a:solidFill>
              </a:defRPr>
            </a:lvl4pPr>
            <a:lvl5pPr marL="1828800" indent="0">
              <a:lnSpc>
                <a:spcPct val="100000"/>
              </a:lnSpc>
              <a:buFont typeface="Arial" panose="020B0604020202020204" pitchFamily="34" charset="0"/>
              <a:buNone/>
              <a:defRPr sz="2000">
                <a:solidFill>
                  <a:schemeClr val="tx1"/>
                </a:solidFill>
              </a:defRPr>
            </a:lvl5pPr>
          </a:lstStyle>
          <a:p>
            <a:pPr lvl="0"/>
            <a:r>
              <a:rPr lang="en-GB" err="1"/>
              <a:t>Kirjoita</a:t>
            </a:r>
            <a:r>
              <a:rPr lang="en-GB"/>
              <a:t> </a:t>
            </a:r>
            <a:r>
              <a:rPr lang="en-GB" err="1"/>
              <a:t>teksti</a:t>
            </a:r>
            <a:r>
              <a:rPr lang="en-GB"/>
              <a:t>.</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6220082" y="2743202"/>
            <a:ext cx="5505279"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solidFill>
                <a:schemeClr val="tx1"/>
              </a:solidFill>
            </a:endParaRPr>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631826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6318264" y="3892269"/>
            <a:ext cx="5156242" cy="2063468"/>
          </a:xfrm>
        </p:spPr>
        <p:txBody>
          <a:bodyPr anchor="t">
            <a:noAutofit/>
          </a:bodyPr>
          <a:lstStyle>
            <a:lvl1pPr marL="0" indent="0">
              <a:lnSpc>
                <a:spcPct val="100000"/>
              </a:lnSpc>
              <a:buFontTx/>
              <a:buNone/>
              <a:defRPr sz="2000">
                <a:solidFill>
                  <a:schemeClr val="tx1"/>
                </a:solidFill>
              </a:defRPr>
            </a:lvl1pPr>
            <a:lvl2pPr marL="457200" indent="0">
              <a:lnSpc>
                <a:spcPct val="100000"/>
              </a:lnSpc>
              <a:buFontTx/>
              <a:buNone/>
              <a:defRPr sz="2000">
                <a:solidFill>
                  <a:schemeClr val="tx1"/>
                </a:solidFill>
              </a:defRPr>
            </a:lvl2pPr>
            <a:lvl3pPr marL="914400" indent="0">
              <a:lnSpc>
                <a:spcPct val="100000"/>
              </a:lnSpc>
              <a:buFontTx/>
              <a:buNone/>
              <a:defRPr sz="2000">
                <a:solidFill>
                  <a:schemeClr val="tx1"/>
                </a:solidFill>
              </a:defRPr>
            </a:lvl3pPr>
            <a:lvl4pPr marL="1371600" indent="0">
              <a:lnSpc>
                <a:spcPct val="100000"/>
              </a:lnSpc>
              <a:buFontTx/>
              <a:buNone/>
              <a:defRPr sz="2000">
                <a:solidFill>
                  <a:schemeClr val="tx1"/>
                </a:solidFill>
              </a:defRPr>
            </a:lvl4pPr>
            <a:lvl5pPr marL="1828800" indent="0">
              <a:lnSpc>
                <a:spcPct val="100000"/>
              </a:lnSpc>
              <a:buFontTx/>
              <a:buNone/>
              <a:defRPr sz="2000">
                <a:solidFill>
                  <a:schemeClr val="tx1"/>
                </a:solidFill>
              </a:defRPr>
            </a:lvl5pPr>
          </a:lstStyle>
          <a:p>
            <a:pPr lvl="0"/>
            <a:r>
              <a:rPr lang="en-GB" err="1"/>
              <a:t>Kirjoita</a:t>
            </a:r>
            <a:r>
              <a:rPr lang="en-GB"/>
              <a:t> </a:t>
            </a:r>
            <a:r>
              <a:rPr lang="en-GB" err="1"/>
              <a:t>teksti</a:t>
            </a:r>
            <a:r>
              <a:rPr lang="en-GB"/>
              <a:t>.</a:t>
            </a:r>
            <a:endParaRPr lang="en-FI"/>
          </a:p>
        </p:txBody>
      </p:sp>
    </p:spTree>
    <p:extLst>
      <p:ext uri="{BB962C8B-B14F-4D97-AF65-F5344CB8AC3E}">
        <p14:creationId xmlns:p14="http://schemas.microsoft.com/office/powerpoint/2010/main" val="212079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7.emf"/><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5.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theme" Target="../theme/theme6.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black">
          <a:xfrm>
            <a:off x="302400" y="6142177"/>
            <a:ext cx="866426" cy="472586"/>
          </a:xfrm>
          <a:prstGeom prst="rect">
            <a:avLst/>
          </a:prstGeom>
        </p:spPr>
      </p:pic>
      <p:sp>
        <p:nvSpPr>
          <p:cNvPr id="13" name="Slide Number Placeholder 5">
            <a:extLst>
              <a:ext uri="{FF2B5EF4-FFF2-40B4-BE49-F238E27FC236}">
                <a16:creationId xmlns:a16="http://schemas.microsoft.com/office/drawing/2014/main" id="{45099E1D-0B09-4B35-A117-62BE2A8A1ED1}"/>
              </a:ext>
            </a:extLst>
          </p:cNvPr>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chemeClr val="bg2"/>
                </a:solidFill>
              </a:defRPr>
            </a:lvl1pPr>
          </a:lstStyle>
          <a:p>
            <a:fld id="{B2A00DE5-8910-4A09-9EF4-AEEB76902EFA}" type="slidenum">
              <a:rPr lang="fi-FI" smtClean="0"/>
              <a:pPr/>
              <a:t>‹#›</a:t>
            </a:fld>
            <a:endParaRPr lang="fi-FI" dirty="0"/>
          </a:p>
        </p:txBody>
      </p:sp>
      <p:sp>
        <p:nvSpPr>
          <p:cNvPr id="12" name="Footer Placeholder 4">
            <a:extLst>
              <a:ext uri="{FF2B5EF4-FFF2-40B4-BE49-F238E27FC236}">
                <a16:creationId xmlns:a16="http://schemas.microsoft.com/office/drawing/2014/main" id="{95793873-54C5-4D86-8160-5B0A9D2D2932}"/>
              </a:ext>
            </a:extLst>
          </p:cNvPr>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chemeClr val="bg2"/>
                </a:solidFill>
              </a:defRPr>
            </a:lvl1pPr>
          </a:lstStyle>
          <a:p>
            <a:endParaRPr lang="fi-FI" dirty="0"/>
          </a:p>
        </p:txBody>
      </p:sp>
      <p:sp>
        <p:nvSpPr>
          <p:cNvPr id="11" name="Date Placeholder 3">
            <a:extLst>
              <a:ext uri="{FF2B5EF4-FFF2-40B4-BE49-F238E27FC236}">
                <a16:creationId xmlns:a16="http://schemas.microsoft.com/office/drawing/2014/main" id="{90E10B24-F37C-477F-BEBA-9207A308CEDA}"/>
              </a:ext>
            </a:extLst>
          </p:cNvPr>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chemeClr val="bg2"/>
                </a:solidFill>
              </a:defRPr>
            </a:lvl1pPr>
          </a:lstStyle>
          <a:p>
            <a:fld id="{AA4DFD03-ACC5-4DE8-AB64-A9CD00098E11}" type="datetime1">
              <a:rPr lang="fi-FI" smtClean="0"/>
              <a:pPr/>
              <a:t>4.6.2026</a:t>
            </a:fld>
            <a:endParaRPr lang="fi-FI" dirty="0"/>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	</a:t>
            </a:r>
            <a:endParaRPr lang="en-US" dirty="0"/>
          </a:p>
        </p:txBody>
      </p:sp>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dirty="0"/>
              <a:t>Muokkaa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3197175503"/>
      </p:ext>
    </p:extLst>
  </p:cSld>
  <p:clrMap bg1="lt1" tx1="dk1" bg2="lt2" tx2="dk2" accent1="accent1" accent2="accent2" accent3="accent3" accent4="accent4" accent5="accent5" accent6="accent6" hlink="hlink" folHlink="folHlink"/>
  <p:sldLayoutIdLst>
    <p:sldLayoutId id="2147483740" r:id="rId1"/>
    <p:sldLayoutId id="2147483738" r:id="rId2"/>
    <p:sldLayoutId id="2147483741" r:id="rId3"/>
    <p:sldLayoutId id="2147483743" r:id="rId4"/>
    <p:sldLayoutId id="2147483745" r:id="rId5"/>
    <p:sldLayoutId id="2147483748" r:id="rId6"/>
    <p:sldLayoutId id="2147483749" r:id="rId7"/>
    <p:sldLayoutId id="2147483747" r:id="rId8"/>
  </p:sldLayoutIdLst>
  <p:hf hdr="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guide id="4" orient="horz" pos="4134">
          <p15:clr>
            <a:srgbClr val="F26B43"/>
          </p15:clr>
        </p15:guide>
        <p15:guide id="5" orient="horz" pos="35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black">
          <a:xfrm>
            <a:off x="302400" y="6142177"/>
            <a:ext cx="866425" cy="472586"/>
          </a:xfrm>
          <a:prstGeom prst="rect">
            <a:avLst/>
          </a:prstGeom>
        </p:spPr>
      </p:pic>
      <p:sp>
        <p:nvSpPr>
          <p:cNvPr id="6" name="Slide Number Placeholder 5"/>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chemeClr val="bg1"/>
                </a:solidFill>
              </a:defRPr>
            </a:lvl1pPr>
          </a:lstStyle>
          <a:p>
            <a:fld id="{B2A00DE5-8910-4A09-9EF4-AEEB76902EFA}" type="slidenum">
              <a:rPr lang="fi-FI" smtClean="0"/>
              <a:pPr/>
              <a:t>‹#›</a:t>
            </a:fld>
            <a:endParaRPr lang="fi-FI"/>
          </a:p>
        </p:txBody>
      </p:sp>
      <p:sp>
        <p:nvSpPr>
          <p:cNvPr id="5" name="Footer Placeholder 4"/>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chemeClr val="bg1"/>
                </a:solidFill>
              </a:defRPr>
            </a:lvl1pPr>
          </a:lstStyle>
          <a:p>
            <a:endParaRPr lang="fi-FI" dirty="0"/>
          </a:p>
        </p:txBody>
      </p:sp>
      <p:sp>
        <p:nvSpPr>
          <p:cNvPr id="4" name="Date Placeholder 3"/>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chemeClr val="bg1"/>
                </a:solidFill>
              </a:defRPr>
            </a:lvl1pPr>
          </a:lstStyle>
          <a:p>
            <a:fld id="{AA4DFD03-ACC5-4DE8-AB64-A9CD00098E11}" type="datetime1">
              <a:rPr lang="fi-FI" smtClean="0"/>
              <a:t>4.6.2026</a:t>
            </a:fld>
            <a:endParaRPr lang="fi-FI"/>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	</a:t>
            </a:r>
            <a:endParaRPr lang="en-US" dirty="0"/>
          </a:p>
        </p:txBody>
      </p:sp>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dirty="0"/>
              <a:t>Muokkaa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112136823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hf hdr="0"/>
  <p:txStyles>
    <p:titleStyle>
      <a:lvl1pPr algn="l" defTabSz="9144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bg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bg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guide id="4" orient="horz" pos="4134">
          <p15:clr>
            <a:srgbClr val="F26B43"/>
          </p15:clr>
        </p15:guide>
        <p15:guide id="5" orient="horz" pos="35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	</a:t>
            </a:r>
            <a:endParaRPr lang="en-US"/>
          </a:p>
        </p:txBody>
      </p:sp>
      <p:pic>
        <p:nvPicPr>
          <p:cNvPr id="7" name="Kuva 6"/>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black">
          <a:xfrm>
            <a:off x="302400" y="6141939"/>
            <a:ext cx="866426" cy="473063"/>
          </a:xfrm>
          <a:prstGeom prst="rect">
            <a:avLst/>
          </a:prstGeom>
        </p:spPr>
      </p:pic>
      <p:sp>
        <p:nvSpPr>
          <p:cNvPr id="4" name="Date Placeholder 3"/>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rgbClr val="3E3D40"/>
                </a:solidFill>
              </a:defRPr>
            </a:lvl1pPr>
          </a:lstStyle>
          <a:p>
            <a:fld id="{70FC8606-C9D9-4F3A-8873-FFFE45B78F37}" type="datetimeFigureOut">
              <a:rPr lang="fi-FI" smtClean="0"/>
              <a:t>4.6.2026</a:t>
            </a:fld>
            <a:endParaRPr lang="fi-FI"/>
          </a:p>
        </p:txBody>
      </p:sp>
      <p:sp>
        <p:nvSpPr>
          <p:cNvPr id="5" name="Footer Placeholder 4"/>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rgbClr val="3E3D40"/>
                </a:solidFill>
              </a:defRPr>
            </a:lvl1pPr>
          </a:lstStyle>
          <a:p>
            <a:endParaRPr lang="fi-FI"/>
          </a:p>
        </p:txBody>
      </p:sp>
      <p:sp>
        <p:nvSpPr>
          <p:cNvPr id="6" name="Slide Number Placeholder 5"/>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rgbClr val="3E3D40"/>
                </a:solidFill>
              </a:defRPr>
            </a:lvl1pPr>
          </a:lstStyle>
          <a:p>
            <a:fld id="{C871C931-4686-4F8C-A3D2-661123B42BD3}" type="slidenum">
              <a:rPr lang="fi-FI" smtClean="0"/>
              <a:t>‹#›</a:t>
            </a:fld>
            <a:endParaRPr lang="fi-FI"/>
          </a:p>
        </p:txBody>
      </p:sp>
    </p:spTree>
    <p:extLst>
      <p:ext uri="{BB962C8B-B14F-4D97-AF65-F5344CB8AC3E}">
        <p14:creationId xmlns:p14="http://schemas.microsoft.com/office/powerpoint/2010/main" val="51468124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black">
          <a:xfrm>
            <a:off x="302400" y="6142177"/>
            <a:ext cx="866426" cy="472586"/>
          </a:xfrm>
          <a:prstGeom prst="rect">
            <a:avLst/>
          </a:prstGeom>
        </p:spPr>
      </p:pic>
      <p:sp>
        <p:nvSpPr>
          <p:cNvPr id="13" name="Slide Number Placeholder 5">
            <a:extLst>
              <a:ext uri="{FF2B5EF4-FFF2-40B4-BE49-F238E27FC236}">
                <a16:creationId xmlns:a16="http://schemas.microsoft.com/office/drawing/2014/main" id="{45099E1D-0B09-4B35-A117-62BE2A8A1ED1}"/>
              </a:ext>
            </a:extLst>
          </p:cNvPr>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chemeClr val="bg2"/>
                </a:solidFill>
              </a:defRPr>
            </a:lvl1pPr>
          </a:lstStyle>
          <a:p>
            <a:fld id="{B2A00DE5-8910-4A09-9EF4-AEEB76902EFA}" type="slidenum">
              <a:rPr lang="fi-FI" smtClean="0"/>
              <a:pPr/>
              <a:t>‹#›</a:t>
            </a:fld>
            <a:endParaRPr lang="fi-FI"/>
          </a:p>
        </p:txBody>
      </p:sp>
      <p:sp>
        <p:nvSpPr>
          <p:cNvPr id="12" name="Footer Placeholder 4">
            <a:extLst>
              <a:ext uri="{FF2B5EF4-FFF2-40B4-BE49-F238E27FC236}">
                <a16:creationId xmlns:a16="http://schemas.microsoft.com/office/drawing/2014/main" id="{95793873-54C5-4D86-8160-5B0A9D2D2932}"/>
              </a:ext>
            </a:extLst>
          </p:cNvPr>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chemeClr val="bg2"/>
                </a:solidFill>
              </a:defRPr>
            </a:lvl1pPr>
          </a:lstStyle>
          <a:p>
            <a:endParaRPr lang="fi-FI"/>
          </a:p>
        </p:txBody>
      </p:sp>
      <p:sp>
        <p:nvSpPr>
          <p:cNvPr id="11" name="Date Placeholder 3">
            <a:extLst>
              <a:ext uri="{FF2B5EF4-FFF2-40B4-BE49-F238E27FC236}">
                <a16:creationId xmlns:a16="http://schemas.microsoft.com/office/drawing/2014/main" id="{90E10B24-F37C-477F-BEBA-9207A308CEDA}"/>
              </a:ext>
            </a:extLst>
          </p:cNvPr>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chemeClr val="bg2"/>
                </a:solidFill>
              </a:defRPr>
            </a:lvl1pPr>
          </a:lstStyle>
          <a:p>
            <a:fld id="{AA4DFD03-ACC5-4DE8-AB64-A9CD00098E11}" type="datetime1">
              <a:rPr lang="fi-FI" smtClean="0"/>
              <a:pPr/>
              <a:t>4.6.2026</a:t>
            </a:fld>
            <a:endParaRPr lang="fi-FI"/>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	</a:t>
            </a:r>
            <a:endParaRPr lang="en-US"/>
          </a:p>
        </p:txBody>
      </p:sp>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a:t>Muokkaa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1754460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hdr="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guide id="4" orient="horz" pos="4134">
          <p15:clr>
            <a:srgbClr val="F26B43"/>
          </p15:clr>
        </p15:guide>
        <p15:guide id="5" orient="horz" pos="35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38FCA-5B70-2910-2969-CAEAEB9B8146}"/>
              </a:ext>
            </a:extLst>
          </p:cNvPr>
          <p:cNvSpPr>
            <a:spLocks noGrp="1"/>
          </p:cNvSpPr>
          <p:nvPr>
            <p:ph type="title"/>
          </p:nvPr>
        </p:nvSpPr>
        <p:spPr>
          <a:xfrm>
            <a:off x="351182" y="599681"/>
            <a:ext cx="10515600" cy="809668"/>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xt Placeholder 2">
            <a:extLst>
              <a:ext uri="{FF2B5EF4-FFF2-40B4-BE49-F238E27FC236}">
                <a16:creationId xmlns:a16="http://schemas.microsoft.com/office/drawing/2014/main" id="{C74D3F86-01FD-F07D-50EA-EDD0C9F26D96}"/>
              </a:ext>
            </a:extLst>
          </p:cNvPr>
          <p:cNvSpPr>
            <a:spLocks noGrp="1"/>
          </p:cNvSpPr>
          <p:nvPr>
            <p:ph type="body" idx="1"/>
          </p:nvPr>
        </p:nvSpPr>
        <p:spPr>
          <a:xfrm>
            <a:off x="351182" y="1825625"/>
            <a:ext cx="10515600" cy="435133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9" name="Picture 8">
            <a:extLst>
              <a:ext uri="{FF2B5EF4-FFF2-40B4-BE49-F238E27FC236}">
                <a16:creationId xmlns:a16="http://schemas.microsoft.com/office/drawing/2014/main" id="{786E443A-1AEA-B25A-2A31-780F358267C5}"/>
              </a:ext>
            </a:extLst>
          </p:cNvPr>
          <p:cNvPicPr>
            <a:picLocks noChangeAspect="1"/>
          </p:cNvPicPr>
          <p:nvPr userDrawn="1"/>
        </p:nvPicPr>
        <p:blipFill>
          <a:blip r:embed="rId33"/>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69493406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Lst>
  <p:txStyles>
    <p:title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p:titleStyle>
    <p:bodyStyle>
      <a:lvl1pPr marL="0" indent="0" algn="l" defTabSz="914400" rtl="0" eaLnBrk="1" latinLnBrk="0" hangingPunct="1">
        <a:lnSpc>
          <a:spcPct val="90000"/>
        </a:lnSpc>
        <a:spcBef>
          <a:spcPts val="10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Tx/>
        <a:buNone/>
        <a:defRPr sz="2000" kern="1200">
          <a:solidFill>
            <a:srgbClr val="2C2A29"/>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38FCA-5B70-2910-2969-CAEAEB9B8146}"/>
              </a:ext>
            </a:extLst>
          </p:cNvPr>
          <p:cNvSpPr>
            <a:spLocks noGrp="1"/>
          </p:cNvSpPr>
          <p:nvPr>
            <p:ph type="title"/>
          </p:nvPr>
        </p:nvSpPr>
        <p:spPr>
          <a:xfrm>
            <a:off x="351182" y="599681"/>
            <a:ext cx="10313969" cy="809668"/>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xt Placeholder 2">
            <a:extLst>
              <a:ext uri="{FF2B5EF4-FFF2-40B4-BE49-F238E27FC236}">
                <a16:creationId xmlns:a16="http://schemas.microsoft.com/office/drawing/2014/main" id="{C74D3F86-01FD-F07D-50EA-EDD0C9F26D96}"/>
              </a:ext>
            </a:extLst>
          </p:cNvPr>
          <p:cNvSpPr>
            <a:spLocks noGrp="1"/>
          </p:cNvSpPr>
          <p:nvPr>
            <p:ph type="body" idx="1"/>
          </p:nvPr>
        </p:nvSpPr>
        <p:spPr>
          <a:xfrm>
            <a:off x="351182" y="1825625"/>
            <a:ext cx="10893992" cy="435133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9" name="Picture 8">
            <a:extLst>
              <a:ext uri="{FF2B5EF4-FFF2-40B4-BE49-F238E27FC236}">
                <a16:creationId xmlns:a16="http://schemas.microsoft.com/office/drawing/2014/main" id="{786E443A-1AEA-B25A-2A31-780F358267C5}"/>
              </a:ext>
            </a:extLst>
          </p:cNvPr>
          <p:cNvPicPr>
            <a:picLocks noChangeAspect="1"/>
          </p:cNvPicPr>
          <p:nvPr userDrawn="1"/>
        </p:nvPicPr>
        <p:blipFill>
          <a:blip r:embed="rId48"/>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0454070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 id="2147483880" r:id="rId43"/>
    <p:sldLayoutId id="2147483881" r:id="rId44"/>
    <p:sldLayoutId id="2147483882" r:id="rId45"/>
    <p:sldLayoutId id="2147483883" r:id="rId46"/>
  </p:sldLayoutIdLst>
  <p:txStyles>
    <p:titleStyle>
      <a:lvl1pPr algn="l" defTabSz="914400" rtl="0" eaLnBrk="1" latinLnBrk="0" hangingPunct="1">
        <a:lnSpc>
          <a:spcPct val="100000"/>
        </a:lnSpc>
        <a:spcBef>
          <a:spcPct val="0"/>
        </a:spcBef>
        <a:buNone/>
        <a:defRPr sz="3300" b="1" i="0" kern="1200">
          <a:solidFill>
            <a:schemeClr val="tx1"/>
          </a:solidFill>
          <a:latin typeface="+mj-lt"/>
          <a:ea typeface="Source Sans Pro Semibold" panose="020B0503030403020204" pitchFamily="34" charset="0"/>
          <a:cs typeface="+mj-cs"/>
        </a:defRPr>
      </a:lvl1pPr>
    </p:titleStyle>
    <p:bodyStyle>
      <a:lvl1pPr marL="0" indent="0" algn="l" defTabSz="914400" rtl="0" eaLnBrk="1" latinLnBrk="0" hangingPunct="1">
        <a:lnSpc>
          <a:spcPct val="90000"/>
        </a:lnSpc>
        <a:spcBef>
          <a:spcPts val="1000"/>
        </a:spcBef>
        <a:buFontTx/>
        <a:buNone/>
        <a:defRPr sz="2000" b="0" i="0" kern="1200">
          <a:solidFill>
            <a:srgbClr val="2C2A29"/>
          </a:solidFill>
          <a:latin typeface="+mn-lt"/>
          <a:ea typeface="Source Sans Pro" panose="020B0503030403020204" pitchFamily="34" charset="0"/>
          <a:cs typeface="+mn-cs"/>
        </a:defRPr>
      </a:lvl1pPr>
      <a:lvl2pPr marL="457200" indent="0" algn="l" defTabSz="914400" rtl="0" eaLnBrk="1" latinLnBrk="0" hangingPunct="1">
        <a:lnSpc>
          <a:spcPct val="90000"/>
        </a:lnSpc>
        <a:spcBef>
          <a:spcPts val="500"/>
        </a:spcBef>
        <a:buFontTx/>
        <a:buNone/>
        <a:defRPr sz="2000" b="0" i="0" kern="1200">
          <a:solidFill>
            <a:srgbClr val="2C2A29"/>
          </a:solidFill>
          <a:latin typeface="+mn-lt"/>
          <a:ea typeface="Source Sans Pro" panose="020B05030304030202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2C2A29"/>
          </a:solidFill>
          <a:latin typeface="+mn-lt"/>
          <a:ea typeface="Source Sans Pro" panose="020B0503030403020204" pitchFamily="34" charset="0"/>
          <a:cs typeface="+mn-cs"/>
        </a:defRPr>
      </a:lvl3pPr>
      <a:lvl4pPr marL="1371600" indent="0" algn="l" defTabSz="914400" rtl="0" eaLnBrk="1" latinLnBrk="0" hangingPunct="1">
        <a:lnSpc>
          <a:spcPct val="90000"/>
        </a:lnSpc>
        <a:spcBef>
          <a:spcPts val="500"/>
        </a:spcBef>
        <a:buFontTx/>
        <a:buNone/>
        <a:defRPr sz="2000" b="0" i="0" kern="1200">
          <a:solidFill>
            <a:srgbClr val="2C2A29"/>
          </a:solidFill>
          <a:latin typeface="+mn-lt"/>
          <a:ea typeface="Source Sans Pro" panose="020B0503030403020204" pitchFamily="34" charset="0"/>
          <a:cs typeface="+mn-cs"/>
        </a:defRPr>
      </a:lvl4pPr>
      <a:lvl5pPr marL="1828800" indent="0" algn="l" defTabSz="914400" rtl="0" eaLnBrk="1" latinLnBrk="0" hangingPunct="1">
        <a:lnSpc>
          <a:spcPct val="90000"/>
        </a:lnSpc>
        <a:spcBef>
          <a:spcPts val="500"/>
        </a:spcBef>
        <a:buFontTx/>
        <a:buNone/>
        <a:defRPr sz="2000" kern="1200">
          <a:solidFill>
            <a:srgbClr val="2C2A29"/>
          </a:solidFill>
          <a:latin typeface="+mn-lt"/>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1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45.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chart" Target="../charts/chart4.xml"/><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87.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Kuva 4" descr="HSY_yritystunnus">
            <a:extLst>
              <a:ext uri="{FF2B5EF4-FFF2-40B4-BE49-F238E27FC236}">
                <a16:creationId xmlns:a16="http://schemas.microsoft.com/office/drawing/2014/main" id="{6D0B2441-831D-4635-A94A-14F775D181FC}"/>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480000" y="360001"/>
            <a:ext cx="1425442" cy="774000"/>
          </a:xfrm>
          <a:prstGeom prst="rect">
            <a:avLst/>
          </a:prstGeom>
          <a:noFill/>
          <a:ln>
            <a:noFill/>
          </a:ln>
        </p:spPr>
      </p:pic>
      <p:sp>
        <p:nvSpPr>
          <p:cNvPr id="30" name="Otsikko 29">
            <a:extLst>
              <a:ext uri="{FF2B5EF4-FFF2-40B4-BE49-F238E27FC236}">
                <a16:creationId xmlns:a16="http://schemas.microsoft.com/office/drawing/2014/main" id="{A7714746-9837-4D5D-8342-9C5501E95437}"/>
              </a:ext>
            </a:extLst>
          </p:cNvPr>
          <p:cNvSpPr>
            <a:spLocks noGrp="1"/>
          </p:cNvSpPr>
          <p:nvPr>
            <p:ph type="ctrTitle"/>
          </p:nvPr>
        </p:nvSpPr>
        <p:spPr>
          <a:xfrm>
            <a:off x="2016000" y="2230736"/>
            <a:ext cx="9289309" cy="2880000"/>
          </a:xfrm>
        </p:spPr>
        <p:txBody>
          <a:bodyPr/>
          <a:lstStyle/>
          <a:p>
            <a:r>
              <a:rPr lang="fi-FI" sz="2800" dirty="0"/>
              <a:t>Strategia 2030</a:t>
            </a:r>
            <a:br>
              <a:rPr lang="fi-FI" dirty="0"/>
            </a:br>
            <a:r>
              <a:rPr lang="fi-FI" dirty="0"/>
              <a:t>HSY:n ilmasto-ohjelma</a:t>
            </a:r>
          </a:p>
        </p:txBody>
      </p:sp>
      <p:sp>
        <p:nvSpPr>
          <p:cNvPr id="31" name="Alaotsikko 30">
            <a:extLst>
              <a:ext uri="{FF2B5EF4-FFF2-40B4-BE49-F238E27FC236}">
                <a16:creationId xmlns:a16="http://schemas.microsoft.com/office/drawing/2014/main" id="{ACE287A5-4E15-4D35-AF2A-AFDBDE234746}"/>
              </a:ext>
            </a:extLst>
          </p:cNvPr>
          <p:cNvSpPr>
            <a:spLocks noGrp="1"/>
          </p:cNvSpPr>
          <p:nvPr>
            <p:ph type="subTitle" idx="1"/>
          </p:nvPr>
        </p:nvSpPr>
        <p:spPr>
          <a:xfrm>
            <a:off x="2064000" y="5254736"/>
            <a:ext cx="9600000" cy="1080000"/>
          </a:xfrm>
        </p:spPr>
        <p:txBody>
          <a:bodyPr/>
          <a:lstStyle/>
          <a:p>
            <a:r>
              <a:rPr lang="fi-FI" dirty="0">
                <a:solidFill>
                  <a:schemeClr val="accent2">
                    <a:lumMod val="40000"/>
                    <a:lumOff val="60000"/>
                  </a:schemeClr>
                </a:solidFill>
              </a:rPr>
              <a:t>[Yleisesitys ja teemaan liittyvää kehittämistä 21.5.2025]</a:t>
            </a:r>
          </a:p>
        </p:txBody>
      </p:sp>
    </p:spTree>
    <p:extLst>
      <p:ext uri="{BB962C8B-B14F-4D97-AF65-F5344CB8AC3E}">
        <p14:creationId xmlns:p14="http://schemas.microsoft.com/office/powerpoint/2010/main" val="370193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917AB28E-5E2B-4F4E-BFC3-F89E07071E09}"/>
              </a:ext>
            </a:extLst>
          </p:cNvPr>
          <p:cNvGraphicFramePr>
            <a:graphicFrameLocks/>
          </p:cNvGraphicFramePr>
          <p:nvPr/>
        </p:nvGraphicFramePr>
        <p:xfrm>
          <a:off x="7061396" y="1275046"/>
          <a:ext cx="4951835" cy="3471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FE1C0587-888B-487F-B753-251D6ED45441}"/>
              </a:ext>
            </a:extLst>
          </p:cNvPr>
          <p:cNvGraphicFramePr>
            <a:graphicFrameLocks/>
          </p:cNvGraphicFramePr>
          <p:nvPr/>
        </p:nvGraphicFramePr>
        <p:xfrm>
          <a:off x="903703" y="1219200"/>
          <a:ext cx="5851488" cy="3472881"/>
        </p:xfrm>
        <a:graphic>
          <a:graphicData uri="http://schemas.openxmlformats.org/drawingml/2006/chart">
            <c:chart xmlns:c="http://schemas.openxmlformats.org/drawingml/2006/chart" xmlns:r="http://schemas.openxmlformats.org/officeDocument/2006/relationships" r:id="rId4"/>
          </a:graphicData>
        </a:graphic>
      </p:graphicFrame>
      <p:sp>
        <p:nvSpPr>
          <p:cNvPr id="3" name="Otsikko 2">
            <a:extLst>
              <a:ext uri="{FF2B5EF4-FFF2-40B4-BE49-F238E27FC236}">
                <a16:creationId xmlns:a16="http://schemas.microsoft.com/office/drawing/2014/main" id="{9CF32D4D-6ED3-453B-B26B-E6336197F63B}"/>
              </a:ext>
            </a:extLst>
          </p:cNvPr>
          <p:cNvSpPr>
            <a:spLocks noGrp="1"/>
          </p:cNvSpPr>
          <p:nvPr>
            <p:ph type="title" idx="4294967295"/>
          </p:nvPr>
        </p:nvSpPr>
        <p:spPr>
          <a:xfrm>
            <a:off x="436858" y="294631"/>
            <a:ext cx="11399837" cy="885825"/>
          </a:xfrm>
        </p:spPr>
        <p:txBody>
          <a:bodyPr/>
          <a:lstStyle/>
          <a:p>
            <a:r>
              <a:rPr lang="fi-FI" sz="2400"/>
              <a:t>HSY:n sähkön ja lämmön kulutus toiminnoittain vuonna 2025</a:t>
            </a:r>
          </a:p>
        </p:txBody>
      </p:sp>
      <p:sp>
        <p:nvSpPr>
          <p:cNvPr id="8" name="Tekstiruutu 7">
            <a:extLst>
              <a:ext uri="{FF2B5EF4-FFF2-40B4-BE49-F238E27FC236}">
                <a16:creationId xmlns:a16="http://schemas.microsoft.com/office/drawing/2014/main" id="{FFF5F3B3-8FA6-4191-B561-9D3C91614153}"/>
              </a:ext>
            </a:extLst>
          </p:cNvPr>
          <p:cNvSpPr txBox="1"/>
          <p:nvPr/>
        </p:nvSpPr>
        <p:spPr>
          <a:xfrm>
            <a:off x="1566209" y="4692081"/>
            <a:ext cx="4318857" cy="307777"/>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a:ea typeface="+mn-ea"/>
                <a:cs typeface="+mn-cs"/>
              </a:rPr>
              <a:t>Sähkön käyttö yht. 124 000 MWh (+ 1%)</a:t>
            </a:r>
          </a:p>
        </p:txBody>
      </p:sp>
      <p:sp>
        <p:nvSpPr>
          <p:cNvPr id="9" name="Tekstiruutu 8">
            <a:extLst>
              <a:ext uri="{FF2B5EF4-FFF2-40B4-BE49-F238E27FC236}">
                <a16:creationId xmlns:a16="http://schemas.microsoft.com/office/drawing/2014/main" id="{4A2A5641-3DFB-4587-9420-44525A364657}"/>
              </a:ext>
            </a:extLst>
          </p:cNvPr>
          <p:cNvSpPr txBox="1"/>
          <p:nvPr/>
        </p:nvSpPr>
        <p:spPr>
          <a:xfrm>
            <a:off x="7472929" y="4679663"/>
            <a:ext cx="4128770" cy="307777"/>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a:ea typeface="+mn-ea"/>
                <a:cs typeface="+mn-cs"/>
              </a:rPr>
              <a:t>Lämmön käyttö yht. 79 000 MWh (-1%)</a:t>
            </a:r>
          </a:p>
        </p:txBody>
      </p:sp>
      <p:sp>
        <p:nvSpPr>
          <p:cNvPr id="10" name="Suorakulmio: Pyöristetyt kulmat 9">
            <a:extLst>
              <a:ext uri="{FF2B5EF4-FFF2-40B4-BE49-F238E27FC236}">
                <a16:creationId xmlns:a16="http://schemas.microsoft.com/office/drawing/2014/main" id="{DA4EAB6E-880B-49DB-B3B4-91BFF6FF285C}"/>
              </a:ext>
            </a:extLst>
          </p:cNvPr>
          <p:cNvSpPr/>
          <p:nvPr/>
        </p:nvSpPr>
        <p:spPr>
          <a:xfrm>
            <a:off x="1377949" y="5129515"/>
            <a:ext cx="10532707" cy="1526248"/>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Arial"/>
              <a:ea typeface="+mn-ea"/>
              <a:cs typeface="+mn-cs"/>
            </a:endParaRPr>
          </a:p>
        </p:txBody>
      </p:sp>
      <p:sp>
        <p:nvSpPr>
          <p:cNvPr id="11" name="Tekstiruutu 10">
            <a:extLst>
              <a:ext uri="{FF2B5EF4-FFF2-40B4-BE49-F238E27FC236}">
                <a16:creationId xmlns:a16="http://schemas.microsoft.com/office/drawing/2014/main" id="{B2A42C75-9C9F-479F-9D91-7BFD65800B42}"/>
              </a:ext>
            </a:extLst>
          </p:cNvPr>
          <p:cNvSpPr txBox="1"/>
          <p:nvPr/>
        </p:nvSpPr>
        <p:spPr>
          <a:xfrm>
            <a:off x="1566209" y="5168259"/>
            <a:ext cx="5351949" cy="1400383"/>
          </a:xfrm>
          <a:prstGeom prst="rect">
            <a:avLst/>
          </a:prstGeom>
          <a:noFill/>
        </p:spPr>
        <p:txBody>
          <a:bodyPr wrap="square" rtlCol="0" anchor="t">
            <a:spAutoFit/>
          </a:bodyPr>
          <a:lstStyle/>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Source Sans Pro"/>
                <a:ea typeface="+mn-ea"/>
                <a:cs typeface="+mn-cs"/>
              </a:rPr>
              <a:t>Jätevedenpuhdistamot ovat merkittävin sähkön ja lämmön käyttökohde. Sähkönkulutus puhdistamoilla kasvoi 5 % edellisvuodesta.</a:t>
            </a:r>
          </a:p>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Source Sans Pro"/>
                <a:ea typeface="+mn-ea"/>
                <a:cs typeface="+mn-cs"/>
              </a:rPr>
              <a:t>Sähkönkulutus väheni jätevesipumppaamoissa (-5 %), vedenpudistuslaitoksilla (-1%) ja </a:t>
            </a:r>
            <a:r>
              <a:rPr kumimoji="0" lang="fi-FI" sz="1600" b="0" i="0" u="none" strike="noStrike" kern="1200" cap="none" spc="0" normalizeH="0" baseline="0" noProof="0" err="1">
                <a:ln>
                  <a:noFill/>
                </a:ln>
                <a:solidFill>
                  <a:prstClr val="black"/>
                </a:solidFill>
                <a:effectLst/>
                <a:uLnTx/>
                <a:uFillTx/>
                <a:latin typeface="Source Sans Pro"/>
                <a:ea typeface="+mn-ea"/>
                <a:cs typeface="+mn-cs"/>
              </a:rPr>
              <a:t>Ämmässuolla</a:t>
            </a:r>
            <a:r>
              <a:rPr kumimoji="0" lang="fi-FI" sz="1600" b="0" i="0" u="none" strike="noStrike" kern="1200" cap="none" spc="0" normalizeH="0" baseline="0" noProof="0">
                <a:ln>
                  <a:noFill/>
                </a:ln>
                <a:solidFill>
                  <a:prstClr val="black"/>
                </a:solidFill>
                <a:effectLst/>
                <a:uLnTx/>
                <a:uFillTx/>
                <a:latin typeface="Source Sans Pro"/>
                <a:ea typeface="+mn-ea"/>
                <a:cs typeface="+mn-cs"/>
              </a:rPr>
              <a:t> (-4%)</a:t>
            </a:r>
            <a:endParaRPr kumimoji="0" lang="fi-FI" sz="1600" b="0" i="0" u="none" strike="noStrike" kern="1200" cap="none" spc="0" normalizeH="0" baseline="0" noProof="0">
              <a:ln>
                <a:noFill/>
              </a:ln>
              <a:solidFill>
                <a:prstClr val="black"/>
              </a:solidFill>
              <a:effectLst/>
              <a:uLnTx/>
              <a:uFillTx/>
              <a:latin typeface="Source Sans Pro"/>
              <a:ea typeface="+mn-ea"/>
              <a:cs typeface="Arial"/>
            </a:endParaRPr>
          </a:p>
        </p:txBody>
      </p:sp>
      <p:sp>
        <p:nvSpPr>
          <p:cNvPr id="12" name="Tekstiruutu 11">
            <a:extLst>
              <a:ext uri="{FF2B5EF4-FFF2-40B4-BE49-F238E27FC236}">
                <a16:creationId xmlns:a16="http://schemas.microsoft.com/office/drawing/2014/main" id="{8AF9FAEF-0B11-4BC2-96CB-936BE98FA877}"/>
              </a:ext>
            </a:extLst>
          </p:cNvPr>
          <p:cNvSpPr txBox="1"/>
          <p:nvPr/>
        </p:nvSpPr>
        <p:spPr>
          <a:xfrm>
            <a:off x="7024914" y="5222827"/>
            <a:ext cx="4811781" cy="1077218"/>
          </a:xfrm>
          <a:prstGeom prst="rect">
            <a:avLst/>
          </a:prstGeom>
          <a:noFill/>
        </p:spPr>
        <p:txBody>
          <a:bodyPr wrap="square" rtlCol="0" anchor="t">
            <a:spAutoFit/>
          </a:bodyPr>
          <a:lstStyle/>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Source Sans Pro"/>
                <a:ea typeface="+mn-ea"/>
                <a:cs typeface="+mn-cs"/>
              </a:rPr>
              <a:t>Lämmön kokonaiskulutus väheni mm. vedenpuhdistuslaitoksilla (-10 %) ja kiinteistökohteissa (-13%), mutta kasvoi </a:t>
            </a:r>
            <a:r>
              <a:rPr kumimoji="0" lang="fi-FI" sz="1600" b="0" i="0" u="none" strike="noStrike" kern="1200" cap="none" spc="0" normalizeH="0" baseline="0" noProof="0" err="1">
                <a:ln>
                  <a:noFill/>
                </a:ln>
                <a:solidFill>
                  <a:prstClr val="black"/>
                </a:solidFill>
                <a:effectLst/>
                <a:uLnTx/>
                <a:uFillTx/>
                <a:latin typeface="Source Sans Pro"/>
                <a:ea typeface="+mn-ea"/>
                <a:cs typeface="+mn-cs"/>
              </a:rPr>
              <a:t>Ämmässuolla</a:t>
            </a:r>
            <a:r>
              <a:rPr kumimoji="0" lang="fi-FI" sz="1600" b="0" i="0" u="none" strike="noStrike" kern="1200" cap="none" spc="0" normalizeH="0" baseline="0" noProof="0">
                <a:ln>
                  <a:noFill/>
                </a:ln>
                <a:solidFill>
                  <a:prstClr val="black"/>
                </a:solidFill>
                <a:effectLst/>
                <a:uLnTx/>
                <a:uFillTx/>
                <a:latin typeface="Source Sans Pro"/>
                <a:ea typeface="+mn-ea"/>
                <a:cs typeface="+mn-cs"/>
              </a:rPr>
              <a:t> (+10%)</a:t>
            </a:r>
          </a:p>
        </p:txBody>
      </p:sp>
      <p:graphicFrame>
        <p:nvGraphicFramePr>
          <p:cNvPr id="13" name="Kaavio 12">
            <a:extLst>
              <a:ext uri="{FF2B5EF4-FFF2-40B4-BE49-F238E27FC236}">
                <a16:creationId xmlns:a16="http://schemas.microsoft.com/office/drawing/2014/main" id="{B2BA9A5D-F02B-4E21-8843-1001F8E43C49}"/>
              </a:ext>
            </a:extLst>
          </p:cNvPr>
          <p:cNvGraphicFramePr>
            <a:graphicFrameLocks/>
          </p:cNvGraphicFramePr>
          <p:nvPr/>
        </p:nvGraphicFramePr>
        <p:xfrm>
          <a:off x="6318353" y="3400989"/>
          <a:ext cx="1588573" cy="12786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Kaavio 15">
            <a:extLst>
              <a:ext uri="{FF2B5EF4-FFF2-40B4-BE49-F238E27FC236}">
                <a16:creationId xmlns:a16="http://schemas.microsoft.com/office/drawing/2014/main" id="{DAF95FB9-A220-4C6B-940C-FE6043F604B8}"/>
              </a:ext>
            </a:extLst>
          </p:cNvPr>
          <p:cNvGraphicFramePr>
            <a:graphicFrameLocks/>
          </p:cNvGraphicFramePr>
          <p:nvPr/>
        </p:nvGraphicFramePr>
        <p:xfrm>
          <a:off x="172578" y="3270281"/>
          <a:ext cx="1588572" cy="14093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0682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a:extLst>
              <a:ext uri="{FF2B5EF4-FFF2-40B4-BE49-F238E27FC236}">
                <a16:creationId xmlns:a16="http://schemas.microsoft.com/office/drawing/2014/main" id="{00000000-0008-0000-0700-000002000000}"/>
              </a:ext>
            </a:extLst>
          </p:cNvPr>
          <p:cNvGraphicFramePr>
            <a:graphicFrameLocks/>
          </p:cNvGraphicFramePr>
          <p:nvPr/>
        </p:nvGraphicFramePr>
        <p:xfrm>
          <a:off x="525480" y="1390608"/>
          <a:ext cx="5387640" cy="4424641"/>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a:extLst>
              <a:ext uri="{FF2B5EF4-FFF2-40B4-BE49-F238E27FC236}">
                <a16:creationId xmlns:a16="http://schemas.microsoft.com/office/drawing/2014/main" id="{0B8EE34D-D8C7-40CD-B5A4-84021CC432D2}"/>
              </a:ext>
            </a:extLst>
          </p:cNvPr>
          <p:cNvSpPr>
            <a:spLocks noGrp="1"/>
          </p:cNvSpPr>
          <p:nvPr>
            <p:ph type="title"/>
          </p:nvPr>
        </p:nvSpPr>
        <p:spPr/>
        <p:txBody>
          <a:bodyPr/>
          <a:lstStyle/>
          <a:p>
            <a:r>
              <a:rPr lang="fi-FI" dirty="0"/>
              <a:t>HSY:n energiatehokkuustyö on edennyt ansiokkaasti</a:t>
            </a:r>
          </a:p>
        </p:txBody>
      </p:sp>
      <p:sp>
        <p:nvSpPr>
          <p:cNvPr id="30" name="Tekstiruutu 29">
            <a:extLst>
              <a:ext uri="{FF2B5EF4-FFF2-40B4-BE49-F238E27FC236}">
                <a16:creationId xmlns:a16="http://schemas.microsoft.com/office/drawing/2014/main" id="{997AED30-A7DB-448C-8D49-879B8B384EFC}"/>
              </a:ext>
            </a:extLst>
          </p:cNvPr>
          <p:cNvSpPr txBox="1"/>
          <p:nvPr/>
        </p:nvSpPr>
        <p:spPr>
          <a:xfrm>
            <a:off x="6096000" y="2156236"/>
            <a:ext cx="5904249" cy="2616101"/>
          </a:xfrm>
          <a:prstGeom prst="roundRect">
            <a:avLst>
              <a:gd name="adj" fmla="val 0"/>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a:ea typeface="+mn-ea"/>
                <a:cs typeface="+mn-cs"/>
              </a:rPr>
              <a:t>Kuntien energiatehokkuussopimuksen myötä asetettu energiatehokkuustavoite: </a:t>
            </a:r>
            <a:r>
              <a:rPr kumimoji="0" lang="fi-FI" sz="1600" b="1" i="0" u="none" strike="noStrike" kern="1200" cap="none" spc="0" normalizeH="0" baseline="0" noProof="0" dirty="0">
                <a:ln>
                  <a:noFill/>
                </a:ln>
                <a:solidFill>
                  <a:srgbClr val="339F9B"/>
                </a:solidFill>
                <a:effectLst/>
                <a:uLnTx/>
                <a:uFillTx/>
                <a:latin typeface="Arial"/>
                <a:ea typeface="+mn-ea"/>
                <a:cs typeface="+mn-cs"/>
              </a:rPr>
              <a:t>7,5 % energiansäästö vuoteen 2025 mennessä </a:t>
            </a:r>
            <a:r>
              <a:rPr kumimoji="0" lang="fi-FI" sz="1600" b="0" i="0" u="none" strike="noStrike" kern="1200" cap="none" spc="0" normalizeH="0" baseline="0" noProof="0" dirty="0">
                <a:ln>
                  <a:noFill/>
                </a:ln>
                <a:solidFill>
                  <a:prstClr val="black"/>
                </a:solidFill>
                <a:effectLst/>
                <a:uLnTx/>
                <a:uFillTx/>
                <a:latin typeface="Arial"/>
                <a:ea typeface="+mn-ea"/>
                <a:cs typeface="+mn-cs"/>
              </a:rPr>
              <a:t>vuoden 2015 tasosta (yht. 14 900 MWh)</a:t>
            </a:r>
          </a:p>
          <a:p>
            <a:pPr marL="628650" marR="0" lvl="1"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a:ea typeface="+mn-ea"/>
                <a:cs typeface="+mn-cs"/>
              </a:rPr>
              <a:t>Kokonaistavoite saavutettiin vuoden 2022 toimenpiteiden myötä kolme vuotta etuajassa</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a:ea typeface="+mn-ea"/>
                <a:cs typeface="+mn-cs"/>
              </a:rPr>
              <a:t>Vuoden 2025 loppuun mennessä toteutettujen toimenpiteiden kokonaisvaikutus oli 18 600 MWh</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uorakulmio 4">
            <a:extLst>
              <a:ext uri="{FF2B5EF4-FFF2-40B4-BE49-F238E27FC236}">
                <a16:creationId xmlns:a16="http://schemas.microsoft.com/office/drawing/2014/main" id="{9BB28380-164D-45EC-B7D6-C180CE35ACA3}"/>
              </a:ext>
            </a:extLst>
          </p:cNvPr>
          <p:cNvSpPr/>
          <p:nvPr/>
        </p:nvSpPr>
        <p:spPr>
          <a:xfrm>
            <a:off x="882657" y="5794930"/>
            <a:ext cx="4680899" cy="415498"/>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prstClr val="black"/>
                </a:solidFill>
                <a:effectLst/>
                <a:uLnTx/>
                <a:uFillTx/>
                <a:latin typeface="Arial"/>
                <a:ea typeface="+mn-ea"/>
                <a:cs typeface="+mn-cs"/>
              </a:rPr>
              <a:t>Kuvassa on kumulatiivinen energiansäästövaikutus suhteutettuna v. 2015 energiankulutukseen</a:t>
            </a:r>
          </a:p>
        </p:txBody>
      </p:sp>
      <p:sp>
        <p:nvSpPr>
          <p:cNvPr id="10" name="Tekstiruutu 9">
            <a:extLst>
              <a:ext uri="{FF2B5EF4-FFF2-40B4-BE49-F238E27FC236}">
                <a16:creationId xmlns:a16="http://schemas.microsoft.com/office/drawing/2014/main" id="{8AE9A144-41E4-4912-9BA7-0086C89F4261}"/>
              </a:ext>
            </a:extLst>
          </p:cNvPr>
          <p:cNvSpPr txBox="1"/>
          <p:nvPr/>
        </p:nvSpPr>
        <p:spPr>
          <a:xfrm>
            <a:off x="6859649" y="5278238"/>
            <a:ext cx="4851729" cy="119181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a:ea typeface="+mn-ea"/>
                <a:cs typeface="+mn-cs"/>
              </a:rPr>
              <a:t>Energiatehokkuustoimien toteuttaminen ja niiden seuranta on hyvä tapa osoittaa pyrkimyksiämme kohti parempaa resurssitehokkuutta sekä toiminnan tuottavuutta </a:t>
            </a:r>
            <a:r>
              <a:rPr kumimoji="0" lang="fi-FI" sz="1600" b="0" i="0" u="none" strike="noStrike" kern="1200" cap="none" spc="0" normalizeH="0" baseline="0" noProof="0" err="1">
                <a:ln>
                  <a:noFill/>
                </a:ln>
                <a:solidFill>
                  <a:prstClr val="white"/>
                </a:solidFill>
                <a:effectLst/>
                <a:uLnTx/>
                <a:uFillTx/>
                <a:latin typeface="Arial"/>
                <a:ea typeface="+mn-ea"/>
                <a:cs typeface="+mn-cs"/>
              </a:rPr>
              <a:t>HSY:ssä</a:t>
            </a:r>
            <a:r>
              <a:rPr kumimoji="0" lang="fi-FI" sz="1600" b="0" i="0" u="none" strike="noStrike" kern="1200" cap="none" spc="0" normalizeH="0" baseline="0" noProof="0">
                <a:ln>
                  <a:noFill/>
                </a:ln>
                <a:solidFill>
                  <a:prstClr val="white"/>
                </a:solidFill>
                <a:effectLst/>
                <a:uLnTx/>
                <a:uFillTx/>
                <a:latin typeface="Arial"/>
                <a:ea typeface="+mn-ea"/>
                <a:cs typeface="+mn-cs"/>
              </a:rPr>
              <a:t>!</a:t>
            </a:r>
          </a:p>
        </p:txBody>
      </p:sp>
      <p:sp>
        <p:nvSpPr>
          <p:cNvPr id="20" name="Tekstiruutu 19">
            <a:extLst>
              <a:ext uri="{FF2B5EF4-FFF2-40B4-BE49-F238E27FC236}">
                <a16:creationId xmlns:a16="http://schemas.microsoft.com/office/drawing/2014/main" id="{036E5E85-867D-47A4-AAC2-D643ECD1B74F}"/>
              </a:ext>
            </a:extLst>
          </p:cNvPr>
          <p:cNvSpPr txBox="1"/>
          <p:nvPr/>
        </p:nvSpPr>
        <p:spPr>
          <a:xfrm>
            <a:off x="6923447" y="5001239"/>
            <a:ext cx="4249353"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20" normalizeH="0" baseline="0" noProof="0" dirty="0">
                <a:ln>
                  <a:noFill/>
                </a:ln>
                <a:solidFill>
                  <a:prstClr val="black"/>
                </a:solidFill>
                <a:effectLst/>
                <a:uLnTx/>
                <a:uFillTx/>
                <a:latin typeface="Arial"/>
                <a:ea typeface="+mn-ea"/>
                <a:cs typeface="+mn-cs"/>
              </a:rPr>
              <a:t>Edistää tehokasta ja taloudellista toimintaa:</a:t>
            </a:r>
          </a:p>
        </p:txBody>
      </p:sp>
      <p:sp>
        <p:nvSpPr>
          <p:cNvPr id="16" name="Tekstiruutu 15">
            <a:extLst>
              <a:ext uri="{FF2B5EF4-FFF2-40B4-BE49-F238E27FC236}">
                <a16:creationId xmlns:a16="http://schemas.microsoft.com/office/drawing/2014/main" id="{501B07C9-7B29-A590-666B-8EBF1B391509}"/>
              </a:ext>
            </a:extLst>
          </p:cNvPr>
          <p:cNvSpPr txBox="1"/>
          <p:nvPr/>
        </p:nvSpPr>
        <p:spPr>
          <a:xfrm>
            <a:off x="1356836" y="2837935"/>
            <a:ext cx="2044851" cy="43088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339F9B"/>
                </a:solidFill>
                <a:effectLst/>
                <a:uLnTx/>
                <a:uFillTx/>
                <a:latin typeface="Arial"/>
                <a:ea typeface="+mn-ea"/>
                <a:cs typeface="+mn-cs"/>
              </a:rPr>
              <a:t>Energiansäästötavoite 7,5 % vuoteen 2025 mennessä</a:t>
            </a:r>
          </a:p>
        </p:txBody>
      </p:sp>
      <p:cxnSp>
        <p:nvCxnSpPr>
          <p:cNvPr id="15" name="Suora yhdysviiva 14">
            <a:extLst>
              <a:ext uri="{FF2B5EF4-FFF2-40B4-BE49-F238E27FC236}">
                <a16:creationId xmlns:a16="http://schemas.microsoft.com/office/drawing/2014/main" id="{0ECC9851-2930-C880-F2E8-65A352D7C300}"/>
              </a:ext>
            </a:extLst>
          </p:cNvPr>
          <p:cNvCxnSpPr>
            <a:cxnSpLocks/>
          </p:cNvCxnSpPr>
          <p:nvPr/>
        </p:nvCxnSpPr>
        <p:spPr>
          <a:xfrm>
            <a:off x="1396411" y="3310743"/>
            <a:ext cx="4089989"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61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15FE-8E12-439E-8C32-0AC4F676FA2D}"/>
              </a:ext>
            </a:extLst>
          </p:cNvPr>
          <p:cNvSpPr>
            <a:spLocks noGrp="1"/>
          </p:cNvSpPr>
          <p:nvPr>
            <p:ph type="title"/>
          </p:nvPr>
        </p:nvSpPr>
        <p:spPr/>
        <p:txBody>
          <a:bodyPr>
            <a:normAutofit/>
          </a:bodyPr>
          <a:lstStyle/>
          <a:p>
            <a:r>
              <a:rPr lang="fi-FI" sz="3200" b="1" kern="1200" dirty="0">
                <a:latin typeface="+mn-lt"/>
                <a:ea typeface="+mn-ea"/>
                <a:cs typeface="Calibri"/>
              </a:rPr>
              <a:t>HSY</a:t>
            </a:r>
            <a:r>
              <a:rPr lang="fi-FI" sz="3200" dirty="0">
                <a:latin typeface="+mn-lt"/>
                <a:ea typeface="+mn-ea"/>
                <a:cs typeface="Calibri"/>
              </a:rPr>
              <a:t>:n ilmasto-ohjelma</a:t>
            </a:r>
            <a:endParaRPr lang="fi-FI" sz="3200" dirty="0"/>
          </a:p>
        </p:txBody>
      </p:sp>
      <p:graphicFrame>
        <p:nvGraphicFramePr>
          <p:cNvPr id="21" name="Taulukko 21">
            <a:extLst>
              <a:ext uri="{FF2B5EF4-FFF2-40B4-BE49-F238E27FC236}">
                <a16:creationId xmlns:a16="http://schemas.microsoft.com/office/drawing/2014/main" id="{6E26CE0C-5019-480A-AB74-C52926271B0F}"/>
              </a:ext>
            </a:extLst>
          </p:cNvPr>
          <p:cNvGraphicFramePr>
            <a:graphicFrameLocks noGrp="1"/>
          </p:cNvGraphicFramePr>
          <p:nvPr/>
        </p:nvGraphicFramePr>
        <p:xfrm>
          <a:off x="351184" y="1424195"/>
          <a:ext cx="7245740" cy="5065300"/>
        </p:xfrm>
        <a:graphic>
          <a:graphicData uri="http://schemas.openxmlformats.org/drawingml/2006/table">
            <a:tbl>
              <a:tblPr firstRow="1" bandRow="1">
                <a:tableStyleId>{5C22544A-7EE6-4342-B048-85BDC9FD1C3A}</a:tableStyleId>
              </a:tblPr>
              <a:tblGrid>
                <a:gridCol w="7245740">
                  <a:extLst>
                    <a:ext uri="{9D8B030D-6E8A-4147-A177-3AD203B41FA5}">
                      <a16:colId xmlns:a16="http://schemas.microsoft.com/office/drawing/2014/main" val="1924637793"/>
                    </a:ext>
                  </a:extLst>
                </a:gridCol>
              </a:tblGrid>
              <a:tr h="4225508">
                <a:tc>
                  <a:txBody>
                    <a:bodyPr/>
                    <a:lstStyle/>
                    <a:p>
                      <a:pPr marL="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lang="fi-FI" sz="1800" b="1" i="0" strike="noStrike" spc="30" baseline="0" dirty="0">
                          <a:solidFill>
                            <a:schemeClr val="tx1"/>
                          </a:solidFill>
                          <a:effectLst/>
                          <a:latin typeface="+mn-lt"/>
                        </a:rPr>
                        <a:t>Taustalla oleva painopiste/strateginen päämäärä</a:t>
                      </a:r>
                    </a:p>
                    <a:p>
                      <a:pPr marL="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lang="fi-FI" sz="1800" b="0" i="0" strike="noStrike" spc="30" baseline="0" dirty="0">
                          <a:solidFill>
                            <a:schemeClr val="tx1"/>
                          </a:solidFill>
                          <a:effectLst/>
                          <a:latin typeface="+mn-lt"/>
                        </a:rPr>
                        <a:t>Ympäristövastuu/pääkaupunkiseudun ilmastotavoitteiden edistäminen</a:t>
                      </a:r>
                    </a:p>
                    <a:p>
                      <a:pPr marL="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endParaRPr lang="fi-FI" sz="1800" b="1" i="0" strike="noStrike" spc="30" baseline="0" dirty="0">
                        <a:solidFill>
                          <a:schemeClr val="tx1"/>
                        </a:solidFill>
                        <a:effectLst/>
                        <a:latin typeface="+mn-lt"/>
                      </a:endParaRPr>
                    </a:p>
                    <a:p>
                      <a:pPr marL="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lang="fi-FI" sz="1800" b="1" i="0" strike="noStrike" spc="30" baseline="0" dirty="0">
                          <a:solidFill>
                            <a:schemeClr val="tx1"/>
                          </a:solidFill>
                          <a:effectLst/>
                          <a:latin typeface="+mn-lt"/>
                        </a:rPr>
                        <a:t>HSY:n hiilineutraaliusohjelman toimenpidekokonaisuudet</a:t>
                      </a:r>
                      <a:endParaRPr lang="fi-FI" sz="1800" kern="1200" spc="30" baseline="0" dirty="0">
                        <a:solidFill>
                          <a:schemeClr val="tx1"/>
                        </a:solidFill>
                        <a:effectLst/>
                        <a:latin typeface="+mn-lt"/>
                        <a:ea typeface="Times New Roman" panose="02020603050405020304" pitchFamily="18" charset="0"/>
                        <a:cs typeface="Times New Roman"/>
                      </a:endParaRPr>
                    </a:p>
                    <a:p>
                      <a:pPr marL="342900" marR="0" lvl="0" indent="-342900" algn="l" defTabSz="914400" rtl="0" eaLnBrk="1" fontAlgn="auto" latinLnBrk="0" hangingPunct="1">
                        <a:lnSpc>
                          <a:spcPct val="100000"/>
                        </a:lnSpc>
                        <a:spcBef>
                          <a:spcPts val="480"/>
                        </a:spcBef>
                        <a:spcAft>
                          <a:spcPts val="0"/>
                        </a:spcAft>
                        <a:buClrTx/>
                        <a:buSzTx/>
                        <a:buFont typeface="+mj-lt"/>
                        <a:buAutoNum type="arabicPeriod"/>
                        <a:tabLst/>
                        <a:defRPr/>
                      </a:pPr>
                      <a:r>
                        <a:rPr kumimoji="0" lang="fi-FI" sz="1800" b="0" i="0" u="none" strike="noStrike" kern="1200" cap="none" spc="30" normalizeH="0" baseline="0" noProof="0" dirty="0">
                          <a:ln>
                            <a:noFill/>
                          </a:ln>
                          <a:solidFill>
                            <a:schemeClr val="tx1"/>
                          </a:solidFill>
                          <a:effectLst/>
                          <a:uLnTx/>
                          <a:uFillTx/>
                          <a:latin typeface="+mn-lt"/>
                          <a:ea typeface="+mn-ea"/>
                          <a:cs typeface="+mn-cs"/>
                        </a:rPr>
                        <a:t>Vähennämme käsittelyprosesseista ja energian käytöstä aiheutuvia ilmastopäästöjä</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fi-FI" sz="1800" b="0" i="0" u="none" strike="noStrike" kern="1200" cap="none" spc="30" normalizeH="0" baseline="0" noProof="0" dirty="0">
                          <a:ln>
                            <a:noFill/>
                          </a:ln>
                          <a:solidFill>
                            <a:schemeClr val="tx1"/>
                          </a:solidFill>
                          <a:effectLst/>
                          <a:uLnTx/>
                          <a:uFillTx/>
                          <a:latin typeface="+mn-lt"/>
                          <a:ea typeface="+mn-ea"/>
                          <a:cs typeface="+mn-cs"/>
                        </a:rPr>
                        <a:t>Toteutamme energiatehokkuutta parantavia hankkeita</a:t>
                      </a:r>
                    </a:p>
                    <a:p>
                      <a:pPr marL="342900" marR="0" lvl="0" indent="-342900" algn="l" defTabSz="914400" rtl="0" eaLnBrk="1" fontAlgn="auto" latinLnBrk="0" hangingPunct="1">
                        <a:lnSpc>
                          <a:spcPct val="100000"/>
                        </a:lnSpc>
                        <a:spcBef>
                          <a:spcPts val="480"/>
                        </a:spcBef>
                        <a:spcAft>
                          <a:spcPts val="0"/>
                        </a:spcAft>
                        <a:buClrTx/>
                        <a:buSzTx/>
                        <a:buFont typeface="+mj-lt"/>
                        <a:buAutoNum type="arabicPeriod"/>
                        <a:tabLst/>
                        <a:defRPr/>
                      </a:pPr>
                      <a:r>
                        <a:rPr kumimoji="0" lang="fi-FI" sz="1800" b="0" i="0" u="none" strike="noStrike" kern="1200" cap="none" spc="30" normalizeH="0" baseline="0" noProof="0" dirty="0">
                          <a:ln>
                            <a:noFill/>
                          </a:ln>
                          <a:solidFill>
                            <a:schemeClr val="tx1"/>
                          </a:solidFill>
                          <a:effectLst/>
                          <a:uLnTx/>
                          <a:uFillTx/>
                          <a:latin typeface="+mn-lt"/>
                          <a:ea typeface="+mn-ea"/>
                          <a:cs typeface="+mn-cs"/>
                        </a:rPr>
                        <a:t>Selvitämme hiilensidonnan mahdollisuuksia toiminnassamme</a:t>
                      </a:r>
                    </a:p>
                    <a:p>
                      <a:pPr marL="342900" marR="0" lvl="0" indent="-342900" algn="l" defTabSz="914400" rtl="0" eaLnBrk="1" fontAlgn="auto" latinLnBrk="0" hangingPunct="1">
                        <a:lnSpc>
                          <a:spcPct val="100000"/>
                        </a:lnSpc>
                        <a:spcBef>
                          <a:spcPts val="480"/>
                        </a:spcBef>
                        <a:spcAft>
                          <a:spcPts val="0"/>
                        </a:spcAft>
                        <a:buClrTx/>
                        <a:buSzTx/>
                        <a:buFont typeface="+mj-lt"/>
                        <a:buAutoNum type="arabicPeriod"/>
                        <a:tabLst/>
                        <a:defRPr/>
                      </a:pPr>
                      <a:r>
                        <a:rPr kumimoji="0" lang="fi-FI" sz="1800" b="0" i="0" u="none" strike="noStrike" kern="1200" cap="none" spc="30" normalizeH="0" baseline="0" noProof="0" dirty="0">
                          <a:ln>
                            <a:noFill/>
                          </a:ln>
                          <a:solidFill>
                            <a:schemeClr val="tx1"/>
                          </a:solidFill>
                          <a:effectLst/>
                          <a:uLnTx/>
                          <a:uFillTx/>
                          <a:latin typeface="+mn-lt"/>
                          <a:ea typeface="+mn-ea"/>
                          <a:cs typeface="+mn-cs"/>
                        </a:rPr>
                        <a:t>Panostamme ilmastotyötä tukevaan tutkimukseen, TKI- ja hanketoimintaan</a:t>
                      </a:r>
                    </a:p>
                    <a:p>
                      <a:pPr marL="342900" marR="0" lvl="0" indent="-342900" algn="l" defTabSz="914400" rtl="0" eaLnBrk="1" fontAlgn="auto" latinLnBrk="0" hangingPunct="1">
                        <a:lnSpc>
                          <a:spcPct val="100000"/>
                        </a:lnSpc>
                        <a:spcBef>
                          <a:spcPts val="480"/>
                        </a:spcBef>
                        <a:spcAft>
                          <a:spcPts val="0"/>
                        </a:spcAft>
                        <a:buClrTx/>
                        <a:buSzTx/>
                        <a:buFont typeface="+mj-lt"/>
                        <a:buAutoNum type="arabicPeriod"/>
                        <a:tabLst/>
                        <a:defRPr/>
                      </a:pPr>
                      <a:r>
                        <a:rPr kumimoji="0" lang="fi-FI" sz="1800" b="0" i="0" u="none" strike="noStrike" kern="1200" cap="none" spc="30" normalizeH="0" baseline="0" noProof="0" dirty="0">
                          <a:ln>
                            <a:noFill/>
                          </a:ln>
                          <a:solidFill>
                            <a:schemeClr val="tx1"/>
                          </a:solidFill>
                          <a:effectLst/>
                          <a:uLnTx/>
                          <a:uFillTx/>
                          <a:latin typeface="+mn-lt"/>
                          <a:ea typeface="+mn-ea"/>
                          <a:cs typeface="+mn-cs"/>
                        </a:rPr>
                        <a:t>Vähennämme työmaiden, rakentamisen sekä hankintojen ilmastovaikutuksia</a:t>
                      </a:r>
                    </a:p>
                    <a:p>
                      <a:pPr marL="342900" marR="0" lvl="0" indent="-342900" algn="l" defTabSz="914400" rtl="0" eaLnBrk="1" fontAlgn="auto" latinLnBrk="0" hangingPunct="1">
                        <a:lnSpc>
                          <a:spcPct val="100000"/>
                        </a:lnSpc>
                        <a:spcBef>
                          <a:spcPts val="480"/>
                        </a:spcBef>
                        <a:spcAft>
                          <a:spcPts val="0"/>
                        </a:spcAft>
                        <a:buClrTx/>
                        <a:buSzTx/>
                        <a:buFont typeface="+mj-lt"/>
                        <a:buAutoNum type="arabicPeriod"/>
                        <a:tabLst/>
                        <a:defRPr/>
                      </a:pPr>
                      <a:r>
                        <a:rPr kumimoji="0" lang="fi-FI" sz="1800" b="0" i="0" u="none" strike="noStrike" kern="1200" cap="none" spc="30" normalizeH="0" baseline="0" noProof="0" dirty="0">
                          <a:ln>
                            <a:noFill/>
                          </a:ln>
                          <a:solidFill>
                            <a:schemeClr val="tx1"/>
                          </a:solidFill>
                          <a:effectLst/>
                          <a:uLnTx/>
                          <a:uFillTx/>
                          <a:latin typeface="+mn-lt"/>
                          <a:ea typeface="+mn-ea"/>
                          <a:cs typeface="+mn-cs"/>
                        </a:rPr>
                        <a:t>Autamme pääkaupunkiseutua saavuttamaan ilmastotavoitteensa yhteistyössä</a:t>
                      </a:r>
                    </a:p>
                  </a:txBody>
                  <a:tcPr marL="180000" marR="0" marT="108000" marB="14400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1693009"/>
                  </a:ext>
                </a:extLst>
              </a:tr>
            </a:tbl>
          </a:graphicData>
        </a:graphic>
      </p:graphicFrame>
      <p:graphicFrame>
        <p:nvGraphicFramePr>
          <p:cNvPr id="12" name="Taulukko 21">
            <a:extLst>
              <a:ext uri="{FF2B5EF4-FFF2-40B4-BE49-F238E27FC236}">
                <a16:creationId xmlns:a16="http://schemas.microsoft.com/office/drawing/2014/main" id="{0AC3BA18-E419-476D-B149-6FF5E1A2B72F}"/>
              </a:ext>
            </a:extLst>
          </p:cNvPr>
          <p:cNvGraphicFramePr>
            <a:graphicFrameLocks noGrp="1"/>
          </p:cNvGraphicFramePr>
          <p:nvPr/>
        </p:nvGraphicFramePr>
        <p:xfrm>
          <a:off x="7718223" y="1192049"/>
          <a:ext cx="4263527" cy="2820887"/>
        </p:xfrm>
        <a:graphic>
          <a:graphicData uri="http://schemas.openxmlformats.org/drawingml/2006/table">
            <a:tbl>
              <a:tblPr firstRow="1" bandRow="1">
                <a:tableStyleId>{5C22544A-7EE6-4342-B048-85BDC9FD1C3A}</a:tableStyleId>
              </a:tblPr>
              <a:tblGrid>
                <a:gridCol w="4263527">
                  <a:extLst>
                    <a:ext uri="{9D8B030D-6E8A-4147-A177-3AD203B41FA5}">
                      <a16:colId xmlns:a16="http://schemas.microsoft.com/office/drawing/2014/main" val="1924637793"/>
                    </a:ext>
                  </a:extLst>
                </a:gridCol>
              </a:tblGrid>
              <a:tr h="1045627">
                <a:tc>
                  <a:txBody>
                    <a:bodyPr/>
                    <a:lstStyle/>
                    <a:p>
                      <a:pPr marL="216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lang="fi-FI" sz="1400" b="1" i="0" strike="noStrike" spc="30" baseline="0" dirty="0">
                          <a:solidFill>
                            <a:schemeClr val="tx1"/>
                          </a:solidFill>
                          <a:effectLst/>
                          <a:latin typeface="+mn-lt"/>
                        </a:rPr>
                        <a:t>Tavoite 2030</a:t>
                      </a:r>
                      <a:endParaRPr lang="fi-FI" sz="1400" kern="1200" spc="30" baseline="0" dirty="0">
                        <a:solidFill>
                          <a:schemeClr val="tx1"/>
                        </a:solidFill>
                        <a:effectLst/>
                        <a:latin typeface="+mn-lt"/>
                        <a:ea typeface="Times New Roman" panose="02020603050405020304" pitchFamily="18" charset="0"/>
                        <a:cs typeface="Times New Roman"/>
                      </a:endParaRPr>
                    </a:p>
                    <a:p>
                      <a:pPr marL="252000" marR="0" lvl="0" indent="-144000" algn="l" defTabSz="1198705" rtl="0" eaLnBrk="1" fontAlgn="base" latinLnBrk="0" hangingPunct="1">
                        <a:lnSpc>
                          <a:spcPct val="100000"/>
                        </a:lnSpc>
                        <a:spcBef>
                          <a:spcPts val="0"/>
                        </a:spcBef>
                        <a:spcAft>
                          <a:spcPts val="200"/>
                        </a:spcAft>
                        <a:buClrTx/>
                        <a:buSzTx/>
                        <a:buFont typeface="Arial" panose="020B0604020202020204" pitchFamily="34" charset="0"/>
                        <a:buChar char="•"/>
                        <a:tabLst>
                          <a:tab pos="457200" algn="l"/>
                        </a:tabLst>
                        <a:defRPr/>
                      </a:pPr>
                      <a:r>
                        <a:rPr lang="fi-FI" sz="1400" b="0" kern="1200" dirty="0">
                          <a:solidFill>
                            <a:schemeClr val="tx1"/>
                          </a:solidFill>
                          <a:effectLst/>
                          <a:highlight>
                            <a:srgbClr val="FBDCC6"/>
                          </a:highlight>
                          <a:latin typeface="+mn-lt"/>
                          <a:ea typeface="Times New Roman" panose="02020603050405020304" pitchFamily="18" charset="0"/>
                          <a:cs typeface="Times New Roman"/>
                        </a:rPr>
                        <a:t>Hiilineutraali* vesi- ja jätehuolto  </a:t>
                      </a:r>
                    </a:p>
                    <a:p>
                      <a:pPr marL="252000" marR="0" lvl="0" indent="-144000" algn="l" defTabSz="1198705" rtl="0" eaLnBrk="1" fontAlgn="base" latinLnBrk="0" hangingPunct="1">
                        <a:lnSpc>
                          <a:spcPct val="100000"/>
                        </a:lnSpc>
                        <a:spcBef>
                          <a:spcPts val="0"/>
                        </a:spcBef>
                        <a:spcAft>
                          <a:spcPts val="200"/>
                        </a:spcAft>
                        <a:buClrTx/>
                        <a:buSzTx/>
                        <a:buFont typeface="Arial" panose="020B0604020202020204" pitchFamily="34" charset="0"/>
                        <a:buChar char="•"/>
                        <a:tabLst>
                          <a:tab pos="457200" algn="l"/>
                        </a:tabLst>
                        <a:defRPr/>
                      </a:pPr>
                      <a:r>
                        <a:rPr lang="fi-FI" sz="1400" b="0" kern="1200" dirty="0">
                          <a:solidFill>
                            <a:schemeClr val="tx1"/>
                          </a:solidFill>
                          <a:effectLst/>
                          <a:highlight>
                            <a:srgbClr val="FBDCC6"/>
                          </a:highlight>
                          <a:latin typeface="+mn-lt"/>
                          <a:ea typeface="Times New Roman" panose="02020603050405020304" pitchFamily="18" charset="0"/>
                          <a:cs typeface="Times New Roman"/>
                        </a:rPr>
                        <a:t>Ilmastokestävä pääkaupunkiseutu</a:t>
                      </a:r>
                    </a:p>
                  </a:txBody>
                  <a:tcPr marL="180000" marR="0" marT="108000" marB="144000" anchor="ctr">
                    <a:lnB w="28575" cap="flat" cmpd="sng" algn="ctr">
                      <a:solidFill>
                        <a:schemeClr val="bg2"/>
                      </a:solidFill>
                      <a:prstDash val="solid"/>
                      <a:round/>
                      <a:headEnd type="none" w="med" len="med"/>
                      <a:tailEnd type="none" w="med" len="med"/>
                    </a:lnB>
                    <a:solidFill>
                      <a:schemeClr val="accent1">
                        <a:lumMod val="75000"/>
                        <a:alpha val="10000"/>
                      </a:schemeClr>
                    </a:solidFill>
                  </a:tcPr>
                </a:tc>
                <a:extLst>
                  <a:ext uri="{0D108BD9-81ED-4DB2-BD59-A6C34878D82A}">
                    <a16:rowId xmlns:a16="http://schemas.microsoft.com/office/drawing/2014/main" val="2541693009"/>
                  </a:ext>
                </a:extLst>
              </a:tr>
              <a:tr h="1775260">
                <a:tc>
                  <a:txBody>
                    <a:bodyPr/>
                    <a:lstStyle/>
                    <a:p>
                      <a:pPr marL="216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lang="fi-FI" sz="1400" b="1" i="0" strike="noStrike" dirty="0">
                          <a:solidFill>
                            <a:schemeClr val="tx1"/>
                          </a:solidFill>
                          <a:effectLst/>
                          <a:latin typeface="+mn-lt"/>
                        </a:rPr>
                        <a:t>Mittari</a:t>
                      </a:r>
                      <a:endParaRPr lang="fi-FI" sz="1400" kern="1200" dirty="0">
                        <a:solidFill>
                          <a:schemeClr val="tx1"/>
                        </a:solidFill>
                        <a:effectLst/>
                        <a:latin typeface="+mn-lt"/>
                        <a:ea typeface="Calibri"/>
                        <a:cs typeface="Arial"/>
                      </a:endParaRPr>
                    </a:p>
                    <a:p>
                      <a:pPr marL="252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lang="fi-FI" sz="1400" b="1" kern="1200" dirty="0">
                          <a:solidFill>
                            <a:schemeClr val="tx1"/>
                          </a:solidFill>
                          <a:effectLst/>
                          <a:latin typeface="+mn-lt"/>
                          <a:ea typeface="Times New Roman" panose="02020603050405020304" pitchFamily="18" charset="0"/>
                          <a:cs typeface="Times New Roman"/>
                        </a:rPr>
                        <a:t>HSY:n kokonaispäästöt, t CO2-ekv./a </a:t>
                      </a:r>
                      <a:br>
                        <a:rPr lang="fi-FI" sz="1400" b="1" kern="1200" dirty="0">
                          <a:solidFill>
                            <a:schemeClr val="tx1"/>
                          </a:solidFill>
                          <a:effectLst/>
                          <a:latin typeface="+mn-lt"/>
                          <a:ea typeface="Times New Roman" panose="02020603050405020304" pitchFamily="18" charset="0"/>
                          <a:cs typeface="Times New Roman"/>
                        </a:rPr>
                      </a:br>
                      <a:r>
                        <a:rPr lang="fi-FI" sz="1400" b="1" kern="1200" dirty="0">
                          <a:solidFill>
                            <a:schemeClr val="tx1"/>
                          </a:solidFill>
                          <a:effectLst/>
                          <a:latin typeface="+mn-lt"/>
                          <a:ea typeface="Times New Roman" panose="02020603050405020304" pitchFamily="18" charset="0"/>
                          <a:cs typeface="Times New Roman"/>
                        </a:rPr>
                        <a:t>(omat päästöt sekä keskeiset ulkoiset palvelut) ​</a:t>
                      </a:r>
                    </a:p>
                    <a:p>
                      <a:pPr marL="252000" marR="0" lvl="0" indent="-144000" algn="l" defTabSz="1198705" rtl="0" eaLnBrk="1" fontAlgn="base" latinLnBrk="0" hangingPunct="1">
                        <a:lnSpc>
                          <a:spcPct val="100000"/>
                        </a:lnSpc>
                        <a:spcBef>
                          <a:spcPts val="0"/>
                        </a:spcBef>
                        <a:spcAft>
                          <a:spcPts val="200"/>
                        </a:spcAft>
                        <a:buClrTx/>
                        <a:buSzTx/>
                        <a:buFont typeface="Arial" panose="020B0604020202020204" pitchFamily="34" charset="0"/>
                        <a:buChar char="•"/>
                        <a:tabLst>
                          <a:tab pos="457200" algn="l"/>
                        </a:tabLst>
                        <a:defRPr/>
                      </a:pPr>
                      <a:r>
                        <a:rPr lang="fi-FI" sz="1400" b="0" kern="1200" dirty="0">
                          <a:solidFill>
                            <a:schemeClr val="tx1"/>
                          </a:solidFill>
                          <a:effectLst/>
                          <a:latin typeface="+mn-lt"/>
                          <a:ea typeface="Times New Roman" panose="02020603050405020304" pitchFamily="18" charset="0"/>
                          <a:cs typeface="Times New Roman"/>
                        </a:rPr>
                        <a:t>2025: -56 % v. 2016 tasosta, 89 000 tCO2e/a</a:t>
                      </a:r>
                    </a:p>
                    <a:p>
                      <a:pPr marL="252000" marR="0" lvl="0" indent="-144000" algn="l" defTabSz="1198705" rtl="0" eaLnBrk="1" fontAlgn="base" latinLnBrk="0" hangingPunct="1">
                        <a:lnSpc>
                          <a:spcPct val="100000"/>
                        </a:lnSpc>
                        <a:spcBef>
                          <a:spcPts val="0"/>
                        </a:spcBef>
                        <a:spcAft>
                          <a:spcPts val="200"/>
                        </a:spcAft>
                        <a:buClrTx/>
                        <a:buSzTx/>
                        <a:buFont typeface="Arial" panose="020B0604020202020204" pitchFamily="34" charset="0"/>
                        <a:buChar char="•"/>
                        <a:tabLst>
                          <a:tab pos="457200" algn="l"/>
                        </a:tabLst>
                        <a:defRPr/>
                      </a:pPr>
                      <a:r>
                        <a:rPr lang="fi-FI" sz="1400" b="0" kern="1200" dirty="0">
                          <a:solidFill>
                            <a:schemeClr val="tx1"/>
                          </a:solidFill>
                          <a:effectLst/>
                          <a:latin typeface="+mn-lt"/>
                          <a:ea typeface="Times New Roman" panose="02020603050405020304" pitchFamily="18" charset="0"/>
                          <a:cs typeface="Times New Roman"/>
                        </a:rPr>
                        <a:t>2030: -67 % v. 2016 tasosta, 64 000 tCO2e/a</a:t>
                      </a:r>
                    </a:p>
                    <a:p>
                      <a:pPr marL="252000" marR="0" lvl="0" indent="-144000" algn="l" defTabSz="1198705" rtl="0" eaLnBrk="1" fontAlgn="base" latinLnBrk="0" hangingPunct="1">
                        <a:lnSpc>
                          <a:spcPct val="100000"/>
                        </a:lnSpc>
                        <a:spcBef>
                          <a:spcPts val="0"/>
                        </a:spcBef>
                        <a:spcAft>
                          <a:spcPts val="200"/>
                        </a:spcAft>
                        <a:buClrTx/>
                        <a:buSzTx/>
                        <a:buFont typeface="Arial" panose="020B0604020202020204" pitchFamily="34" charset="0"/>
                        <a:buChar char="•"/>
                        <a:tabLst>
                          <a:tab pos="457200" algn="l"/>
                        </a:tabLst>
                        <a:defRPr/>
                      </a:pPr>
                      <a:r>
                        <a:rPr lang="fi-FI" sz="1400" b="0" kern="1200" dirty="0">
                          <a:solidFill>
                            <a:schemeClr val="tx1"/>
                          </a:solidFill>
                          <a:effectLst/>
                          <a:latin typeface="+mn-lt"/>
                          <a:ea typeface="Times New Roman" panose="02020603050405020304" pitchFamily="18" charset="0"/>
                          <a:cs typeface="Times New Roman"/>
                        </a:rPr>
                        <a:t>Toteuma 71 000 t CO2-ekv vuonna 2025</a:t>
                      </a:r>
                    </a:p>
                  </a:txBody>
                  <a:tcPr marL="180000" marR="0" marT="108000" marB="144000" anchor="ctr">
                    <a:lnT w="28575"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solidFill>
                      <a:schemeClr val="accent1">
                        <a:lumMod val="75000"/>
                        <a:alpha val="10000"/>
                      </a:schemeClr>
                    </a:solidFill>
                  </a:tcPr>
                </a:tc>
                <a:extLst>
                  <a:ext uri="{0D108BD9-81ED-4DB2-BD59-A6C34878D82A}">
                    <a16:rowId xmlns:a16="http://schemas.microsoft.com/office/drawing/2014/main" val="3888190843"/>
                  </a:ext>
                </a:extLst>
              </a:tr>
            </a:tbl>
          </a:graphicData>
        </a:graphic>
      </p:graphicFrame>
      <p:sp>
        <p:nvSpPr>
          <p:cNvPr id="8" name="Tekstiruutu 7">
            <a:extLst>
              <a:ext uri="{FF2B5EF4-FFF2-40B4-BE49-F238E27FC236}">
                <a16:creationId xmlns:a16="http://schemas.microsoft.com/office/drawing/2014/main" id="{99D8091A-ABA8-468C-BF3B-BBC21D258CD5}"/>
              </a:ext>
            </a:extLst>
          </p:cNvPr>
          <p:cNvSpPr txBox="1"/>
          <p:nvPr/>
        </p:nvSpPr>
        <p:spPr>
          <a:xfrm>
            <a:off x="7595016" y="4082153"/>
            <a:ext cx="4509940" cy="2703304"/>
          </a:xfrm>
          <a:prstGeom prst="rect">
            <a:avLst/>
          </a:prstGeom>
          <a:noFill/>
        </p:spPr>
        <p:txBody>
          <a:bodyPr wrap="square">
            <a:spAutoFit/>
          </a:bodyPr>
          <a:lstStyle/>
          <a:p>
            <a:pPr marL="108000" marR="0" lvl="0" indent="0" algn="l" defTabSz="1198705" rtl="0" eaLnBrk="1" fontAlgn="base" latinLnBrk="0" hangingPunct="1">
              <a:lnSpc>
                <a:spcPct val="100000"/>
              </a:lnSpc>
              <a:spcBef>
                <a:spcPts val="0"/>
              </a:spcBef>
              <a:spcAft>
                <a:spcPts val="200"/>
              </a:spcAft>
              <a:buClrTx/>
              <a:buSzTx/>
              <a:buFontTx/>
              <a:buNone/>
              <a:tabLst>
                <a:tab pos="457200" algn="l"/>
              </a:tabLst>
              <a:defRPr/>
            </a:pPr>
            <a:r>
              <a:rPr kumimoji="0" lang="fi-FI" sz="1400" b="0" i="0" u="none" strike="noStrike" kern="1200" cap="none" spc="0" normalizeH="0" baseline="0" noProof="0" dirty="0">
                <a:ln>
                  <a:noFill/>
                </a:ln>
                <a:solidFill>
                  <a:srgbClr val="1B837F"/>
                </a:solidFill>
                <a:effectLst/>
                <a:uLnTx/>
                <a:uFillTx/>
                <a:latin typeface="Source Sans Pro"/>
                <a:ea typeface="Times New Roman" panose="02020603050405020304" pitchFamily="18" charset="0"/>
                <a:cs typeface="Times New Roman"/>
              </a:rPr>
              <a:t>*Asetimme toiminnallemme hiilineutraaliustavoitteen jo vuonna 2018, millä haluttiin PKS-kaupunkien tavoin sitoutua siihen, että toiminta ei aiheuta ilmaston lämpenemistä. </a:t>
            </a:r>
          </a:p>
          <a:p>
            <a:pPr marL="108000" marR="0" lvl="0" indent="0" algn="l" defTabSz="1198705" rtl="0" eaLnBrk="1" fontAlgn="base" latinLnBrk="0" hangingPunct="1">
              <a:lnSpc>
                <a:spcPct val="100000"/>
              </a:lnSpc>
              <a:spcBef>
                <a:spcPts val="0"/>
              </a:spcBef>
              <a:spcAft>
                <a:spcPts val="200"/>
              </a:spcAft>
              <a:buClrTx/>
              <a:buSzTx/>
              <a:buFontTx/>
              <a:buNone/>
              <a:tabLst>
                <a:tab pos="457200" algn="l"/>
              </a:tabLst>
              <a:defRPr/>
            </a:pPr>
            <a:r>
              <a:rPr kumimoji="0" lang="fi-FI" sz="1400" b="0" i="0" u="none" strike="noStrike" kern="1200" cap="none" spc="0" normalizeH="0" baseline="0" noProof="0" dirty="0">
                <a:ln>
                  <a:noFill/>
                </a:ln>
                <a:solidFill>
                  <a:srgbClr val="1B837F"/>
                </a:solidFill>
                <a:effectLst/>
                <a:uLnTx/>
                <a:uFillTx/>
                <a:latin typeface="Source Sans Pro"/>
                <a:ea typeface="Times New Roman" panose="02020603050405020304" pitchFamily="18" charset="0"/>
                <a:cs typeface="Times New Roman"/>
              </a:rPr>
              <a:t>Syksystä 2026 alkaen sovellettavan Vihreän siirtymän kuluttajasuojadirektiivi asettaa kuitenkin uusia rajoitteita esim. hiilineutraaliusväittämien käytölle erityisesti organisaation tuotteita ja palveluita koskien. HSY pyrkii muuttuneen lainsäädännön myötä korostamaan ilmastotavoitteissaan enemmin mitattavia päästövähennystasoja ja niiden saavuttamiseksi tehtyjä toimenpiteitä.</a:t>
            </a:r>
          </a:p>
        </p:txBody>
      </p:sp>
    </p:spTree>
    <p:extLst>
      <p:ext uri="{BB962C8B-B14F-4D97-AF65-F5344CB8AC3E}">
        <p14:creationId xmlns:p14="http://schemas.microsoft.com/office/powerpoint/2010/main" val="55610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A00CBB8-6737-7B08-2ABC-236E55EFCEBD}"/>
              </a:ext>
            </a:extLst>
          </p:cNvPr>
          <p:cNvSpPr>
            <a:spLocks noGrp="1"/>
          </p:cNvSpPr>
          <p:nvPr>
            <p:ph type="title"/>
          </p:nvPr>
        </p:nvSpPr>
        <p:spPr>
          <a:xfrm>
            <a:off x="379118" y="542257"/>
            <a:ext cx="6015749" cy="809668"/>
          </a:xfrm>
        </p:spPr>
        <p:txBody>
          <a:bodyPr/>
          <a:lstStyle/>
          <a:p>
            <a:r>
              <a:rPr lang="fi-FI"/>
              <a:t>Ilmastotyön seuranta HSY:ssä</a:t>
            </a:r>
          </a:p>
        </p:txBody>
      </p:sp>
      <p:sp>
        <p:nvSpPr>
          <p:cNvPr id="2" name="Sisällön paikkamerkki 1">
            <a:extLst>
              <a:ext uri="{FF2B5EF4-FFF2-40B4-BE49-F238E27FC236}">
                <a16:creationId xmlns:a16="http://schemas.microsoft.com/office/drawing/2014/main" id="{75B97244-62BD-607A-126B-BCD5F69BC6A0}"/>
              </a:ext>
            </a:extLst>
          </p:cNvPr>
          <p:cNvSpPr>
            <a:spLocks noGrp="1"/>
          </p:cNvSpPr>
          <p:nvPr>
            <p:ph sz="half" idx="2"/>
          </p:nvPr>
        </p:nvSpPr>
        <p:spPr>
          <a:xfrm>
            <a:off x="240359" y="2573442"/>
            <a:ext cx="5692061" cy="3999955"/>
          </a:xfrm>
        </p:spPr>
        <p:txBody>
          <a:bodyPr/>
          <a:lstStyle/>
          <a:p>
            <a:r>
              <a:rPr lang="fi-FI" sz="1600">
                <a:solidFill>
                  <a:schemeClr val="tx1"/>
                </a:solidFill>
              </a:rPr>
              <a:t>HSY on seurannut kasvihuonekaasukertymiä jo yli vuosikymmenen ajan</a:t>
            </a:r>
          </a:p>
          <a:p>
            <a:pPr marL="342900" indent="-342900">
              <a:buFont typeface="Arial" panose="020B0604020202020204" pitchFamily="34" charset="0"/>
              <a:buChar char="•"/>
            </a:pPr>
            <a:r>
              <a:rPr lang="fi-FI" sz="1600">
                <a:solidFill>
                  <a:schemeClr val="tx1"/>
                </a:solidFill>
              </a:rPr>
              <a:t>Seuranta tukee tavoitteellista ilmastotyötä, mutta auttaa myös tunnistamaan erilaisten toimintojen ilmastovaikutuksia isommassa kokonaisuudessa</a:t>
            </a:r>
          </a:p>
          <a:p>
            <a:r>
              <a:rPr lang="fi-FI" sz="1600">
                <a:solidFill>
                  <a:schemeClr val="tx1"/>
                </a:solidFill>
              </a:rPr>
              <a:t>HSY:n päästöseuranta (strateginen mittari) mukailee GPC-protokollan viitekehystä, mukana toiminnan suorat prosessipäästöt (Scope 1) , polttoaineiden ja energiankäytön päästöt (Scope 2) sekä keskeisimpiä ulkoistettujen toimintojen KHK-päästöjä (Scope 3)</a:t>
            </a:r>
          </a:p>
          <a:p>
            <a:pPr marL="342900" indent="-342900">
              <a:buFont typeface="Arial" panose="020B0604020202020204" pitchFamily="34" charset="0"/>
              <a:buChar char="•"/>
            </a:pPr>
            <a:r>
              <a:rPr lang="fi-FI" sz="1600">
                <a:solidFill>
                  <a:schemeClr val="tx1"/>
                </a:solidFill>
              </a:rPr>
              <a:t>Scope 3-seurannassa mukana mm. jäte- ja vesihuollon kuljetustehtävät, ulkoiset työkoneet, sekä työmatkat</a:t>
            </a:r>
          </a:p>
          <a:p>
            <a:pPr marL="342900" indent="-342900">
              <a:buFont typeface="Arial" panose="020B0604020202020204" pitchFamily="34" charset="0"/>
              <a:buChar char="•"/>
            </a:pPr>
            <a:r>
              <a:rPr lang="fi-FI" sz="1600">
                <a:solidFill>
                  <a:schemeClr val="tx1"/>
                </a:solidFill>
              </a:rPr>
              <a:t>Scope 3 -mittariin ei sisälly tuotteiden tai materiaalien valmistukseen liittyviä  epäsuoria päästöjä </a:t>
            </a:r>
            <a:r>
              <a:rPr lang="fi-FI" sz="1600" i="1">
                <a:solidFill>
                  <a:schemeClr val="tx1"/>
                </a:solidFill>
              </a:rPr>
              <a:t>(esim. verkostomateriaalit, rakennukset, kemikaalit, tukiaineet</a:t>
            </a:r>
            <a:r>
              <a:rPr lang="fi-FI" sz="1600">
                <a:solidFill>
                  <a:schemeClr val="tx1"/>
                </a:solidFill>
              </a:rPr>
              <a:t>), mutta näitäkin vaikutuksia arvioidaan HSY:ssä toimintokohtaisesti (mm. </a:t>
            </a:r>
            <a:r>
              <a:rPr lang="fi-FI" sz="1600" err="1">
                <a:solidFill>
                  <a:schemeClr val="tx1"/>
                </a:solidFill>
              </a:rPr>
              <a:t>LCA:t</a:t>
            </a:r>
            <a:r>
              <a:rPr lang="fi-FI" sz="1600">
                <a:solidFill>
                  <a:schemeClr val="tx1"/>
                </a:solidFill>
              </a:rPr>
              <a:t>, hankintojen selvitykset, projektikohtaiset selvitykset)</a:t>
            </a:r>
          </a:p>
        </p:txBody>
      </p:sp>
      <p:sp>
        <p:nvSpPr>
          <p:cNvPr id="418" name="Tekstiruutu 417">
            <a:extLst>
              <a:ext uri="{FF2B5EF4-FFF2-40B4-BE49-F238E27FC236}">
                <a16:creationId xmlns:a16="http://schemas.microsoft.com/office/drawing/2014/main" id="{44DE38A3-A845-2D9A-B42A-CC39F5122D79}"/>
              </a:ext>
            </a:extLst>
          </p:cNvPr>
          <p:cNvSpPr txBox="1"/>
          <p:nvPr/>
        </p:nvSpPr>
        <p:spPr>
          <a:xfrm>
            <a:off x="6210088" y="6263738"/>
            <a:ext cx="5454600" cy="338554"/>
          </a:xfrm>
          <a:prstGeom prst="rect">
            <a:avLst/>
          </a:prstGeom>
          <a:noFill/>
        </p:spPr>
        <p:txBody>
          <a:bodyPr wrap="square" rtlCol="0">
            <a:spAutoFit/>
          </a:bodyPr>
          <a:lstStyle/>
          <a:p>
            <a:pPr marL="0" marR="0" lvl="0" indent="0" algn="l" defTabSz="913668"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HSY:n ilmastoseurannan kattavuus ja keskeiset päästölähteet</a:t>
            </a:r>
          </a:p>
        </p:txBody>
      </p:sp>
      <p:sp>
        <p:nvSpPr>
          <p:cNvPr id="5" name="Suorakulmio 4">
            <a:extLst>
              <a:ext uri="{FF2B5EF4-FFF2-40B4-BE49-F238E27FC236}">
                <a16:creationId xmlns:a16="http://schemas.microsoft.com/office/drawing/2014/main" id="{A371E0B6-F490-2E6C-E5CE-C866FE32E117}"/>
              </a:ext>
            </a:extLst>
          </p:cNvPr>
          <p:cNvSpPr/>
          <p:nvPr/>
        </p:nvSpPr>
        <p:spPr>
          <a:xfrm>
            <a:off x="9594082" y="2353184"/>
            <a:ext cx="2357559" cy="3678410"/>
          </a:xfrm>
          <a:prstGeom prst="rect">
            <a:avLst/>
          </a:prstGeom>
          <a:solidFill>
            <a:schemeClr val="accent5">
              <a:alpha val="8000"/>
            </a:schemeClr>
          </a:solidFill>
          <a:ln w="25400" cap="flat" cmpd="sng" algn="ctr">
            <a:no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a:ln>
                <a:noFill/>
              </a:ln>
              <a:solidFill>
                <a:prstClr val="white"/>
              </a:solidFill>
              <a:effectLst/>
              <a:uLnTx/>
              <a:uFillTx/>
              <a:latin typeface="Source Sans Pro"/>
              <a:ea typeface="+mn-ea"/>
              <a:cs typeface="+mn-cs"/>
            </a:endParaRPr>
          </a:p>
        </p:txBody>
      </p:sp>
      <p:sp>
        <p:nvSpPr>
          <p:cNvPr id="6" name="Ellipsi 5">
            <a:extLst>
              <a:ext uri="{FF2B5EF4-FFF2-40B4-BE49-F238E27FC236}">
                <a16:creationId xmlns:a16="http://schemas.microsoft.com/office/drawing/2014/main" id="{F97EC6AD-26F8-A571-4817-40CDEB7DBD56}"/>
              </a:ext>
            </a:extLst>
          </p:cNvPr>
          <p:cNvSpPr/>
          <p:nvPr/>
        </p:nvSpPr>
        <p:spPr>
          <a:xfrm>
            <a:off x="10572346" y="1815223"/>
            <a:ext cx="1566052" cy="2922115"/>
          </a:xfrm>
          <a:prstGeom prst="ellipse">
            <a:avLst/>
          </a:prstGeom>
          <a:solidFill>
            <a:schemeClr val="bg1">
              <a:alpha val="97000"/>
            </a:schemeClr>
          </a:solid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3668" rtl="0" eaLnBrk="1" fontAlgn="auto" latinLnBrk="0" hangingPunct="1">
              <a:lnSpc>
                <a:spcPct val="100000"/>
              </a:lnSpc>
              <a:spcBef>
                <a:spcPts val="0"/>
              </a:spcBef>
              <a:spcAft>
                <a:spcPts val="0"/>
              </a:spcAft>
              <a:buClrTx/>
              <a:buSzTx/>
              <a:buFontTx/>
              <a:buNone/>
              <a:tabLst/>
              <a:defRPr/>
            </a:pPr>
            <a:endParaRPr kumimoji="0" lang="fi-FI" sz="1798" b="0" i="0" u="none" strike="noStrike" kern="1200" cap="none" spc="0" normalizeH="0" baseline="0" noProof="0">
              <a:ln>
                <a:noFill/>
              </a:ln>
              <a:solidFill>
                <a:srgbClr val="FFFFFF"/>
              </a:solidFill>
              <a:effectLst/>
              <a:uLnTx/>
              <a:uFillTx/>
              <a:latin typeface="Source Sans Pro"/>
              <a:ea typeface="+mn-ea"/>
              <a:cs typeface="+mn-cs"/>
            </a:endParaRPr>
          </a:p>
        </p:txBody>
      </p:sp>
      <p:sp>
        <p:nvSpPr>
          <p:cNvPr id="7" name="Suorakulmio 6">
            <a:extLst>
              <a:ext uri="{FF2B5EF4-FFF2-40B4-BE49-F238E27FC236}">
                <a16:creationId xmlns:a16="http://schemas.microsoft.com/office/drawing/2014/main" id="{274E8FB5-237A-2C61-7384-0929573AA06D}"/>
              </a:ext>
            </a:extLst>
          </p:cNvPr>
          <p:cNvSpPr/>
          <p:nvPr/>
        </p:nvSpPr>
        <p:spPr>
          <a:xfrm>
            <a:off x="7833004" y="3816413"/>
            <a:ext cx="1756829" cy="2220314"/>
          </a:xfrm>
          <a:prstGeom prst="rect">
            <a:avLst/>
          </a:prstGeom>
          <a:solidFill>
            <a:schemeClr val="accent5">
              <a:alpha val="8000"/>
            </a:schemeClr>
          </a:solidFill>
          <a:ln w="25400" cap="flat" cmpd="sng" algn="ctr">
            <a:no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Source Sans Pro"/>
              <a:ea typeface="+mn-ea"/>
              <a:cs typeface="+mn-cs"/>
            </a:endParaRPr>
          </a:p>
        </p:txBody>
      </p:sp>
      <p:sp>
        <p:nvSpPr>
          <p:cNvPr id="8" name="Suorakulmio 7">
            <a:extLst>
              <a:ext uri="{FF2B5EF4-FFF2-40B4-BE49-F238E27FC236}">
                <a16:creationId xmlns:a16="http://schemas.microsoft.com/office/drawing/2014/main" id="{D2A64CF7-48E4-F348-BFC2-98F7135831A1}"/>
              </a:ext>
            </a:extLst>
          </p:cNvPr>
          <p:cNvSpPr/>
          <p:nvPr/>
        </p:nvSpPr>
        <p:spPr>
          <a:xfrm>
            <a:off x="6160601" y="2036926"/>
            <a:ext cx="1666950" cy="3999955"/>
          </a:xfrm>
          <a:prstGeom prst="rect">
            <a:avLst/>
          </a:prstGeom>
          <a:solidFill>
            <a:schemeClr val="accent5">
              <a:alpha val="8000"/>
            </a:schemeClr>
          </a:solidFill>
          <a:ln w="25400" cap="flat" cmpd="sng" algn="ctr">
            <a:no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Source Sans Pro"/>
              <a:ea typeface="+mn-ea"/>
              <a:cs typeface="+mn-cs"/>
            </a:endParaRPr>
          </a:p>
        </p:txBody>
      </p:sp>
      <p:sp>
        <p:nvSpPr>
          <p:cNvPr id="14" name="Nuoli: Ylös 13">
            <a:extLst>
              <a:ext uri="{FF2B5EF4-FFF2-40B4-BE49-F238E27FC236}">
                <a16:creationId xmlns:a16="http://schemas.microsoft.com/office/drawing/2014/main" id="{F09C709B-6D13-5D42-0C93-FB22D407C568}"/>
              </a:ext>
            </a:extLst>
          </p:cNvPr>
          <p:cNvSpPr/>
          <p:nvPr/>
        </p:nvSpPr>
        <p:spPr>
          <a:xfrm>
            <a:off x="6948592" y="2430831"/>
            <a:ext cx="770973" cy="3506418"/>
          </a:xfrm>
          <a:prstGeom prst="upArrow">
            <a:avLst>
              <a:gd name="adj1" fmla="val 64644"/>
              <a:gd name="adj2" fmla="val 50000"/>
            </a:avLst>
          </a:prstGeom>
          <a:gradFill flip="none" rotWithShape="1">
            <a:gsLst>
              <a:gs pos="0">
                <a:srgbClr val="006AA7">
                  <a:lumMod val="5000"/>
                  <a:lumOff val="95000"/>
                </a:srgbClr>
              </a:gs>
              <a:gs pos="38000">
                <a:schemeClr val="accent5">
                  <a:lumMod val="60000"/>
                  <a:lumOff val="40000"/>
                </a:schemeClr>
              </a:gs>
              <a:gs pos="100000">
                <a:schemeClr val="accent5">
                  <a:lumMod val="75000"/>
                </a:schemeClr>
              </a:gs>
              <a:gs pos="0">
                <a:sysClr val="window" lastClr="FFFFFF"/>
              </a:gs>
            </a:gsLst>
            <a:lin ang="16200000" scaled="1"/>
            <a:tileRect/>
          </a:gra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srgbClr val="4D936F">
                  <a:lumMod val="75000"/>
                </a:srgbClr>
              </a:solidFill>
              <a:effectLst/>
              <a:uLnTx/>
              <a:uFillTx/>
              <a:latin typeface="Source Sans Pro"/>
              <a:ea typeface="+mn-ea"/>
              <a:cs typeface="+mn-cs"/>
            </a:endParaRPr>
          </a:p>
        </p:txBody>
      </p:sp>
      <p:grpSp>
        <p:nvGrpSpPr>
          <p:cNvPr id="151" name="Ryhmä 150">
            <a:extLst>
              <a:ext uri="{FF2B5EF4-FFF2-40B4-BE49-F238E27FC236}">
                <a16:creationId xmlns:a16="http://schemas.microsoft.com/office/drawing/2014/main" id="{3BF537A8-7597-9E5F-3792-C6C32FE0C0D7}"/>
              </a:ext>
            </a:extLst>
          </p:cNvPr>
          <p:cNvGrpSpPr/>
          <p:nvPr/>
        </p:nvGrpSpPr>
        <p:grpSpPr>
          <a:xfrm>
            <a:off x="7028978" y="3914353"/>
            <a:ext cx="692423" cy="346464"/>
            <a:chOff x="594153" y="3723245"/>
            <a:chExt cx="1459013" cy="486804"/>
          </a:xfrm>
        </p:grpSpPr>
        <p:sp>
          <p:nvSpPr>
            <p:cNvPr id="152" name="Nuoli: Oikea 151">
              <a:extLst>
                <a:ext uri="{FF2B5EF4-FFF2-40B4-BE49-F238E27FC236}">
                  <a16:creationId xmlns:a16="http://schemas.microsoft.com/office/drawing/2014/main" id="{D2003A43-D189-C23D-9645-A74EFFA6B04C}"/>
                </a:ext>
              </a:extLst>
            </p:cNvPr>
            <p:cNvSpPr/>
            <p:nvPr/>
          </p:nvSpPr>
          <p:spPr>
            <a:xfrm rot="16200000">
              <a:off x="1472604" y="3703337"/>
              <a:ext cx="320433" cy="360249"/>
            </a:xfrm>
            <a:prstGeom prst="rightArrow">
              <a:avLst/>
            </a:prstGeom>
            <a:solidFill>
              <a:schemeClr val="accent5">
                <a:lumMod val="20000"/>
                <a:lumOff val="80000"/>
              </a:schemeClr>
            </a:solidFill>
            <a:ln w="254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Source Sans Pro"/>
                <a:ea typeface="+mn-ea"/>
                <a:cs typeface="+mn-cs"/>
              </a:endParaRPr>
            </a:p>
          </p:txBody>
        </p:sp>
        <p:grpSp>
          <p:nvGrpSpPr>
            <p:cNvPr id="384" name="Ryhmä 383">
              <a:extLst>
                <a:ext uri="{FF2B5EF4-FFF2-40B4-BE49-F238E27FC236}">
                  <a16:creationId xmlns:a16="http://schemas.microsoft.com/office/drawing/2014/main" id="{C6208481-3E57-853D-AE2F-760A6F15220B}"/>
                </a:ext>
              </a:extLst>
            </p:cNvPr>
            <p:cNvGrpSpPr/>
            <p:nvPr/>
          </p:nvGrpSpPr>
          <p:grpSpPr>
            <a:xfrm>
              <a:off x="594153" y="3835784"/>
              <a:ext cx="1459013" cy="374265"/>
              <a:chOff x="1030187" y="3607184"/>
              <a:chExt cx="739048" cy="374265"/>
            </a:xfrm>
          </p:grpSpPr>
          <p:sp>
            <p:nvSpPr>
              <p:cNvPr id="385" name="Freeform 34">
                <a:extLst>
                  <a:ext uri="{FF2B5EF4-FFF2-40B4-BE49-F238E27FC236}">
                    <a16:creationId xmlns:a16="http://schemas.microsoft.com/office/drawing/2014/main" id="{B393C2C5-D9F5-6A98-0FFD-6703F24A6043}"/>
                  </a:ext>
                </a:extLst>
              </p:cNvPr>
              <p:cNvSpPr>
                <a:spLocks noEditPoints="1"/>
              </p:cNvSpPr>
              <p:nvPr/>
            </p:nvSpPr>
            <p:spPr bwMode="auto">
              <a:xfrm>
                <a:off x="1030187" y="3607184"/>
                <a:ext cx="739047" cy="374265"/>
              </a:xfrm>
              <a:custGeom>
                <a:avLst/>
                <a:gdLst>
                  <a:gd name="T0" fmla="*/ 871 w 960"/>
                  <a:gd name="T1" fmla="*/ 316 h 566"/>
                  <a:gd name="T2" fmla="*/ 960 w 960"/>
                  <a:gd name="T3" fmla="*/ 406 h 566"/>
                  <a:gd name="T4" fmla="*/ 871 w 960"/>
                  <a:gd name="T5" fmla="*/ 495 h 566"/>
                  <a:gd name="T6" fmla="*/ 684 w 960"/>
                  <a:gd name="T7" fmla="*/ 494 h 566"/>
                  <a:gd name="T8" fmla="*/ 682 w 960"/>
                  <a:gd name="T9" fmla="*/ 499 h 566"/>
                  <a:gd name="T10" fmla="*/ 581 w 960"/>
                  <a:gd name="T11" fmla="*/ 566 h 566"/>
                  <a:gd name="T12" fmla="*/ 366 w 960"/>
                  <a:gd name="T13" fmla="*/ 566 h 566"/>
                  <a:gd name="T14" fmla="*/ 239 w 960"/>
                  <a:gd name="T15" fmla="*/ 504 h 566"/>
                  <a:gd name="T16" fmla="*/ 234 w 960"/>
                  <a:gd name="T17" fmla="*/ 499 h 566"/>
                  <a:gd name="T18" fmla="*/ 132 w 960"/>
                  <a:gd name="T19" fmla="*/ 499 h 566"/>
                  <a:gd name="T20" fmla="*/ 118 w 960"/>
                  <a:gd name="T21" fmla="*/ 498 h 566"/>
                  <a:gd name="T22" fmla="*/ 0 w 960"/>
                  <a:gd name="T23" fmla="*/ 366 h 566"/>
                  <a:gd name="T24" fmla="*/ 871 w 960"/>
                  <a:gd name="T25" fmla="*/ 316 h 566"/>
                  <a:gd name="T26" fmla="*/ 824 w 960"/>
                  <a:gd name="T27" fmla="*/ 329 h 566"/>
                  <a:gd name="T28" fmla="*/ 694 w 960"/>
                  <a:gd name="T29" fmla="*/ 221 h 566"/>
                  <a:gd name="T30" fmla="*/ 682 w 960"/>
                  <a:gd name="T31" fmla="*/ 222 h 566"/>
                  <a:gd name="T32" fmla="*/ 683 w 960"/>
                  <a:gd name="T33" fmla="*/ 209 h 566"/>
                  <a:gd name="T34" fmla="*/ 474 w 960"/>
                  <a:gd name="T35" fmla="*/ 0 h 566"/>
                  <a:gd name="T36" fmla="*/ 273 w 960"/>
                  <a:gd name="T37" fmla="*/ 152 h 566"/>
                  <a:gd name="T38" fmla="*/ 241 w 960"/>
                  <a:gd name="T39" fmla="*/ 146 h 566"/>
                  <a:gd name="T40" fmla="*/ 140 w 960"/>
                  <a:gd name="T41" fmla="*/ 233 h 566"/>
                  <a:gd name="T42" fmla="*/ 132 w 960"/>
                  <a:gd name="T43" fmla="*/ 233 h 566"/>
                  <a:gd name="T44" fmla="*/ 0 w 960"/>
                  <a:gd name="T45" fmla="*/ 3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0" h="566">
                    <a:moveTo>
                      <a:pt x="871" y="316"/>
                    </a:moveTo>
                    <a:cubicBezTo>
                      <a:pt x="920" y="316"/>
                      <a:pt x="960" y="356"/>
                      <a:pt x="960" y="406"/>
                    </a:cubicBezTo>
                    <a:cubicBezTo>
                      <a:pt x="960" y="455"/>
                      <a:pt x="920" y="495"/>
                      <a:pt x="871" y="495"/>
                    </a:cubicBezTo>
                    <a:cubicBezTo>
                      <a:pt x="835" y="495"/>
                      <a:pt x="684" y="494"/>
                      <a:pt x="684" y="494"/>
                    </a:cubicBezTo>
                    <a:cubicBezTo>
                      <a:pt x="684" y="494"/>
                      <a:pt x="683" y="497"/>
                      <a:pt x="682" y="499"/>
                    </a:cubicBezTo>
                    <a:cubicBezTo>
                      <a:pt x="665" y="538"/>
                      <a:pt x="626" y="566"/>
                      <a:pt x="581" y="566"/>
                    </a:cubicBezTo>
                    <a:cubicBezTo>
                      <a:pt x="366" y="566"/>
                      <a:pt x="366" y="566"/>
                      <a:pt x="366" y="566"/>
                    </a:cubicBezTo>
                    <a:cubicBezTo>
                      <a:pt x="315" y="566"/>
                      <a:pt x="269" y="542"/>
                      <a:pt x="239" y="504"/>
                    </a:cubicBezTo>
                    <a:cubicBezTo>
                      <a:pt x="237" y="503"/>
                      <a:pt x="234" y="499"/>
                      <a:pt x="234" y="499"/>
                    </a:cubicBezTo>
                    <a:cubicBezTo>
                      <a:pt x="234" y="499"/>
                      <a:pt x="164" y="499"/>
                      <a:pt x="132" y="499"/>
                    </a:cubicBezTo>
                    <a:cubicBezTo>
                      <a:pt x="128" y="499"/>
                      <a:pt x="123" y="498"/>
                      <a:pt x="118" y="498"/>
                    </a:cubicBezTo>
                    <a:cubicBezTo>
                      <a:pt x="52" y="491"/>
                      <a:pt x="0" y="434"/>
                      <a:pt x="0" y="366"/>
                    </a:cubicBezTo>
                    <a:moveTo>
                      <a:pt x="871" y="316"/>
                    </a:moveTo>
                    <a:cubicBezTo>
                      <a:pt x="854" y="316"/>
                      <a:pt x="838" y="321"/>
                      <a:pt x="824" y="329"/>
                    </a:cubicBezTo>
                    <a:cubicBezTo>
                      <a:pt x="813" y="268"/>
                      <a:pt x="759" y="221"/>
                      <a:pt x="694" y="221"/>
                    </a:cubicBezTo>
                    <a:cubicBezTo>
                      <a:pt x="690" y="221"/>
                      <a:pt x="686" y="221"/>
                      <a:pt x="682" y="222"/>
                    </a:cubicBezTo>
                    <a:cubicBezTo>
                      <a:pt x="683" y="217"/>
                      <a:pt x="683" y="213"/>
                      <a:pt x="683" y="209"/>
                    </a:cubicBezTo>
                    <a:cubicBezTo>
                      <a:pt x="683" y="94"/>
                      <a:pt x="589" y="0"/>
                      <a:pt x="474" y="0"/>
                    </a:cubicBezTo>
                    <a:cubicBezTo>
                      <a:pt x="379" y="0"/>
                      <a:pt x="298" y="64"/>
                      <a:pt x="273" y="152"/>
                    </a:cubicBezTo>
                    <a:cubicBezTo>
                      <a:pt x="263" y="148"/>
                      <a:pt x="252" y="146"/>
                      <a:pt x="241" y="146"/>
                    </a:cubicBezTo>
                    <a:cubicBezTo>
                      <a:pt x="189" y="146"/>
                      <a:pt x="147" y="184"/>
                      <a:pt x="140" y="233"/>
                    </a:cubicBezTo>
                    <a:cubicBezTo>
                      <a:pt x="137" y="233"/>
                      <a:pt x="135" y="233"/>
                      <a:pt x="132" y="233"/>
                    </a:cubicBezTo>
                    <a:cubicBezTo>
                      <a:pt x="59" y="233"/>
                      <a:pt x="0" y="293"/>
                      <a:pt x="0" y="366"/>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86" name="Suorakulmio: Pyöristetyt kulmat 385">
                <a:extLst>
                  <a:ext uri="{FF2B5EF4-FFF2-40B4-BE49-F238E27FC236}">
                    <a16:creationId xmlns:a16="http://schemas.microsoft.com/office/drawing/2014/main" id="{3B7CBE54-BBC2-CA62-2591-380DD198CB96}"/>
                  </a:ext>
                </a:extLst>
              </p:cNvPr>
              <p:cNvSpPr/>
              <p:nvPr/>
            </p:nvSpPr>
            <p:spPr>
              <a:xfrm>
                <a:off x="1030187" y="3815079"/>
                <a:ext cx="739048" cy="166369"/>
              </a:xfrm>
              <a:prstGeom prst="roundRect">
                <a:avLst/>
              </a:prstGeom>
              <a:solidFill>
                <a:schemeClr val="accent2">
                  <a:lumMod val="60000"/>
                  <a:lumOff val="40000"/>
                </a:schemeClr>
              </a:solidFill>
              <a:ln w="254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Source Sans Pro"/>
                  <a:ea typeface="+mn-ea"/>
                  <a:cs typeface="+mn-cs"/>
                </a:endParaRPr>
              </a:p>
            </p:txBody>
          </p:sp>
        </p:grpSp>
      </p:grpSp>
      <p:grpSp>
        <p:nvGrpSpPr>
          <p:cNvPr id="387" name="Ryhmä 386">
            <a:extLst>
              <a:ext uri="{FF2B5EF4-FFF2-40B4-BE49-F238E27FC236}">
                <a16:creationId xmlns:a16="http://schemas.microsoft.com/office/drawing/2014/main" id="{F41C2F6B-232A-F0A6-EE85-ED1F560F5C87}"/>
              </a:ext>
            </a:extLst>
          </p:cNvPr>
          <p:cNvGrpSpPr/>
          <p:nvPr/>
        </p:nvGrpSpPr>
        <p:grpSpPr>
          <a:xfrm>
            <a:off x="7147905" y="3271674"/>
            <a:ext cx="403079" cy="446044"/>
            <a:chOff x="681038" y="982663"/>
            <a:chExt cx="3008312" cy="2876550"/>
          </a:xfrm>
          <a:solidFill>
            <a:srgbClr val="74AA50">
              <a:lumMod val="60000"/>
              <a:lumOff val="40000"/>
            </a:srgbClr>
          </a:solidFill>
        </p:grpSpPr>
        <p:sp>
          <p:nvSpPr>
            <p:cNvPr id="388" name="Line 188">
              <a:extLst>
                <a:ext uri="{FF2B5EF4-FFF2-40B4-BE49-F238E27FC236}">
                  <a16:creationId xmlns:a16="http://schemas.microsoft.com/office/drawing/2014/main" id="{F6BB0C02-BC55-AB3C-E7BF-CEF8C599CDDD}"/>
                </a:ext>
              </a:extLst>
            </p:cNvPr>
            <p:cNvSpPr>
              <a:spLocks noChangeShapeType="1"/>
            </p:cNvSpPr>
            <p:nvPr/>
          </p:nvSpPr>
          <p:spPr bwMode="auto">
            <a:xfrm>
              <a:off x="2493963" y="1754188"/>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89" name="Line 189">
              <a:extLst>
                <a:ext uri="{FF2B5EF4-FFF2-40B4-BE49-F238E27FC236}">
                  <a16:creationId xmlns:a16="http://schemas.microsoft.com/office/drawing/2014/main" id="{8F9BA770-4E15-6CF6-4096-736201669255}"/>
                </a:ext>
              </a:extLst>
            </p:cNvPr>
            <p:cNvSpPr>
              <a:spLocks noChangeShapeType="1"/>
            </p:cNvSpPr>
            <p:nvPr/>
          </p:nvSpPr>
          <p:spPr bwMode="auto">
            <a:xfrm>
              <a:off x="2324100" y="19034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0" name="Line 190">
              <a:extLst>
                <a:ext uri="{FF2B5EF4-FFF2-40B4-BE49-F238E27FC236}">
                  <a16:creationId xmlns:a16="http://schemas.microsoft.com/office/drawing/2014/main" id="{7947C7F1-5351-655D-0F6B-2E8A9596C941}"/>
                </a:ext>
              </a:extLst>
            </p:cNvPr>
            <p:cNvSpPr>
              <a:spLocks noChangeShapeType="1"/>
            </p:cNvSpPr>
            <p:nvPr/>
          </p:nvSpPr>
          <p:spPr bwMode="auto">
            <a:xfrm>
              <a:off x="2625725" y="1754188"/>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1" name="Line 191">
              <a:extLst>
                <a:ext uri="{FF2B5EF4-FFF2-40B4-BE49-F238E27FC236}">
                  <a16:creationId xmlns:a16="http://schemas.microsoft.com/office/drawing/2014/main" id="{0E77F122-62CF-2600-4064-91B8F308FC78}"/>
                </a:ext>
              </a:extLst>
            </p:cNvPr>
            <p:cNvSpPr>
              <a:spLocks noChangeShapeType="1"/>
            </p:cNvSpPr>
            <p:nvPr/>
          </p:nvSpPr>
          <p:spPr bwMode="auto">
            <a:xfrm>
              <a:off x="2493963" y="1754188"/>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2" name="Freeform 192">
              <a:extLst>
                <a:ext uri="{FF2B5EF4-FFF2-40B4-BE49-F238E27FC236}">
                  <a16:creationId xmlns:a16="http://schemas.microsoft.com/office/drawing/2014/main" id="{46485121-1CED-59E3-D2CA-7A43608C0314}"/>
                </a:ext>
              </a:extLst>
            </p:cNvPr>
            <p:cNvSpPr>
              <a:spLocks/>
            </p:cNvSpPr>
            <p:nvPr/>
          </p:nvSpPr>
          <p:spPr bwMode="auto">
            <a:xfrm>
              <a:off x="2651125" y="1914525"/>
              <a:ext cx="1038225" cy="763588"/>
            </a:xfrm>
            <a:custGeom>
              <a:avLst/>
              <a:gdLst>
                <a:gd name="T0" fmla="*/ 270 w 276"/>
                <a:gd name="T1" fmla="*/ 151 h 203"/>
                <a:gd name="T2" fmla="*/ 191 w 276"/>
                <a:gd name="T3" fmla="*/ 11 h 203"/>
                <a:gd name="T4" fmla="*/ 178 w 276"/>
                <a:gd name="T5" fmla="*/ 0 h 203"/>
                <a:gd name="T6" fmla="*/ 172 w 276"/>
                <a:gd name="T7" fmla="*/ 3 h 203"/>
                <a:gd name="T8" fmla="*/ 8 w 276"/>
                <a:gd name="T9" fmla="*/ 94 h 203"/>
                <a:gd name="T10" fmla="*/ 3 w 276"/>
                <a:gd name="T11" fmla="*/ 112 h 203"/>
                <a:gd name="T12" fmla="*/ 53 w 276"/>
                <a:gd name="T13" fmla="*/ 200 h 203"/>
                <a:gd name="T14" fmla="*/ 68 w 276"/>
                <a:gd name="T15" fmla="*/ 201 h 203"/>
                <a:gd name="T16" fmla="*/ 84 w 276"/>
                <a:gd name="T17" fmla="*/ 201 h 203"/>
                <a:gd name="T18" fmla="*/ 226 w 276"/>
                <a:gd name="T19" fmla="*/ 201 h 203"/>
                <a:gd name="T20" fmla="*/ 228 w 276"/>
                <a:gd name="T21" fmla="*/ 201 h 203"/>
                <a:gd name="T22" fmla="*/ 245 w 276"/>
                <a:gd name="T23" fmla="*/ 196 h 203"/>
                <a:gd name="T24" fmla="*/ 261 w 276"/>
                <a:gd name="T25" fmla="*/ 188 h 203"/>
                <a:gd name="T26" fmla="*/ 274 w 276"/>
                <a:gd name="T27" fmla="*/ 161 h 203"/>
                <a:gd name="T28" fmla="*/ 270 w 276"/>
                <a:gd name="T29" fmla="*/ 15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203">
                  <a:moveTo>
                    <a:pt x="270" y="151"/>
                  </a:moveTo>
                  <a:cubicBezTo>
                    <a:pt x="249" y="116"/>
                    <a:pt x="191" y="11"/>
                    <a:pt x="191" y="11"/>
                  </a:cubicBezTo>
                  <a:cubicBezTo>
                    <a:pt x="190" y="5"/>
                    <a:pt x="184" y="0"/>
                    <a:pt x="178" y="0"/>
                  </a:cubicBezTo>
                  <a:cubicBezTo>
                    <a:pt x="177" y="0"/>
                    <a:pt x="176" y="0"/>
                    <a:pt x="172" y="3"/>
                  </a:cubicBezTo>
                  <a:cubicBezTo>
                    <a:pt x="172" y="3"/>
                    <a:pt x="117" y="33"/>
                    <a:pt x="8" y="94"/>
                  </a:cubicBezTo>
                  <a:cubicBezTo>
                    <a:pt x="2" y="97"/>
                    <a:pt x="0" y="105"/>
                    <a:pt x="3" y="112"/>
                  </a:cubicBezTo>
                  <a:cubicBezTo>
                    <a:pt x="53" y="200"/>
                    <a:pt x="53" y="200"/>
                    <a:pt x="53" y="200"/>
                  </a:cubicBezTo>
                  <a:cubicBezTo>
                    <a:pt x="58" y="200"/>
                    <a:pt x="63" y="201"/>
                    <a:pt x="68" y="201"/>
                  </a:cubicBezTo>
                  <a:cubicBezTo>
                    <a:pt x="73" y="201"/>
                    <a:pt x="79" y="201"/>
                    <a:pt x="84" y="201"/>
                  </a:cubicBezTo>
                  <a:cubicBezTo>
                    <a:pt x="153" y="202"/>
                    <a:pt x="217" y="203"/>
                    <a:pt x="226" y="201"/>
                  </a:cubicBezTo>
                  <a:cubicBezTo>
                    <a:pt x="228" y="201"/>
                    <a:pt x="228" y="201"/>
                    <a:pt x="228" y="201"/>
                  </a:cubicBezTo>
                  <a:cubicBezTo>
                    <a:pt x="235" y="199"/>
                    <a:pt x="240" y="198"/>
                    <a:pt x="245" y="196"/>
                  </a:cubicBezTo>
                  <a:cubicBezTo>
                    <a:pt x="252" y="194"/>
                    <a:pt x="257" y="191"/>
                    <a:pt x="261" y="188"/>
                  </a:cubicBezTo>
                  <a:cubicBezTo>
                    <a:pt x="271" y="182"/>
                    <a:pt x="276" y="174"/>
                    <a:pt x="274" y="161"/>
                  </a:cubicBezTo>
                  <a:cubicBezTo>
                    <a:pt x="273" y="156"/>
                    <a:pt x="271" y="152"/>
                    <a:pt x="270" y="151"/>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3" name="Freeform 193">
              <a:extLst>
                <a:ext uri="{FF2B5EF4-FFF2-40B4-BE49-F238E27FC236}">
                  <a16:creationId xmlns:a16="http://schemas.microsoft.com/office/drawing/2014/main" id="{1E0D72F5-54B3-3855-7492-E628BB5E2303}"/>
                </a:ext>
              </a:extLst>
            </p:cNvPr>
            <p:cNvSpPr>
              <a:spLocks/>
            </p:cNvSpPr>
            <p:nvPr/>
          </p:nvSpPr>
          <p:spPr bwMode="auto">
            <a:xfrm>
              <a:off x="2139950" y="2505075"/>
              <a:ext cx="1512888" cy="1354138"/>
            </a:xfrm>
            <a:custGeom>
              <a:avLst/>
              <a:gdLst>
                <a:gd name="T0" fmla="*/ 379 w 402"/>
                <a:gd name="T1" fmla="*/ 68 h 360"/>
                <a:gd name="T2" fmla="*/ 370 w 402"/>
                <a:gd name="T3" fmla="*/ 70 h 360"/>
                <a:gd name="T4" fmla="*/ 368 w 402"/>
                <a:gd name="T5" fmla="*/ 70 h 360"/>
                <a:gd name="T6" fmla="*/ 368 w 402"/>
                <a:gd name="T7" fmla="*/ 70 h 360"/>
                <a:gd name="T8" fmla="*/ 367 w 402"/>
                <a:gd name="T9" fmla="*/ 70 h 360"/>
                <a:gd name="T10" fmla="*/ 356 w 402"/>
                <a:gd name="T11" fmla="*/ 72 h 360"/>
                <a:gd name="T12" fmla="*/ 314 w 402"/>
                <a:gd name="T13" fmla="*/ 72 h 360"/>
                <a:gd name="T14" fmla="*/ 235 w 402"/>
                <a:gd name="T15" fmla="*/ 71 h 360"/>
                <a:gd name="T16" fmla="*/ 220 w 402"/>
                <a:gd name="T17" fmla="*/ 71 h 360"/>
                <a:gd name="T18" fmla="*/ 204 w 402"/>
                <a:gd name="T19" fmla="*/ 71 h 360"/>
                <a:gd name="T20" fmla="*/ 184 w 402"/>
                <a:gd name="T21" fmla="*/ 70 h 360"/>
                <a:gd name="T22" fmla="*/ 182 w 402"/>
                <a:gd name="T23" fmla="*/ 70 h 360"/>
                <a:gd name="T24" fmla="*/ 131 w 402"/>
                <a:gd name="T25" fmla="*/ 70 h 360"/>
                <a:gd name="T26" fmla="*/ 130 w 402"/>
                <a:gd name="T27" fmla="*/ 14 h 360"/>
                <a:gd name="T28" fmla="*/ 120 w 402"/>
                <a:gd name="T29" fmla="*/ 2 h 360"/>
                <a:gd name="T30" fmla="*/ 105 w 402"/>
                <a:gd name="T31" fmla="*/ 7 h 360"/>
                <a:gd name="T32" fmla="*/ 3 w 402"/>
                <a:gd name="T33" fmla="*/ 166 h 360"/>
                <a:gd name="T34" fmla="*/ 3 w 402"/>
                <a:gd name="T35" fmla="*/ 180 h 360"/>
                <a:gd name="T36" fmla="*/ 109 w 402"/>
                <a:gd name="T37" fmla="*/ 354 h 360"/>
                <a:gd name="T38" fmla="*/ 121 w 402"/>
                <a:gd name="T39" fmla="*/ 360 h 360"/>
                <a:gd name="T40" fmla="*/ 124 w 402"/>
                <a:gd name="T41" fmla="*/ 360 h 360"/>
                <a:gd name="T42" fmla="*/ 134 w 402"/>
                <a:gd name="T43" fmla="*/ 347 h 360"/>
                <a:gd name="T44" fmla="*/ 135 w 402"/>
                <a:gd name="T45" fmla="*/ 286 h 360"/>
                <a:gd name="T46" fmla="*/ 230 w 402"/>
                <a:gd name="T47" fmla="*/ 287 h 360"/>
                <a:gd name="T48" fmla="*/ 276 w 402"/>
                <a:gd name="T49" fmla="*/ 263 h 360"/>
                <a:gd name="T50" fmla="*/ 360 w 402"/>
                <a:gd name="T51" fmla="*/ 129 h 360"/>
                <a:gd name="T52" fmla="*/ 397 w 402"/>
                <a:gd name="T53" fmla="*/ 68 h 360"/>
                <a:gd name="T54" fmla="*/ 397 w 402"/>
                <a:gd name="T55" fmla="*/ 67 h 360"/>
                <a:gd name="T56" fmla="*/ 400 w 402"/>
                <a:gd name="T57" fmla="*/ 62 h 360"/>
                <a:gd name="T58" fmla="*/ 402 w 402"/>
                <a:gd name="T59" fmla="*/ 59 h 360"/>
                <a:gd name="T60" fmla="*/ 381 w 402"/>
                <a:gd name="T61" fmla="*/ 67 h 360"/>
                <a:gd name="T62" fmla="*/ 379 w 402"/>
                <a:gd name="T63" fmla="*/ 6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360">
                  <a:moveTo>
                    <a:pt x="379" y="68"/>
                  </a:moveTo>
                  <a:cubicBezTo>
                    <a:pt x="376" y="69"/>
                    <a:pt x="373" y="69"/>
                    <a:pt x="370" y="70"/>
                  </a:cubicBezTo>
                  <a:cubicBezTo>
                    <a:pt x="368" y="70"/>
                    <a:pt x="368" y="70"/>
                    <a:pt x="368" y="70"/>
                  </a:cubicBezTo>
                  <a:cubicBezTo>
                    <a:pt x="368" y="70"/>
                    <a:pt x="368" y="70"/>
                    <a:pt x="368" y="70"/>
                  </a:cubicBezTo>
                  <a:cubicBezTo>
                    <a:pt x="367" y="70"/>
                    <a:pt x="367" y="70"/>
                    <a:pt x="367" y="70"/>
                  </a:cubicBezTo>
                  <a:cubicBezTo>
                    <a:pt x="365" y="71"/>
                    <a:pt x="361" y="71"/>
                    <a:pt x="356" y="72"/>
                  </a:cubicBezTo>
                  <a:cubicBezTo>
                    <a:pt x="346" y="72"/>
                    <a:pt x="331" y="72"/>
                    <a:pt x="314" y="72"/>
                  </a:cubicBezTo>
                  <a:cubicBezTo>
                    <a:pt x="290" y="72"/>
                    <a:pt x="261" y="72"/>
                    <a:pt x="235" y="71"/>
                  </a:cubicBezTo>
                  <a:cubicBezTo>
                    <a:pt x="230" y="71"/>
                    <a:pt x="225" y="71"/>
                    <a:pt x="220" y="71"/>
                  </a:cubicBezTo>
                  <a:cubicBezTo>
                    <a:pt x="214" y="71"/>
                    <a:pt x="209" y="71"/>
                    <a:pt x="204" y="71"/>
                  </a:cubicBezTo>
                  <a:cubicBezTo>
                    <a:pt x="196" y="70"/>
                    <a:pt x="190" y="70"/>
                    <a:pt x="184" y="70"/>
                  </a:cubicBezTo>
                  <a:cubicBezTo>
                    <a:pt x="182" y="70"/>
                    <a:pt x="182" y="70"/>
                    <a:pt x="182" y="70"/>
                  </a:cubicBezTo>
                  <a:cubicBezTo>
                    <a:pt x="161" y="70"/>
                    <a:pt x="143" y="70"/>
                    <a:pt x="131" y="70"/>
                  </a:cubicBezTo>
                  <a:cubicBezTo>
                    <a:pt x="130" y="14"/>
                    <a:pt x="130" y="14"/>
                    <a:pt x="130" y="14"/>
                  </a:cubicBezTo>
                  <a:cubicBezTo>
                    <a:pt x="130" y="8"/>
                    <a:pt x="126" y="3"/>
                    <a:pt x="120" y="2"/>
                  </a:cubicBezTo>
                  <a:cubicBezTo>
                    <a:pt x="115" y="0"/>
                    <a:pt x="108" y="2"/>
                    <a:pt x="105" y="7"/>
                  </a:cubicBezTo>
                  <a:cubicBezTo>
                    <a:pt x="3" y="166"/>
                    <a:pt x="3" y="166"/>
                    <a:pt x="3" y="166"/>
                  </a:cubicBezTo>
                  <a:cubicBezTo>
                    <a:pt x="0" y="170"/>
                    <a:pt x="0" y="176"/>
                    <a:pt x="3" y="180"/>
                  </a:cubicBezTo>
                  <a:cubicBezTo>
                    <a:pt x="109" y="354"/>
                    <a:pt x="109" y="354"/>
                    <a:pt x="109" y="354"/>
                  </a:cubicBezTo>
                  <a:cubicBezTo>
                    <a:pt x="111" y="358"/>
                    <a:pt x="116" y="360"/>
                    <a:pt x="121" y="360"/>
                  </a:cubicBezTo>
                  <a:cubicBezTo>
                    <a:pt x="122" y="360"/>
                    <a:pt x="123" y="360"/>
                    <a:pt x="124" y="360"/>
                  </a:cubicBezTo>
                  <a:cubicBezTo>
                    <a:pt x="130" y="358"/>
                    <a:pt x="134" y="353"/>
                    <a:pt x="134" y="347"/>
                  </a:cubicBezTo>
                  <a:cubicBezTo>
                    <a:pt x="135" y="286"/>
                    <a:pt x="135" y="286"/>
                    <a:pt x="135" y="286"/>
                  </a:cubicBezTo>
                  <a:cubicBezTo>
                    <a:pt x="146" y="286"/>
                    <a:pt x="223" y="286"/>
                    <a:pt x="230" y="287"/>
                  </a:cubicBezTo>
                  <a:cubicBezTo>
                    <a:pt x="252" y="288"/>
                    <a:pt x="268" y="272"/>
                    <a:pt x="276" y="263"/>
                  </a:cubicBezTo>
                  <a:cubicBezTo>
                    <a:pt x="277" y="262"/>
                    <a:pt x="288" y="249"/>
                    <a:pt x="360" y="129"/>
                  </a:cubicBezTo>
                  <a:cubicBezTo>
                    <a:pt x="375" y="103"/>
                    <a:pt x="389" y="80"/>
                    <a:pt x="397" y="68"/>
                  </a:cubicBezTo>
                  <a:cubicBezTo>
                    <a:pt x="397" y="67"/>
                    <a:pt x="397" y="67"/>
                    <a:pt x="397" y="67"/>
                  </a:cubicBezTo>
                  <a:cubicBezTo>
                    <a:pt x="398" y="65"/>
                    <a:pt x="399" y="64"/>
                    <a:pt x="400" y="62"/>
                  </a:cubicBezTo>
                  <a:cubicBezTo>
                    <a:pt x="401" y="61"/>
                    <a:pt x="401" y="60"/>
                    <a:pt x="402" y="59"/>
                  </a:cubicBezTo>
                  <a:cubicBezTo>
                    <a:pt x="396" y="62"/>
                    <a:pt x="389" y="65"/>
                    <a:pt x="381" y="67"/>
                  </a:cubicBezTo>
                  <a:cubicBezTo>
                    <a:pt x="380" y="67"/>
                    <a:pt x="380" y="68"/>
                    <a:pt x="379" y="68"/>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4" name="Freeform 194">
              <a:extLst>
                <a:ext uri="{FF2B5EF4-FFF2-40B4-BE49-F238E27FC236}">
                  <a16:creationId xmlns:a16="http://schemas.microsoft.com/office/drawing/2014/main" id="{4BCB5766-A734-F5C9-BE70-744AAB943E8A}"/>
                </a:ext>
              </a:extLst>
            </p:cNvPr>
            <p:cNvSpPr>
              <a:spLocks/>
            </p:cNvSpPr>
            <p:nvPr/>
          </p:nvSpPr>
          <p:spPr bwMode="auto">
            <a:xfrm>
              <a:off x="1244600" y="1050925"/>
              <a:ext cx="900113" cy="1014413"/>
            </a:xfrm>
            <a:custGeom>
              <a:avLst/>
              <a:gdLst>
                <a:gd name="T0" fmla="*/ 9 w 239"/>
                <a:gd name="T1" fmla="*/ 180 h 270"/>
                <a:gd name="T2" fmla="*/ 173 w 239"/>
                <a:gd name="T3" fmla="*/ 269 h 270"/>
                <a:gd name="T4" fmla="*/ 179 w 239"/>
                <a:gd name="T5" fmla="*/ 270 h 270"/>
                <a:gd name="T6" fmla="*/ 191 w 239"/>
                <a:gd name="T7" fmla="*/ 263 h 270"/>
                <a:gd name="T8" fmla="*/ 239 w 239"/>
                <a:gd name="T9" fmla="*/ 174 h 270"/>
                <a:gd name="T10" fmla="*/ 231 w 239"/>
                <a:gd name="T11" fmla="*/ 161 h 270"/>
                <a:gd name="T12" fmla="*/ 223 w 239"/>
                <a:gd name="T13" fmla="*/ 147 h 270"/>
                <a:gd name="T14" fmla="*/ 147 w 239"/>
                <a:gd name="T15" fmla="*/ 27 h 270"/>
                <a:gd name="T16" fmla="*/ 146 w 239"/>
                <a:gd name="T17" fmla="*/ 25 h 270"/>
                <a:gd name="T18" fmla="*/ 133 w 239"/>
                <a:gd name="T19" fmla="*/ 13 h 270"/>
                <a:gd name="T20" fmla="*/ 118 w 239"/>
                <a:gd name="T21" fmla="*/ 4 h 270"/>
                <a:gd name="T22" fmla="*/ 89 w 239"/>
                <a:gd name="T23" fmla="*/ 7 h 270"/>
                <a:gd name="T24" fmla="*/ 89 w 239"/>
                <a:gd name="T25" fmla="*/ 7 h 270"/>
                <a:gd name="T26" fmla="*/ 82 w 239"/>
                <a:gd name="T27" fmla="*/ 16 h 270"/>
                <a:gd name="T28" fmla="*/ 2 w 239"/>
                <a:gd name="T29" fmla="*/ 164 h 270"/>
                <a:gd name="T30" fmla="*/ 6 w 239"/>
                <a:gd name="T31" fmla="*/ 178 h 270"/>
                <a:gd name="T32" fmla="*/ 9 w 239"/>
                <a:gd name="T33" fmla="*/ 18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270">
                  <a:moveTo>
                    <a:pt x="9" y="180"/>
                  </a:moveTo>
                  <a:cubicBezTo>
                    <a:pt x="173" y="269"/>
                    <a:pt x="173" y="269"/>
                    <a:pt x="173" y="269"/>
                  </a:cubicBezTo>
                  <a:cubicBezTo>
                    <a:pt x="175" y="270"/>
                    <a:pt x="177" y="270"/>
                    <a:pt x="179" y="270"/>
                  </a:cubicBezTo>
                  <a:cubicBezTo>
                    <a:pt x="184" y="270"/>
                    <a:pt x="189" y="268"/>
                    <a:pt x="191" y="263"/>
                  </a:cubicBezTo>
                  <a:cubicBezTo>
                    <a:pt x="239" y="174"/>
                    <a:pt x="239" y="174"/>
                    <a:pt x="239" y="174"/>
                  </a:cubicBezTo>
                  <a:cubicBezTo>
                    <a:pt x="237" y="170"/>
                    <a:pt x="234" y="165"/>
                    <a:pt x="231" y="161"/>
                  </a:cubicBezTo>
                  <a:cubicBezTo>
                    <a:pt x="229" y="156"/>
                    <a:pt x="226" y="152"/>
                    <a:pt x="223" y="147"/>
                  </a:cubicBezTo>
                  <a:cubicBezTo>
                    <a:pt x="188" y="89"/>
                    <a:pt x="153" y="34"/>
                    <a:pt x="147" y="27"/>
                  </a:cubicBezTo>
                  <a:cubicBezTo>
                    <a:pt x="146" y="25"/>
                    <a:pt x="146" y="25"/>
                    <a:pt x="146" y="25"/>
                  </a:cubicBezTo>
                  <a:cubicBezTo>
                    <a:pt x="141" y="21"/>
                    <a:pt x="137" y="17"/>
                    <a:pt x="133" y="13"/>
                  </a:cubicBezTo>
                  <a:cubicBezTo>
                    <a:pt x="128" y="9"/>
                    <a:pt x="123" y="6"/>
                    <a:pt x="118" y="4"/>
                  </a:cubicBezTo>
                  <a:cubicBezTo>
                    <a:pt x="108" y="0"/>
                    <a:pt x="99" y="0"/>
                    <a:pt x="89" y="7"/>
                  </a:cubicBezTo>
                  <a:cubicBezTo>
                    <a:pt x="89" y="7"/>
                    <a:pt x="89" y="7"/>
                    <a:pt x="89" y="7"/>
                  </a:cubicBezTo>
                  <a:cubicBezTo>
                    <a:pt x="84" y="11"/>
                    <a:pt x="82" y="15"/>
                    <a:pt x="82" y="16"/>
                  </a:cubicBezTo>
                  <a:cubicBezTo>
                    <a:pt x="51" y="77"/>
                    <a:pt x="3" y="161"/>
                    <a:pt x="2" y="164"/>
                  </a:cubicBezTo>
                  <a:cubicBezTo>
                    <a:pt x="0" y="169"/>
                    <a:pt x="2" y="175"/>
                    <a:pt x="6" y="178"/>
                  </a:cubicBezTo>
                  <a:cubicBezTo>
                    <a:pt x="7" y="179"/>
                    <a:pt x="8" y="179"/>
                    <a:pt x="9" y="18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5" name="Freeform 195">
              <a:extLst>
                <a:ext uri="{FF2B5EF4-FFF2-40B4-BE49-F238E27FC236}">
                  <a16:creationId xmlns:a16="http://schemas.microsoft.com/office/drawing/2014/main" id="{6884AF7D-5793-0573-094E-8F0905E6E1F7}"/>
                </a:ext>
              </a:extLst>
            </p:cNvPr>
            <p:cNvSpPr>
              <a:spLocks/>
            </p:cNvSpPr>
            <p:nvPr/>
          </p:nvSpPr>
          <p:spPr bwMode="auto">
            <a:xfrm>
              <a:off x="1768474" y="982663"/>
              <a:ext cx="1533526" cy="1068389"/>
            </a:xfrm>
            <a:custGeom>
              <a:avLst/>
              <a:gdLst>
                <a:gd name="T0" fmla="*/ 20 w 408"/>
                <a:gd name="T1" fmla="*/ 18 h 284"/>
                <a:gd name="T2" fmla="*/ 26 w 408"/>
                <a:gd name="T3" fmla="*/ 25 h 284"/>
                <a:gd name="T4" fmla="*/ 27 w 408"/>
                <a:gd name="T5" fmla="*/ 26 h 284"/>
                <a:gd name="T6" fmla="*/ 28 w 408"/>
                <a:gd name="T7" fmla="*/ 27 h 284"/>
                <a:gd name="T8" fmla="*/ 28 w 408"/>
                <a:gd name="T9" fmla="*/ 27 h 284"/>
                <a:gd name="T10" fmla="*/ 31 w 408"/>
                <a:gd name="T11" fmla="*/ 30 h 284"/>
                <a:gd name="T12" fmla="*/ 33 w 408"/>
                <a:gd name="T13" fmla="*/ 33 h 284"/>
                <a:gd name="T14" fmla="*/ 35 w 408"/>
                <a:gd name="T15" fmla="*/ 35 h 284"/>
                <a:gd name="T16" fmla="*/ 99 w 408"/>
                <a:gd name="T17" fmla="*/ 138 h 284"/>
                <a:gd name="T18" fmla="*/ 99 w 408"/>
                <a:gd name="T19" fmla="*/ 138 h 284"/>
                <a:gd name="T20" fmla="*/ 107 w 408"/>
                <a:gd name="T21" fmla="*/ 151 h 284"/>
                <a:gd name="T22" fmla="*/ 115 w 408"/>
                <a:gd name="T23" fmla="*/ 165 h 284"/>
                <a:gd name="T24" fmla="*/ 126 w 408"/>
                <a:gd name="T25" fmla="*/ 183 h 284"/>
                <a:gd name="T26" fmla="*/ 130 w 408"/>
                <a:gd name="T27" fmla="*/ 189 h 284"/>
                <a:gd name="T28" fmla="*/ 154 w 408"/>
                <a:gd name="T29" fmla="*/ 227 h 284"/>
                <a:gd name="T30" fmla="*/ 107 w 408"/>
                <a:gd name="T31" fmla="*/ 257 h 284"/>
                <a:gd name="T32" fmla="*/ 102 w 408"/>
                <a:gd name="T33" fmla="*/ 272 h 284"/>
                <a:gd name="T34" fmla="*/ 114 w 408"/>
                <a:gd name="T35" fmla="*/ 282 h 284"/>
                <a:gd name="T36" fmla="*/ 304 w 408"/>
                <a:gd name="T37" fmla="*/ 284 h 284"/>
                <a:gd name="T38" fmla="*/ 304 w 408"/>
                <a:gd name="T39" fmla="*/ 284 h 284"/>
                <a:gd name="T40" fmla="*/ 316 w 408"/>
                <a:gd name="T41" fmla="*/ 276 h 284"/>
                <a:gd name="T42" fmla="*/ 406 w 408"/>
                <a:gd name="T43" fmla="*/ 94 h 284"/>
                <a:gd name="T44" fmla="*/ 403 w 408"/>
                <a:gd name="T45" fmla="*/ 78 h 284"/>
                <a:gd name="T46" fmla="*/ 386 w 408"/>
                <a:gd name="T47" fmla="*/ 76 h 284"/>
                <a:gd name="T48" fmla="*/ 334 w 408"/>
                <a:gd name="T49" fmla="*/ 108 h 284"/>
                <a:gd name="T50" fmla="*/ 284 w 408"/>
                <a:gd name="T51" fmla="*/ 27 h 284"/>
                <a:gd name="T52" fmla="*/ 240 w 408"/>
                <a:gd name="T53" fmla="*/ 1 h 284"/>
                <a:gd name="T54" fmla="*/ 236 w 408"/>
                <a:gd name="T55" fmla="*/ 0 h 284"/>
                <a:gd name="T56" fmla="*/ 82 w 408"/>
                <a:gd name="T57" fmla="*/ 2 h 284"/>
                <a:gd name="T58" fmla="*/ 3 w 408"/>
                <a:gd name="T59" fmla="*/ 3 h 284"/>
                <a:gd name="T60" fmla="*/ 2 w 408"/>
                <a:gd name="T61" fmla="*/ 3 h 284"/>
                <a:gd name="T62" fmla="*/ 0 w 408"/>
                <a:gd name="T63" fmla="*/ 3 h 284"/>
                <a:gd name="T64" fmla="*/ 18 w 408"/>
                <a:gd name="T65" fmla="*/ 17 h 284"/>
                <a:gd name="T66" fmla="*/ 20 w 408"/>
                <a:gd name="T67" fmla="*/ 1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284">
                  <a:moveTo>
                    <a:pt x="20" y="18"/>
                  </a:moveTo>
                  <a:cubicBezTo>
                    <a:pt x="22" y="20"/>
                    <a:pt x="24" y="22"/>
                    <a:pt x="26" y="25"/>
                  </a:cubicBezTo>
                  <a:cubicBezTo>
                    <a:pt x="27" y="26"/>
                    <a:pt x="27" y="26"/>
                    <a:pt x="27" y="26"/>
                  </a:cubicBezTo>
                  <a:cubicBezTo>
                    <a:pt x="28" y="26"/>
                    <a:pt x="28" y="26"/>
                    <a:pt x="28" y="27"/>
                  </a:cubicBezTo>
                  <a:cubicBezTo>
                    <a:pt x="28" y="27"/>
                    <a:pt x="28" y="27"/>
                    <a:pt x="28" y="27"/>
                  </a:cubicBezTo>
                  <a:cubicBezTo>
                    <a:pt x="29" y="28"/>
                    <a:pt x="30" y="29"/>
                    <a:pt x="31" y="30"/>
                  </a:cubicBezTo>
                  <a:cubicBezTo>
                    <a:pt x="32" y="31"/>
                    <a:pt x="32" y="32"/>
                    <a:pt x="33" y="33"/>
                  </a:cubicBezTo>
                  <a:cubicBezTo>
                    <a:pt x="34" y="34"/>
                    <a:pt x="34" y="35"/>
                    <a:pt x="35" y="35"/>
                  </a:cubicBezTo>
                  <a:cubicBezTo>
                    <a:pt x="49" y="56"/>
                    <a:pt x="77" y="101"/>
                    <a:pt x="99" y="138"/>
                  </a:cubicBezTo>
                  <a:cubicBezTo>
                    <a:pt x="99" y="138"/>
                    <a:pt x="99" y="138"/>
                    <a:pt x="99" y="138"/>
                  </a:cubicBezTo>
                  <a:cubicBezTo>
                    <a:pt x="102" y="142"/>
                    <a:pt x="105" y="147"/>
                    <a:pt x="107" y="151"/>
                  </a:cubicBezTo>
                  <a:cubicBezTo>
                    <a:pt x="110" y="156"/>
                    <a:pt x="113" y="160"/>
                    <a:pt x="115" y="165"/>
                  </a:cubicBezTo>
                  <a:cubicBezTo>
                    <a:pt x="120" y="172"/>
                    <a:pt x="123" y="178"/>
                    <a:pt x="126" y="183"/>
                  </a:cubicBezTo>
                  <a:cubicBezTo>
                    <a:pt x="128" y="185"/>
                    <a:pt x="129" y="188"/>
                    <a:pt x="130" y="189"/>
                  </a:cubicBezTo>
                  <a:cubicBezTo>
                    <a:pt x="139" y="202"/>
                    <a:pt x="147" y="215"/>
                    <a:pt x="154" y="227"/>
                  </a:cubicBezTo>
                  <a:cubicBezTo>
                    <a:pt x="107" y="257"/>
                    <a:pt x="107" y="257"/>
                    <a:pt x="107" y="257"/>
                  </a:cubicBezTo>
                  <a:cubicBezTo>
                    <a:pt x="102" y="260"/>
                    <a:pt x="100" y="266"/>
                    <a:pt x="102" y="272"/>
                  </a:cubicBezTo>
                  <a:cubicBezTo>
                    <a:pt x="103" y="278"/>
                    <a:pt x="108" y="282"/>
                    <a:pt x="114" y="282"/>
                  </a:cubicBezTo>
                  <a:cubicBezTo>
                    <a:pt x="304" y="284"/>
                    <a:pt x="304" y="284"/>
                    <a:pt x="304" y="284"/>
                  </a:cubicBezTo>
                  <a:cubicBezTo>
                    <a:pt x="304" y="284"/>
                    <a:pt x="304" y="284"/>
                    <a:pt x="304" y="284"/>
                  </a:cubicBezTo>
                  <a:cubicBezTo>
                    <a:pt x="309" y="284"/>
                    <a:pt x="313" y="281"/>
                    <a:pt x="316" y="276"/>
                  </a:cubicBezTo>
                  <a:cubicBezTo>
                    <a:pt x="406" y="94"/>
                    <a:pt x="406" y="94"/>
                    <a:pt x="406" y="94"/>
                  </a:cubicBezTo>
                  <a:cubicBezTo>
                    <a:pt x="408" y="88"/>
                    <a:pt x="407" y="82"/>
                    <a:pt x="403" y="78"/>
                  </a:cubicBezTo>
                  <a:cubicBezTo>
                    <a:pt x="398" y="74"/>
                    <a:pt x="391" y="73"/>
                    <a:pt x="386" y="76"/>
                  </a:cubicBezTo>
                  <a:cubicBezTo>
                    <a:pt x="334" y="108"/>
                    <a:pt x="334" y="108"/>
                    <a:pt x="334" y="108"/>
                  </a:cubicBezTo>
                  <a:cubicBezTo>
                    <a:pt x="318" y="83"/>
                    <a:pt x="290" y="39"/>
                    <a:pt x="284" y="27"/>
                  </a:cubicBezTo>
                  <a:cubicBezTo>
                    <a:pt x="274" y="7"/>
                    <a:pt x="251" y="3"/>
                    <a:pt x="240" y="1"/>
                  </a:cubicBezTo>
                  <a:cubicBezTo>
                    <a:pt x="238" y="1"/>
                    <a:pt x="237" y="0"/>
                    <a:pt x="236" y="0"/>
                  </a:cubicBezTo>
                  <a:cubicBezTo>
                    <a:pt x="223" y="0"/>
                    <a:pt x="134" y="0"/>
                    <a:pt x="82" y="2"/>
                  </a:cubicBezTo>
                  <a:cubicBezTo>
                    <a:pt x="52" y="3"/>
                    <a:pt x="5" y="3"/>
                    <a:pt x="3" y="3"/>
                  </a:cubicBezTo>
                  <a:cubicBezTo>
                    <a:pt x="2" y="3"/>
                    <a:pt x="2" y="3"/>
                    <a:pt x="2" y="3"/>
                  </a:cubicBezTo>
                  <a:cubicBezTo>
                    <a:pt x="2" y="3"/>
                    <a:pt x="1" y="3"/>
                    <a:pt x="0" y="3"/>
                  </a:cubicBezTo>
                  <a:cubicBezTo>
                    <a:pt x="6" y="7"/>
                    <a:pt x="12" y="11"/>
                    <a:pt x="18" y="17"/>
                  </a:cubicBezTo>
                  <a:cubicBezTo>
                    <a:pt x="19" y="17"/>
                    <a:pt x="19" y="18"/>
                    <a:pt x="20" y="18"/>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6" name="Freeform 196">
              <a:extLst>
                <a:ext uri="{FF2B5EF4-FFF2-40B4-BE49-F238E27FC236}">
                  <a16:creationId xmlns:a16="http://schemas.microsoft.com/office/drawing/2014/main" id="{479AA567-5373-B827-D54D-9FB34D1E8E36}"/>
                </a:ext>
              </a:extLst>
            </p:cNvPr>
            <p:cNvSpPr>
              <a:spLocks/>
            </p:cNvSpPr>
            <p:nvPr/>
          </p:nvSpPr>
          <p:spPr bwMode="auto">
            <a:xfrm>
              <a:off x="1260475" y="2787650"/>
              <a:ext cx="777875" cy="804863"/>
            </a:xfrm>
            <a:custGeom>
              <a:avLst/>
              <a:gdLst>
                <a:gd name="T0" fmla="*/ 193 w 207"/>
                <a:gd name="T1" fmla="*/ 0 h 214"/>
                <a:gd name="T2" fmla="*/ 92 w 207"/>
                <a:gd name="T3" fmla="*/ 0 h 214"/>
                <a:gd name="T4" fmla="*/ 84 w 207"/>
                <a:gd name="T5" fmla="*/ 13 h 214"/>
                <a:gd name="T6" fmla="*/ 76 w 207"/>
                <a:gd name="T7" fmla="*/ 27 h 214"/>
                <a:gd name="T8" fmla="*/ 6 w 207"/>
                <a:gd name="T9" fmla="*/ 151 h 214"/>
                <a:gd name="T10" fmla="*/ 6 w 207"/>
                <a:gd name="T11" fmla="*/ 153 h 214"/>
                <a:gd name="T12" fmla="*/ 1 w 207"/>
                <a:gd name="T13" fmla="*/ 170 h 214"/>
                <a:gd name="T14" fmla="*/ 0 w 207"/>
                <a:gd name="T15" fmla="*/ 188 h 214"/>
                <a:gd name="T16" fmla="*/ 17 w 207"/>
                <a:gd name="T17" fmla="*/ 212 h 214"/>
                <a:gd name="T18" fmla="*/ 28 w 207"/>
                <a:gd name="T19" fmla="*/ 214 h 214"/>
                <a:gd name="T20" fmla="*/ 193 w 207"/>
                <a:gd name="T21" fmla="*/ 214 h 214"/>
                <a:gd name="T22" fmla="*/ 207 w 207"/>
                <a:gd name="T23" fmla="*/ 200 h 214"/>
                <a:gd name="T24" fmla="*/ 207 w 207"/>
                <a:gd name="T25" fmla="*/ 13 h 214"/>
                <a:gd name="T26" fmla="*/ 193 w 207"/>
                <a:gd name="T2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214">
                  <a:moveTo>
                    <a:pt x="193" y="0"/>
                  </a:moveTo>
                  <a:cubicBezTo>
                    <a:pt x="92" y="0"/>
                    <a:pt x="92" y="0"/>
                    <a:pt x="92" y="0"/>
                  </a:cubicBezTo>
                  <a:cubicBezTo>
                    <a:pt x="89" y="4"/>
                    <a:pt x="86" y="9"/>
                    <a:pt x="84" y="13"/>
                  </a:cubicBezTo>
                  <a:cubicBezTo>
                    <a:pt x="81" y="18"/>
                    <a:pt x="79" y="22"/>
                    <a:pt x="76" y="27"/>
                  </a:cubicBezTo>
                  <a:cubicBezTo>
                    <a:pt x="41" y="86"/>
                    <a:pt x="9" y="143"/>
                    <a:pt x="6" y="151"/>
                  </a:cubicBezTo>
                  <a:cubicBezTo>
                    <a:pt x="6" y="153"/>
                    <a:pt x="6" y="153"/>
                    <a:pt x="6" y="153"/>
                  </a:cubicBezTo>
                  <a:cubicBezTo>
                    <a:pt x="4" y="159"/>
                    <a:pt x="2" y="165"/>
                    <a:pt x="1" y="170"/>
                  </a:cubicBezTo>
                  <a:cubicBezTo>
                    <a:pt x="0" y="177"/>
                    <a:pt x="0" y="183"/>
                    <a:pt x="0" y="188"/>
                  </a:cubicBezTo>
                  <a:cubicBezTo>
                    <a:pt x="1" y="199"/>
                    <a:pt x="6" y="207"/>
                    <a:pt x="17" y="212"/>
                  </a:cubicBezTo>
                  <a:cubicBezTo>
                    <a:pt x="23" y="214"/>
                    <a:pt x="27" y="214"/>
                    <a:pt x="28" y="214"/>
                  </a:cubicBezTo>
                  <a:cubicBezTo>
                    <a:pt x="29" y="214"/>
                    <a:pt x="191" y="214"/>
                    <a:pt x="193" y="214"/>
                  </a:cubicBezTo>
                  <a:cubicBezTo>
                    <a:pt x="201" y="214"/>
                    <a:pt x="207" y="208"/>
                    <a:pt x="207" y="200"/>
                  </a:cubicBezTo>
                  <a:cubicBezTo>
                    <a:pt x="207" y="13"/>
                    <a:pt x="207" y="13"/>
                    <a:pt x="207" y="13"/>
                  </a:cubicBezTo>
                  <a:cubicBezTo>
                    <a:pt x="207" y="6"/>
                    <a:pt x="201" y="0"/>
                    <a:pt x="193" y="0"/>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397" name="Freeform 197">
              <a:extLst>
                <a:ext uri="{FF2B5EF4-FFF2-40B4-BE49-F238E27FC236}">
                  <a16:creationId xmlns:a16="http://schemas.microsoft.com/office/drawing/2014/main" id="{4A6E8292-DB10-12DD-B286-E7F1656B1B96}"/>
                </a:ext>
              </a:extLst>
            </p:cNvPr>
            <p:cNvSpPr>
              <a:spLocks/>
            </p:cNvSpPr>
            <p:nvPr/>
          </p:nvSpPr>
          <p:spPr bwMode="auto">
            <a:xfrm>
              <a:off x="681038" y="1922463"/>
              <a:ext cx="1206500" cy="1535113"/>
            </a:xfrm>
            <a:custGeom>
              <a:avLst/>
              <a:gdLst>
                <a:gd name="T0" fmla="*/ 200 w 321"/>
                <a:gd name="T1" fmla="*/ 257 h 408"/>
                <a:gd name="T2" fmla="*/ 207 w 321"/>
                <a:gd name="T3" fmla="*/ 243 h 408"/>
                <a:gd name="T4" fmla="*/ 215 w 321"/>
                <a:gd name="T5" fmla="*/ 230 h 408"/>
                <a:gd name="T6" fmla="*/ 223 w 321"/>
                <a:gd name="T7" fmla="*/ 215 h 408"/>
                <a:gd name="T8" fmla="*/ 228 w 321"/>
                <a:gd name="T9" fmla="*/ 208 h 408"/>
                <a:gd name="T10" fmla="*/ 251 w 321"/>
                <a:gd name="T11" fmla="*/ 167 h 408"/>
                <a:gd name="T12" fmla="*/ 300 w 321"/>
                <a:gd name="T13" fmla="*/ 193 h 408"/>
                <a:gd name="T14" fmla="*/ 316 w 321"/>
                <a:gd name="T15" fmla="*/ 191 h 408"/>
                <a:gd name="T16" fmla="*/ 318 w 321"/>
                <a:gd name="T17" fmla="*/ 175 h 408"/>
                <a:gd name="T18" fmla="*/ 230 w 321"/>
                <a:gd name="T19" fmla="*/ 8 h 408"/>
                <a:gd name="T20" fmla="*/ 217 w 321"/>
                <a:gd name="T21" fmla="*/ 1 h 408"/>
                <a:gd name="T22" fmla="*/ 14 w 321"/>
                <a:gd name="T23" fmla="*/ 9 h 408"/>
                <a:gd name="T24" fmla="*/ 1 w 321"/>
                <a:gd name="T25" fmla="*/ 19 h 408"/>
                <a:gd name="T26" fmla="*/ 7 w 321"/>
                <a:gd name="T27" fmla="*/ 34 h 408"/>
                <a:gd name="T28" fmla="*/ 60 w 321"/>
                <a:gd name="T29" fmla="*/ 65 h 408"/>
                <a:gd name="T30" fmla="*/ 13 w 321"/>
                <a:gd name="T31" fmla="*/ 147 h 408"/>
                <a:gd name="T32" fmla="*/ 11 w 321"/>
                <a:gd name="T33" fmla="*/ 199 h 408"/>
                <a:gd name="T34" fmla="*/ 12 w 321"/>
                <a:gd name="T35" fmla="*/ 202 h 408"/>
                <a:gd name="T36" fmla="*/ 87 w 321"/>
                <a:gd name="T37" fmla="*/ 337 h 408"/>
                <a:gd name="T38" fmla="*/ 123 w 321"/>
                <a:gd name="T39" fmla="*/ 399 h 408"/>
                <a:gd name="T40" fmla="*/ 126 w 321"/>
                <a:gd name="T41" fmla="*/ 405 h 408"/>
                <a:gd name="T42" fmla="*/ 127 w 321"/>
                <a:gd name="T43" fmla="*/ 408 h 408"/>
                <a:gd name="T44" fmla="*/ 131 w 321"/>
                <a:gd name="T45" fmla="*/ 386 h 408"/>
                <a:gd name="T46" fmla="*/ 131 w 321"/>
                <a:gd name="T47" fmla="*/ 384 h 408"/>
                <a:gd name="T48" fmla="*/ 134 w 321"/>
                <a:gd name="T49" fmla="*/ 375 h 408"/>
                <a:gd name="T50" fmla="*/ 134 w 321"/>
                <a:gd name="T51" fmla="*/ 373 h 408"/>
                <a:gd name="T52" fmla="*/ 135 w 321"/>
                <a:gd name="T53" fmla="*/ 372 h 408"/>
                <a:gd name="T54" fmla="*/ 135 w 321"/>
                <a:gd name="T55" fmla="*/ 372 h 408"/>
                <a:gd name="T56" fmla="*/ 140 w 321"/>
                <a:gd name="T57" fmla="*/ 362 h 408"/>
                <a:gd name="T58" fmla="*/ 200 w 321"/>
                <a:gd name="T59" fmla="*/ 25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408">
                  <a:moveTo>
                    <a:pt x="200" y="257"/>
                  </a:moveTo>
                  <a:cubicBezTo>
                    <a:pt x="202" y="252"/>
                    <a:pt x="205" y="248"/>
                    <a:pt x="207" y="243"/>
                  </a:cubicBezTo>
                  <a:cubicBezTo>
                    <a:pt x="210" y="239"/>
                    <a:pt x="212" y="235"/>
                    <a:pt x="215" y="230"/>
                  </a:cubicBezTo>
                  <a:cubicBezTo>
                    <a:pt x="218" y="225"/>
                    <a:pt x="221" y="220"/>
                    <a:pt x="223" y="215"/>
                  </a:cubicBezTo>
                  <a:cubicBezTo>
                    <a:pt x="225" y="212"/>
                    <a:pt x="226" y="210"/>
                    <a:pt x="228" y="208"/>
                  </a:cubicBezTo>
                  <a:cubicBezTo>
                    <a:pt x="235" y="193"/>
                    <a:pt x="243" y="179"/>
                    <a:pt x="251" y="167"/>
                  </a:cubicBezTo>
                  <a:cubicBezTo>
                    <a:pt x="300" y="193"/>
                    <a:pt x="300" y="193"/>
                    <a:pt x="300" y="193"/>
                  </a:cubicBezTo>
                  <a:cubicBezTo>
                    <a:pt x="305" y="196"/>
                    <a:pt x="311" y="195"/>
                    <a:pt x="316" y="191"/>
                  </a:cubicBezTo>
                  <a:cubicBezTo>
                    <a:pt x="320" y="187"/>
                    <a:pt x="321" y="180"/>
                    <a:pt x="318" y="175"/>
                  </a:cubicBezTo>
                  <a:cubicBezTo>
                    <a:pt x="230" y="8"/>
                    <a:pt x="230" y="8"/>
                    <a:pt x="230" y="8"/>
                  </a:cubicBezTo>
                  <a:cubicBezTo>
                    <a:pt x="227" y="3"/>
                    <a:pt x="222" y="0"/>
                    <a:pt x="217" y="1"/>
                  </a:cubicBezTo>
                  <a:cubicBezTo>
                    <a:pt x="14" y="9"/>
                    <a:pt x="14" y="9"/>
                    <a:pt x="14" y="9"/>
                  </a:cubicBezTo>
                  <a:cubicBezTo>
                    <a:pt x="8" y="9"/>
                    <a:pt x="3" y="13"/>
                    <a:pt x="1" y="19"/>
                  </a:cubicBezTo>
                  <a:cubicBezTo>
                    <a:pt x="0" y="25"/>
                    <a:pt x="2" y="31"/>
                    <a:pt x="7" y="34"/>
                  </a:cubicBezTo>
                  <a:cubicBezTo>
                    <a:pt x="60" y="65"/>
                    <a:pt x="60" y="65"/>
                    <a:pt x="60" y="65"/>
                  </a:cubicBezTo>
                  <a:cubicBezTo>
                    <a:pt x="46" y="91"/>
                    <a:pt x="21" y="136"/>
                    <a:pt x="13" y="147"/>
                  </a:cubicBezTo>
                  <a:cubicBezTo>
                    <a:pt x="0" y="165"/>
                    <a:pt x="8" y="188"/>
                    <a:pt x="11" y="199"/>
                  </a:cubicBezTo>
                  <a:cubicBezTo>
                    <a:pt x="12" y="200"/>
                    <a:pt x="12" y="201"/>
                    <a:pt x="12" y="202"/>
                  </a:cubicBezTo>
                  <a:cubicBezTo>
                    <a:pt x="13" y="207"/>
                    <a:pt x="17" y="216"/>
                    <a:pt x="87" y="337"/>
                  </a:cubicBezTo>
                  <a:cubicBezTo>
                    <a:pt x="102" y="363"/>
                    <a:pt x="116" y="386"/>
                    <a:pt x="123" y="399"/>
                  </a:cubicBezTo>
                  <a:cubicBezTo>
                    <a:pt x="124" y="401"/>
                    <a:pt x="125" y="403"/>
                    <a:pt x="126" y="405"/>
                  </a:cubicBezTo>
                  <a:cubicBezTo>
                    <a:pt x="126" y="406"/>
                    <a:pt x="127" y="407"/>
                    <a:pt x="127" y="408"/>
                  </a:cubicBezTo>
                  <a:cubicBezTo>
                    <a:pt x="128" y="401"/>
                    <a:pt x="129" y="394"/>
                    <a:pt x="131" y="386"/>
                  </a:cubicBezTo>
                  <a:cubicBezTo>
                    <a:pt x="131" y="385"/>
                    <a:pt x="131" y="384"/>
                    <a:pt x="131" y="384"/>
                  </a:cubicBezTo>
                  <a:cubicBezTo>
                    <a:pt x="132" y="381"/>
                    <a:pt x="133" y="378"/>
                    <a:pt x="134" y="375"/>
                  </a:cubicBezTo>
                  <a:cubicBezTo>
                    <a:pt x="134" y="373"/>
                    <a:pt x="134" y="373"/>
                    <a:pt x="134" y="373"/>
                  </a:cubicBezTo>
                  <a:cubicBezTo>
                    <a:pt x="135" y="373"/>
                    <a:pt x="135" y="373"/>
                    <a:pt x="135" y="372"/>
                  </a:cubicBezTo>
                  <a:cubicBezTo>
                    <a:pt x="135" y="372"/>
                    <a:pt x="135" y="372"/>
                    <a:pt x="135" y="372"/>
                  </a:cubicBezTo>
                  <a:cubicBezTo>
                    <a:pt x="136" y="370"/>
                    <a:pt x="137" y="366"/>
                    <a:pt x="140" y="362"/>
                  </a:cubicBezTo>
                  <a:cubicBezTo>
                    <a:pt x="151" y="340"/>
                    <a:pt x="200" y="257"/>
                    <a:pt x="200" y="257"/>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398" name="Ryhmä 397">
            <a:extLst>
              <a:ext uri="{FF2B5EF4-FFF2-40B4-BE49-F238E27FC236}">
                <a16:creationId xmlns:a16="http://schemas.microsoft.com/office/drawing/2014/main" id="{1113FA1F-F375-D98E-68CA-C268FF19E495}"/>
              </a:ext>
            </a:extLst>
          </p:cNvPr>
          <p:cNvGrpSpPr/>
          <p:nvPr/>
        </p:nvGrpSpPr>
        <p:grpSpPr>
          <a:xfrm>
            <a:off x="6989446" y="3206507"/>
            <a:ext cx="315894" cy="266273"/>
            <a:chOff x="5094293" y="1949454"/>
            <a:chExt cx="3448049" cy="2511431"/>
          </a:xfrm>
          <a:solidFill>
            <a:srgbClr val="F9D800"/>
          </a:solidFill>
        </p:grpSpPr>
        <p:sp>
          <p:nvSpPr>
            <p:cNvPr id="399" name="Line 211">
              <a:extLst>
                <a:ext uri="{FF2B5EF4-FFF2-40B4-BE49-F238E27FC236}">
                  <a16:creationId xmlns:a16="http://schemas.microsoft.com/office/drawing/2014/main" id="{06574D70-A001-9BB3-6B0C-9854DF0C89C2}"/>
                </a:ext>
              </a:extLst>
            </p:cNvPr>
            <p:cNvSpPr>
              <a:spLocks noChangeShapeType="1"/>
            </p:cNvSpPr>
            <p:nvPr/>
          </p:nvSpPr>
          <p:spPr bwMode="auto">
            <a:xfrm>
              <a:off x="7389813" y="2344738"/>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0" name="Line 212">
              <a:extLst>
                <a:ext uri="{FF2B5EF4-FFF2-40B4-BE49-F238E27FC236}">
                  <a16:creationId xmlns:a16="http://schemas.microsoft.com/office/drawing/2014/main" id="{41B445AD-4DF9-23A4-58EB-FEF25C705067}"/>
                </a:ext>
              </a:extLst>
            </p:cNvPr>
            <p:cNvSpPr>
              <a:spLocks noChangeShapeType="1"/>
            </p:cNvSpPr>
            <p:nvPr/>
          </p:nvSpPr>
          <p:spPr bwMode="auto">
            <a:xfrm>
              <a:off x="7221538" y="2495550"/>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1" name="Line 213">
              <a:extLst>
                <a:ext uri="{FF2B5EF4-FFF2-40B4-BE49-F238E27FC236}">
                  <a16:creationId xmlns:a16="http://schemas.microsoft.com/office/drawing/2014/main" id="{F5EF5ABC-2366-4797-9F2E-CDE0BFF9308A}"/>
                </a:ext>
              </a:extLst>
            </p:cNvPr>
            <p:cNvSpPr>
              <a:spLocks noChangeShapeType="1"/>
            </p:cNvSpPr>
            <p:nvPr/>
          </p:nvSpPr>
          <p:spPr bwMode="auto">
            <a:xfrm>
              <a:off x="7521576" y="2344738"/>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2" name="Line 214">
              <a:extLst>
                <a:ext uri="{FF2B5EF4-FFF2-40B4-BE49-F238E27FC236}">
                  <a16:creationId xmlns:a16="http://schemas.microsoft.com/office/drawing/2014/main" id="{E264DE1B-E87F-B200-F649-0CBBEA7C1EC7}"/>
                </a:ext>
              </a:extLst>
            </p:cNvPr>
            <p:cNvSpPr>
              <a:spLocks noChangeShapeType="1"/>
            </p:cNvSpPr>
            <p:nvPr/>
          </p:nvSpPr>
          <p:spPr bwMode="auto">
            <a:xfrm>
              <a:off x="7389813" y="2344738"/>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3" name="Line 220">
              <a:extLst>
                <a:ext uri="{FF2B5EF4-FFF2-40B4-BE49-F238E27FC236}">
                  <a16:creationId xmlns:a16="http://schemas.microsoft.com/office/drawing/2014/main" id="{C777D242-2AD2-E720-0E9E-55CB78C1AA08}"/>
                </a:ext>
              </a:extLst>
            </p:cNvPr>
            <p:cNvSpPr>
              <a:spLocks noChangeShapeType="1"/>
            </p:cNvSpPr>
            <p:nvPr/>
          </p:nvSpPr>
          <p:spPr bwMode="auto">
            <a:xfrm>
              <a:off x="7389813" y="2270126"/>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4" name="Line 221">
              <a:extLst>
                <a:ext uri="{FF2B5EF4-FFF2-40B4-BE49-F238E27FC236}">
                  <a16:creationId xmlns:a16="http://schemas.microsoft.com/office/drawing/2014/main" id="{8E20462B-9211-1C18-7EBD-D7DC032FB9E9}"/>
                </a:ext>
              </a:extLst>
            </p:cNvPr>
            <p:cNvSpPr>
              <a:spLocks noChangeShapeType="1"/>
            </p:cNvSpPr>
            <p:nvPr/>
          </p:nvSpPr>
          <p:spPr bwMode="auto">
            <a:xfrm>
              <a:off x="7221538" y="241935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5" name="Line 222">
              <a:extLst>
                <a:ext uri="{FF2B5EF4-FFF2-40B4-BE49-F238E27FC236}">
                  <a16:creationId xmlns:a16="http://schemas.microsoft.com/office/drawing/2014/main" id="{03473A7E-C9CA-2C24-4E1D-3525C2E77C04}"/>
                </a:ext>
              </a:extLst>
            </p:cNvPr>
            <p:cNvSpPr>
              <a:spLocks noChangeShapeType="1"/>
            </p:cNvSpPr>
            <p:nvPr/>
          </p:nvSpPr>
          <p:spPr bwMode="auto">
            <a:xfrm>
              <a:off x="7521576" y="2270126"/>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6" name="Line 223">
              <a:extLst>
                <a:ext uri="{FF2B5EF4-FFF2-40B4-BE49-F238E27FC236}">
                  <a16:creationId xmlns:a16="http://schemas.microsoft.com/office/drawing/2014/main" id="{6DFCDE6B-6701-2F48-02AC-0061065D665F}"/>
                </a:ext>
              </a:extLst>
            </p:cNvPr>
            <p:cNvSpPr>
              <a:spLocks noChangeShapeType="1"/>
            </p:cNvSpPr>
            <p:nvPr/>
          </p:nvSpPr>
          <p:spPr bwMode="auto">
            <a:xfrm>
              <a:off x="7389813" y="2270126"/>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7" name="Line 229">
              <a:extLst>
                <a:ext uri="{FF2B5EF4-FFF2-40B4-BE49-F238E27FC236}">
                  <a16:creationId xmlns:a16="http://schemas.microsoft.com/office/drawing/2014/main" id="{DCA2FE85-C12D-F682-FDFB-33EEEB07E2E9}"/>
                </a:ext>
              </a:extLst>
            </p:cNvPr>
            <p:cNvSpPr>
              <a:spLocks noChangeShapeType="1"/>
            </p:cNvSpPr>
            <p:nvPr/>
          </p:nvSpPr>
          <p:spPr bwMode="auto">
            <a:xfrm>
              <a:off x="7370763" y="22209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8" name="Line 230">
              <a:extLst>
                <a:ext uri="{FF2B5EF4-FFF2-40B4-BE49-F238E27FC236}">
                  <a16:creationId xmlns:a16="http://schemas.microsoft.com/office/drawing/2014/main" id="{26D03ECF-2537-8B5F-7BB8-9C1293DF6743}"/>
                </a:ext>
              </a:extLst>
            </p:cNvPr>
            <p:cNvSpPr>
              <a:spLocks noChangeShapeType="1"/>
            </p:cNvSpPr>
            <p:nvPr/>
          </p:nvSpPr>
          <p:spPr bwMode="auto">
            <a:xfrm>
              <a:off x="7202488" y="2371725"/>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09" name="Line 231">
              <a:extLst>
                <a:ext uri="{FF2B5EF4-FFF2-40B4-BE49-F238E27FC236}">
                  <a16:creationId xmlns:a16="http://schemas.microsoft.com/office/drawing/2014/main" id="{6396CD27-F6AD-64A1-BAB9-BCF2A39516BC}"/>
                </a:ext>
              </a:extLst>
            </p:cNvPr>
            <p:cNvSpPr>
              <a:spLocks noChangeShapeType="1"/>
            </p:cNvSpPr>
            <p:nvPr/>
          </p:nvSpPr>
          <p:spPr bwMode="auto">
            <a:xfrm>
              <a:off x="7502526" y="22209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10" name="Line 232">
              <a:extLst>
                <a:ext uri="{FF2B5EF4-FFF2-40B4-BE49-F238E27FC236}">
                  <a16:creationId xmlns:a16="http://schemas.microsoft.com/office/drawing/2014/main" id="{8313776C-78FE-BB74-EC82-E590CC5D84E3}"/>
                </a:ext>
              </a:extLst>
            </p:cNvPr>
            <p:cNvSpPr>
              <a:spLocks noChangeShapeType="1"/>
            </p:cNvSpPr>
            <p:nvPr/>
          </p:nvSpPr>
          <p:spPr bwMode="auto">
            <a:xfrm>
              <a:off x="7370763" y="22209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11" name="Line 238">
              <a:extLst>
                <a:ext uri="{FF2B5EF4-FFF2-40B4-BE49-F238E27FC236}">
                  <a16:creationId xmlns:a16="http://schemas.microsoft.com/office/drawing/2014/main" id="{FDE9D4C9-A072-BB79-DAC7-9F2321715FA7}"/>
                </a:ext>
              </a:extLst>
            </p:cNvPr>
            <p:cNvSpPr>
              <a:spLocks noChangeShapeType="1"/>
            </p:cNvSpPr>
            <p:nvPr/>
          </p:nvSpPr>
          <p:spPr bwMode="auto">
            <a:xfrm>
              <a:off x="7432675" y="22209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12" name="Line 239">
              <a:extLst>
                <a:ext uri="{FF2B5EF4-FFF2-40B4-BE49-F238E27FC236}">
                  <a16:creationId xmlns:a16="http://schemas.microsoft.com/office/drawing/2014/main" id="{4F995DDF-C65B-BDC5-2CBB-9B6DC1278A7C}"/>
                </a:ext>
              </a:extLst>
            </p:cNvPr>
            <p:cNvSpPr>
              <a:spLocks noChangeShapeType="1"/>
            </p:cNvSpPr>
            <p:nvPr/>
          </p:nvSpPr>
          <p:spPr bwMode="auto">
            <a:xfrm>
              <a:off x="7264400" y="2371725"/>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13" name="Line 240">
              <a:extLst>
                <a:ext uri="{FF2B5EF4-FFF2-40B4-BE49-F238E27FC236}">
                  <a16:creationId xmlns:a16="http://schemas.microsoft.com/office/drawing/2014/main" id="{A649AF61-74CC-DBB0-26B1-91233867F9A6}"/>
                </a:ext>
              </a:extLst>
            </p:cNvPr>
            <p:cNvSpPr>
              <a:spLocks noChangeShapeType="1"/>
            </p:cNvSpPr>
            <p:nvPr/>
          </p:nvSpPr>
          <p:spPr bwMode="auto">
            <a:xfrm>
              <a:off x="7564438" y="22209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14" name="Line 241">
              <a:extLst>
                <a:ext uri="{FF2B5EF4-FFF2-40B4-BE49-F238E27FC236}">
                  <a16:creationId xmlns:a16="http://schemas.microsoft.com/office/drawing/2014/main" id="{EB6605C4-29F0-28EC-7EDF-A35DD6478A4D}"/>
                </a:ext>
              </a:extLst>
            </p:cNvPr>
            <p:cNvSpPr>
              <a:spLocks noChangeShapeType="1"/>
            </p:cNvSpPr>
            <p:nvPr/>
          </p:nvSpPr>
          <p:spPr bwMode="auto">
            <a:xfrm>
              <a:off x="7432675" y="2220913"/>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162" name="Line 247">
              <a:extLst>
                <a:ext uri="{FF2B5EF4-FFF2-40B4-BE49-F238E27FC236}">
                  <a16:creationId xmlns:a16="http://schemas.microsoft.com/office/drawing/2014/main" id="{EF51ACD6-A206-4D7D-D905-6AF86E4C609A}"/>
                </a:ext>
              </a:extLst>
            </p:cNvPr>
            <p:cNvSpPr>
              <a:spLocks noChangeShapeType="1"/>
            </p:cNvSpPr>
            <p:nvPr/>
          </p:nvSpPr>
          <p:spPr bwMode="auto">
            <a:xfrm>
              <a:off x="7573963" y="265430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3" name="Line 248">
              <a:extLst>
                <a:ext uri="{FF2B5EF4-FFF2-40B4-BE49-F238E27FC236}">
                  <a16:creationId xmlns:a16="http://schemas.microsoft.com/office/drawing/2014/main" id="{DF2D7A9A-62AB-EAEE-1F29-36C8773F44D9}"/>
                </a:ext>
              </a:extLst>
            </p:cNvPr>
            <p:cNvSpPr>
              <a:spLocks noChangeShapeType="1"/>
            </p:cNvSpPr>
            <p:nvPr/>
          </p:nvSpPr>
          <p:spPr bwMode="auto">
            <a:xfrm>
              <a:off x="7405688" y="2803526"/>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4" name="Line 249">
              <a:extLst>
                <a:ext uri="{FF2B5EF4-FFF2-40B4-BE49-F238E27FC236}">
                  <a16:creationId xmlns:a16="http://schemas.microsoft.com/office/drawing/2014/main" id="{89BE81E1-D300-CAF0-9150-999D26A54D23}"/>
                </a:ext>
              </a:extLst>
            </p:cNvPr>
            <p:cNvSpPr>
              <a:spLocks noChangeShapeType="1"/>
            </p:cNvSpPr>
            <p:nvPr/>
          </p:nvSpPr>
          <p:spPr bwMode="auto">
            <a:xfrm>
              <a:off x="7705726" y="265430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5" name="Line 250">
              <a:extLst>
                <a:ext uri="{FF2B5EF4-FFF2-40B4-BE49-F238E27FC236}">
                  <a16:creationId xmlns:a16="http://schemas.microsoft.com/office/drawing/2014/main" id="{569F9269-2874-3800-7C38-6B9DC15C7CC4}"/>
                </a:ext>
              </a:extLst>
            </p:cNvPr>
            <p:cNvSpPr>
              <a:spLocks noChangeShapeType="1"/>
            </p:cNvSpPr>
            <p:nvPr/>
          </p:nvSpPr>
          <p:spPr bwMode="auto">
            <a:xfrm>
              <a:off x="7573963" y="265430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6" name="Line 256">
              <a:extLst>
                <a:ext uri="{FF2B5EF4-FFF2-40B4-BE49-F238E27FC236}">
                  <a16:creationId xmlns:a16="http://schemas.microsoft.com/office/drawing/2014/main" id="{D053B51D-050E-125A-21D6-9A9CD7BA81D7}"/>
                </a:ext>
              </a:extLst>
            </p:cNvPr>
            <p:cNvSpPr>
              <a:spLocks noChangeShapeType="1"/>
            </p:cNvSpPr>
            <p:nvPr/>
          </p:nvSpPr>
          <p:spPr bwMode="auto">
            <a:xfrm>
              <a:off x="7135813" y="243840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7" name="Line 257">
              <a:extLst>
                <a:ext uri="{FF2B5EF4-FFF2-40B4-BE49-F238E27FC236}">
                  <a16:creationId xmlns:a16="http://schemas.microsoft.com/office/drawing/2014/main" id="{CD011A17-49D2-2133-94E7-5557B703ABC1}"/>
                </a:ext>
              </a:extLst>
            </p:cNvPr>
            <p:cNvSpPr>
              <a:spLocks noChangeShapeType="1"/>
            </p:cNvSpPr>
            <p:nvPr/>
          </p:nvSpPr>
          <p:spPr bwMode="auto">
            <a:xfrm>
              <a:off x="6967538" y="2587626"/>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8" name="Line 258">
              <a:extLst>
                <a:ext uri="{FF2B5EF4-FFF2-40B4-BE49-F238E27FC236}">
                  <a16:creationId xmlns:a16="http://schemas.microsoft.com/office/drawing/2014/main" id="{827DD0E9-68E7-9E9A-F12E-C80D49471C4F}"/>
                </a:ext>
              </a:extLst>
            </p:cNvPr>
            <p:cNvSpPr>
              <a:spLocks noChangeShapeType="1"/>
            </p:cNvSpPr>
            <p:nvPr/>
          </p:nvSpPr>
          <p:spPr bwMode="auto">
            <a:xfrm>
              <a:off x="7267576" y="243840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19" name="Line 259">
              <a:extLst>
                <a:ext uri="{FF2B5EF4-FFF2-40B4-BE49-F238E27FC236}">
                  <a16:creationId xmlns:a16="http://schemas.microsoft.com/office/drawing/2014/main" id="{A8E65878-5860-212B-F02E-9AB832733923}"/>
                </a:ext>
              </a:extLst>
            </p:cNvPr>
            <p:cNvSpPr>
              <a:spLocks noChangeShapeType="1"/>
            </p:cNvSpPr>
            <p:nvPr/>
          </p:nvSpPr>
          <p:spPr bwMode="auto">
            <a:xfrm>
              <a:off x="7135813" y="2438401"/>
              <a:ext cx="0" cy="0"/>
            </a:xfrm>
            <a:prstGeom prst="line">
              <a:avLst/>
            </a:prstGeom>
            <a:grpFill/>
            <a:ln w="301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20" name="Freeform 260">
              <a:extLst>
                <a:ext uri="{FF2B5EF4-FFF2-40B4-BE49-F238E27FC236}">
                  <a16:creationId xmlns:a16="http://schemas.microsoft.com/office/drawing/2014/main" id="{E3F2D88E-6BEF-F043-A759-8449EF8B0983}"/>
                </a:ext>
              </a:extLst>
            </p:cNvPr>
            <p:cNvSpPr>
              <a:spLocks/>
            </p:cNvSpPr>
            <p:nvPr/>
          </p:nvSpPr>
          <p:spPr bwMode="auto">
            <a:xfrm>
              <a:off x="7808913" y="3689353"/>
              <a:ext cx="496891" cy="263524"/>
            </a:xfrm>
            <a:custGeom>
              <a:avLst/>
              <a:gdLst>
                <a:gd name="T0" fmla="*/ 38 w 132"/>
                <a:gd name="T1" fmla="*/ 70 h 70"/>
                <a:gd name="T2" fmla="*/ 0 w 132"/>
                <a:gd name="T3" fmla="*/ 0 h 70"/>
                <a:gd name="T4" fmla="*/ 110 w 132"/>
                <a:gd name="T5" fmla="*/ 25 h 70"/>
                <a:gd name="T6" fmla="*/ 38 w 132"/>
                <a:gd name="T7" fmla="*/ 70 h 70"/>
              </a:gdLst>
              <a:ahLst/>
              <a:cxnLst>
                <a:cxn ang="0">
                  <a:pos x="T0" y="T1"/>
                </a:cxn>
                <a:cxn ang="0">
                  <a:pos x="T2" y="T3"/>
                </a:cxn>
                <a:cxn ang="0">
                  <a:pos x="T4" y="T5"/>
                </a:cxn>
                <a:cxn ang="0">
                  <a:pos x="T6" y="T7"/>
                </a:cxn>
              </a:cxnLst>
              <a:rect l="0" t="0" r="r" b="b"/>
              <a:pathLst>
                <a:path w="132" h="70">
                  <a:moveTo>
                    <a:pt x="38" y="70"/>
                  </a:moveTo>
                  <a:cubicBezTo>
                    <a:pt x="23" y="52"/>
                    <a:pt x="10" y="29"/>
                    <a:pt x="0" y="0"/>
                  </a:cubicBezTo>
                  <a:cubicBezTo>
                    <a:pt x="44" y="5"/>
                    <a:pt x="85" y="0"/>
                    <a:pt x="110" y="25"/>
                  </a:cubicBezTo>
                  <a:cubicBezTo>
                    <a:pt x="132" y="47"/>
                    <a:pt x="94" y="53"/>
                    <a:pt x="38" y="7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21" name="Freeform 261">
              <a:extLst>
                <a:ext uri="{FF2B5EF4-FFF2-40B4-BE49-F238E27FC236}">
                  <a16:creationId xmlns:a16="http://schemas.microsoft.com/office/drawing/2014/main" id="{E75739F3-E6FE-917D-5FCD-840E3139ACB9}"/>
                </a:ext>
              </a:extLst>
            </p:cNvPr>
            <p:cNvSpPr>
              <a:spLocks/>
            </p:cNvSpPr>
            <p:nvPr/>
          </p:nvSpPr>
          <p:spPr bwMode="auto">
            <a:xfrm>
              <a:off x="5245102" y="3367092"/>
              <a:ext cx="1085852" cy="404813"/>
            </a:xfrm>
            <a:custGeom>
              <a:avLst/>
              <a:gdLst>
                <a:gd name="T0" fmla="*/ 284 w 289"/>
                <a:gd name="T1" fmla="*/ 13 h 108"/>
                <a:gd name="T2" fmla="*/ 192 w 289"/>
                <a:gd name="T3" fmla="*/ 108 h 108"/>
                <a:gd name="T4" fmla="*/ 136 w 289"/>
                <a:gd name="T5" fmla="*/ 90 h 108"/>
                <a:gd name="T6" fmla="*/ 107 w 289"/>
                <a:gd name="T7" fmla="*/ 13 h 108"/>
                <a:gd name="T8" fmla="*/ 285 w 289"/>
                <a:gd name="T9" fmla="*/ 1 h 108"/>
                <a:gd name="T10" fmla="*/ 289 w 289"/>
                <a:gd name="T11" fmla="*/ 0 h 108"/>
                <a:gd name="T12" fmla="*/ 284 w 289"/>
                <a:gd name="T13" fmla="*/ 13 h 108"/>
              </a:gdLst>
              <a:ahLst/>
              <a:cxnLst>
                <a:cxn ang="0">
                  <a:pos x="T0" y="T1"/>
                </a:cxn>
                <a:cxn ang="0">
                  <a:pos x="T2" y="T3"/>
                </a:cxn>
                <a:cxn ang="0">
                  <a:pos x="T4" y="T5"/>
                </a:cxn>
                <a:cxn ang="0">
                  <a:pos x="T6" y="T7"/>
                </a:cxn>
                <a:cxn ang="0">
                  <a:pos x="T8" y="T9"/>
                </a:cxn>
                <a:cxn ang="0">
                  <a:pos x="T10" y="T11"/>
                </a:cxn>
                <a:cxn ang="0">
                  <a:pos x="T12" y="T13"/>
                </a:cxn>
              </a:cxnLst>
              <a:rect l="0" t="0" r="r" b="b"/>
              <a:pathLst>
                <a:path w="289" h="108">
                  <a:moveTo>
                    <a:pt x="284" y="13"/>
                  </a:moveTo>
                  <a:cubicBezTo>
                    <a:pt x="256" y="75"/>
                    <a:pt x="229" y="97"/>
                    <a:pt x="192" y="108"/>
                  </a:cubicBezTo>
                  <a:cubicBezTo>
                    <a:pt x="175" y="105"/>
                    <a:pt x="161" y="101"/>
                    <a:pt x="136" y="90"/>
                  </a:cubicBezTo>
                  <a:cubicBezTo>
                    <a:pt x="84" y="68"/>
                    <a:pt x="0" y="14"/>
                    <a:pt x="107" y="13"/>
                  </a:cubicBezTo>
                  <a:cubicBezTo>
                    <a:pt x="215" y="13"/>
                    <a:pt x="250" y="11"/>
                    <a:pt x="285" y="1"/>
                  </a:cubicBezTo>
                  <a:cubicBezTo>
                    <a:pt x="286" y="1"/>
                    <a:pt x="288" y="0"/>
                    <a:pt x="289" y="0"/>
                  </a:cubicBezTo>
                  <a:cubicBezTo>
                    <a:pt x="287" y="4"/>
                    <a:pt x="286" y="8"/>
                    <a:pt x="284" y="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222" name="Freeform 262">
              <a:extLst>
                <a:ext uri="{FF2B5EF4-FFF2-40B4-BE49-F238E27FC236}">
                  <a16:creationId xmlns:a16="http://schemas.microsoft.com/office/drawing/2014/main" id="{352612A9-3E5A-2531-ADF8-BD2F5EE862D2}"/>
                </a:ext>
              </a:extLst>
            </p:cNvPr>
            <p:cNvSpPr>
              <a:spLocks/>
            </p:cNvSpPr>
            <p:nvPr/>
          </p:nvSpPr>
          <p:spPr bwMode="auto">
            <a:xfrm>
              <a:off x="5094293" y="1949454"/>
              <a:ext cx="3448049" cy="2511431"/>
            </a:xfrm>
            <a:custGeom>
              <a:avLst/>
              <a:gdLst>
                <a:gd name="T0" fmla="*/ 917 w 917"/>
                <a:gd name="T1" fmla="*/ 660 h 668"/>
                <a:gd name="T2" fmla="*/ 859 w 917"/>
                <a:gd name="T3" fmla="*/ 668 h 668"/>
                <a:gd name="T4" fmla="*/ 835 w 917"/>
                <a:gd name="T5" fmla="*/ 667 h 668"/>
                <a:gd name="T6" fmla="*/ 830 w 917"/>
                <a:gd name="T7" fmla="*/ 666 h 668"/>
                <a:gd name="T8" fmla="*/ 660 w 917"/>
                <a:gd name="T9" fmla="*/ 628 h 668"/>
                <a:gd name="T10" fmla="*/ 631 w 917"/>
                <a:gd name="T11" fmla="*/ 616 h 668"/>
                <a:gd name="T12" fmla="*/ 558 w 917"/>
                <a:gd name="T13" fmla="*/ 559 h 668"/>
                <a:gd name="T14" fmla="*/ 562 w 917"/>
                <a:gd name="T15" fmla="*/ 327 h 668"/>
                <a:gd name="T16" fmla="*/ 561 w 917"/>
                <a:gd name="T17" fmla="*/ 241 h 668"/>
                <a:gd name="T18" fmla="*/ 556 w 917"/>
                <a:gd name="T19" fmla="*/ 235 h 668"/>
                <a:gd name="T20" fmla="*/ 549 w 917"/>
                <a:gd name="T21" fmla="*/ 235 h 668"/>
                <a:gd name="T22" fmla="*/ 509 w 917"/>
                <a:gd name="T23" fmla="*/ 394 h 668"/>
                <a:gd name="T24" fmla="*/ 349 w 917"/>
                <a:gd name="T25" fmla="*/ 596 h 668"/>
                <a:gd name="T26" fmla="*/ 282 w 917"/>
                <a:gd name="T27" fmla="*/ 598 h 668"/>
                <a:gd name="T28" fmla="*/ 116 w 917"/>
                <a:gd name="T29" fmla="*/ 590 h 668"/>
                <a:gd name="T30" fmla="*/ 0 w 917"/>
                <a:gd name="T31" fmla="*/ 570 h 668"/>
                <a:gd name="T32" fmla="*/ 105 w 917"/>
                <a:gd name="T33" fmla="*/ 535 h 668"/>
                <a:gd name="T34" fmla="*/ 169 w 917"/>
                <a:gd name="T35" fmla="*/ 527 h 668"/>
                <a:gd name="T36" fmla="*/ 291 w 917"/>
                <a:gd name="T37" fmla="*/ 491 h 668"/>
                <a:gd name="T38" fmla="*/ 353 w 917"/>
                <a:gd name="T39" fmla="*/ 403 h 668"/>
                <a:gd name="T40" fmla="*/ 371 w 917"/>
                <a:gd name="T41" fmla="*/ 361 h 668"/>
                <a:gd name="T42" fmla="*/ 371 w 917"/>
                <a:gd name="T43" fmla="*/ 361 h 668"/>
                <a:gd name="T44" fmla="*/ 419 w 917"/>
                <a:gd name="T45" fmla="*/ 265 h 668"/>
                <a:gd name="T46" fmla="*/ 545 w 917"/>
                <a:gd name="T47" fmla="*/ 106 h 668"/>
                <a:gd name="T48" fmla="*/ 568 w 917"/>
                <a:gd name="T49" fmla="*/ 89 h 668"/>
                <a:gd name="T50" fmla="*/ 572 w 917"/>
                <a:gd name="T51" fmla="*/ 86 h 668"/>
                <a:gd name="T52" fmla="*/ 573 w 917"/>
                <a:gd name="T53" fmla="*/ 81 h 668"/>
                <a:gd name="T54" fmla="*/ 620 w 917"/>
                <a:gd name="T55" fmla="*/ 11 h 668"/>
                <a:gd name="T56" fmla="*/ 623 w 917"/>
                <a:gd name="T57" fmla="*/ 8 h 668"/>
                <a:gd name="T58" fmla="*/ 634 w 917"/>
                <a:gd name="T59" fmla="*/ 0 h 668"/>
                <a:gd name="T60" fmla="*/ 651 w 917"/>
                <a:gd name="T61" fmla="*/ 19 h 668"/>
                <a:gd name="T62" fmla="*/ 638 w 917"/>
                <a:gd name="T63" fmla="*/ 63 h 668"/>
                <a:gd name="T64" fmla="*/ 603 w 917"/>
                <a:gd name="T65" fmla="*/ 125 h 668"/>
                <a:gd name="T66" fmla="*/ 606 w 917"/>
                <a:gd name="T67" fmla="*/ 158 h 668"/>
                <a:gd name="T68" fmla="*/ 630 w 917"/>
                <a:gd name="T69" fmla="*/ 202 h 668"/>
                <a:gd name="T70" fmla="*/ 676 w 917"/>
                <a:gd name="T71" fmla="*/ 405 h 668"/>
                <a:gd name="T72" fmla="*/ 686 w 917"/>
                <a:gd name="T73" fmla="*/ 456 h 668"/>
                <a:gd name="T74" fmla="*/ 727 w 917"/>
                <a:gd name="T75" fmla="*/ 543 h 668"/>
                <a:gd name="T76" fmla="*/ 873 w 917"/>
                <a:gd name="T77" fmla="*/ 639 h 668"/>
                <a:gd name="T78" fmla="*/ 878 w 917"/>
                <a:gd name="T79" fmla="*/ 641 h 668"/>
                <a:gd name="T80" fmla="*/ 917 w 917"/>
                <a:gd name="T81" fmla="*/ 66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7" h="668">
                  <a:moveTo>
                    <a:pt x="917" y="660"/>
                  </a:moveTo>
                  <a:cubicBezTo>
                    <a:pt x="908" y="664"/>
                    <a:pt x="889" y="668"/>
                    <a:pt x="859" y="668"/>
                  </a:cubicBezTo>
                  <a:cubicBezTo>
                    <a:pt x="851" y="668"/>
                    <a:pt x="843" y="667"/>
                    <a:pt x="835" y="667"/>
                  </a:cubicBezTo>
                  <a:cubicBezTo>
                    <a:pt x="830" y="666"/>
                    <a:pt x="830" y="666"/>
                    <a:pt x="830" y="666"/>
                  </a:cubicBezTo>
                  <a:cubicBezTo>
                    <a:pt x="777" y="662"/>
                    <a:pt x="735" y="659"/>
                    <a:pt x="660" y="628"/>
                  </a:cubicBezTo>
                  <a:cubicBezTo>
                    <a:pt x="650" y="623"/>
                    <a:pt x="640" y="619"/>
                    <a:pt x="631" y="616"/>
                  </a:cubicBezTo>
                  <a:cubicBezTo>
                    <a:pt x="574" y="593"/>
                    <a:pt x="564" y="588"/>
                    <a:pt x="558" y="559"/>
                  </a:cubicBezTo>
                  <a:cubicBezTo>
                    <a:pt x="550" y="523"/>
                    <a:pt x="557" y="400"/>
                    <a:pt x="562" y="327"/>
                  </a:cubicBezTo>
                  <a:cubicBezTo>
                    <a:pt x="567" y="247"/>
                    <a:pt x="567" y="247"/>
                    <a:pt x="561" y="241"/>
                  </a:cubicBezTo>
                  <a:cubicBezTo>
                    <a:pt x="556" y="235"/>
                    <a:pt x="556" y="235"/>
                    <a:pt x="556" y="235"/>
                  </a:cubicBezTo>
                  <a:cubicBezTo>
                    <a:pt x="549" y="235"/>
                    <a:pt x="549" y="235"/>
                    <a:pt x="549" y="235"/>
                  </a:cubicBezTo>
                  <a:cubicBezTo>
                    <a:pt x="532" y="235"/>
                    <a:pt x="532" y="235"/>
                    <a:pt x="509" y="394"/>
                  </a:cubicBezTo>
                  <a:cubicBezTo>
                    <a:pt x="487" y="543"/>
                    <a:pt x="451" y="588"/>
                    <a:pt x="349" y="596"/>
                  </a:cubicBezTo>
                  <a:cubicBezTo>
                    <a:pt x="330" y="597"/>
                    <a:pt x="307" y="598"/>
                    <a:pt x="282" y="598"/>
                  </a:cubicBezTo>
                  <a:cubicBezTo>
                    <a:pt x="232" y="598"/>
                    <a:pt x="175" y="595"/>
                    <a:pt x="116" y="590"/>
                  </a:cubicBezTo>
                  <a:cubicBezTo>
                    <a:pt x="38" y="583"/>
                    <a:pt x="10" y="574"/>
                    <a:pt x="0" y="570"/>
                  </a:cubicBezTo>
                  <a:cubicBezTo>
                    <a:pt x="17" y="558"/>
                    <a:pt x="74" y="541"/>
                    <a:pt x="105" y="535"/>
                  </a:cubicBezTo>
                  <a:cubicBezTo>
                    <a:pt x="129" y="532"/>
                    <a:pt x="150" y="529"/>
                    <a:pt x="169" y="527"/>
                  </a:cubicBezTo>
                  <a:cubicBezTo>
                    <a:pt x="218" y="522"/>
                    <a:pt x="257" y="518"/>
                    <a:pt x="291" y="491"/>
                  </a:cubicBezTo>
                  <a:cubicBezTo>
                    <a:pt x="313" y="473"/>
                    <a:pt x="333" y="446"/>
                    <a:pt x="353" y="403"/>
                  </a:cubicBezTo>
                  <a:cubicBezTo>
                    <a:pt x="360" y="387"/>
                    <a:pt x="366" y="373"/>
                    <a:pt x="371" y="361"/>
                  </a:cubicBezTo>
                  <a:cubicBezTo>
                    <a:pt x="371" y="361"/>
                    <a:pt x="371" y="361"/>
                    <a:pt x="371" y="361"/>
                  </a:cubicBezTo>
                  <a:cubicBezTo>
                    <a:pt x="393" y="311"/>
                    <a:pt x="402" y="291"/>
                    <a:pt x="419" y="265"/>
                  </a:cubicBezTo>
                  <a:cubicBezTo>
                    <a:pt x="494" y="145"/>
                    <a:pt x="507" y="135"/>
                    <a:pt x="545" y="106"/>
                  </a:cubicBezTo>
                  <a:cubicBezTo>
                    <a:pt x="552" y="101"/>
                    <a:pt x="559" y="96"/>
                    <a:pt x="568" y="89"/>
                  </a:cubicBezTo>
                  <a:cubicBezTo>
                    <a:pt x="572" y="86"/>
                    <a:pt x="572" y="86"/>
                    <a:pt x="572" y="86"/>
                  </a:cubicBezTo>
                  <a:cubicBezTo>
                    <a:pt x="573" y="81"/>
                    <a:pt x="573" y="81"/>
                    <a:pt x="573" y="81"/>
                  </a:cubicBezTo>
                  <a:cubicBezTo>
                    <a:pt x="574" y="81"/>
                    <a:pt x="585" y="41"/>
                    <a:pt x="620" y="11"/>
                  </a:cubicBezTo>
                  <a:cubicBezTo>
                    <a:pt x="623" y="8"/>
                    <a:pt x="623" y="8"/>
                    <a:pt x="623" y="8"/>
                  </a:cubicBezTo>
                  <a:cubicBezTo>
                    <a:pt x="627" y="5"/>
                    <a:pt x="632" y="0"/>
                    <a:pt x="634" y="0"/>
                  </a:cubicBezTo>
                  <a:cubicBezTo>
                    <a:pt x="634" y="0"/>
                    <a:pt x="639" y="1"/>
                    <a:pt x="651" y="19"/>
                  </a:cubicBezTo>
                  <a:cubicBezTo>
                    <a:pt x="660" y="32"/>
                    <a:pt x="657" y="39"/>
                    <a:pt x="638" y="63"/>
                  </a:cubicBezTo>
                  <a:cubicBezTo>
                    <a:pt x="626" y="79"/>
                    <a:pt x="612" y="98"/>
                    <a:pt x="603" y="125"/>
                  </a:cubicBezTo>
                  <a:cubicBezTo>
                    <a:pt x="598" y="139"/>
                    <a:pt x="596" y="147"/>
                    <a:pt x="606" y="158"/>
                  </a:cubicBezTo>
                  <a:cubicBezTo>
                    <a:pt x="610" y="163"/>
                    <a:pt x="618" y="172"/>
                    <a:pt x="630" y="202"/>
                  </a:cubicBezTo>
                  <a:cubicBezTo>
                    <a:pt x="656" y="267"/>
                    <a:pt x="656" y="272"/>
                    <a:pt x="676" y="405"/>
                  </a:cubicBezTo>
                  <a:cubicBezTo>
                    <a:pt x="678" y="423"/>
                    <a:pt x="682" y="440"/>
                    <a:pt x="686" y="456"/>
                  </a:cubicBezTo>
                  <a:cubicBezTo>
                    <a:pt x="696" y="492"/>
                    <a:pt x="710" y="520"/>
                    <a:pt x="727" y="543"/>
                  </a:cubicBezTo>
                  <a:cubicBezTo>
                    <a:pt x="768" y="598"/>
                    <a:pt x="824" y="620"/>
                    <a:pt x="873" y="639"/>
                  </a:cubicBezTo>
                  <a:cubicBezTo>
                    <a:pt x="878" y="641"/>
                    <a:pt x="878" y="641"/>
                    <a:pt x="878" y="641"/>
                  </a:cubicBezTo>
                  <a:cubicBezTo>
                    <a:pt x="901" y="650"/>
                    <a:pt x="912" y="656"/>
                    <a:pt x="917" y="66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sp>
        <p:nvSpPr>
          <p:cNvPr id="223" name="Tekstiruutu 222">
            <a:extLst>
              <a:ext uri="{FF2B5EF4-FFF2-40B4-BE49-F238E27FC236}">
                <a16:creationId xmlns:a16="http://schemas.microsoft.com/office/drawing/2014/main" id="{EB553780-1D8D-4BDF-5571-E011B6768A19}"/>
              </a:ext>
            </a:extLst>
          </p:cNvPr>
          <p:cNvSpPr txBox="1"/>
          <p:nvPr/>
        </p:nvSpPr>
        <p:spPr>
          <a:xfrm>
            <a:off x="6237075" y="2854617"/>
            <a:ext cx="14328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Kompostointi</a:t>
            </a:r>
          </a:p>
        </p:txBody>
      </p:sp>
      <p:sp>
        <p:nvSpPr>
          <p:cNvPr id="416" name="Tekstiruutu 415">
            <a:extLst>
              <a:ext uri="{FF2B5EF4-FFF2-40B4-BE49-F238E27FC236}">
                <a16:creationId xmlns:a16="http://schemas.microsoft.com/office/drawing/2014/main" id="{C1B82882-768F-D9A4-C802-606A256E6890}"/>
              </a:ext>
            </a:extLst>
          </p:cNvPr>
          <p:cNvSpPr txBox="1"/>
          <p:nvPr/>
        </p:nvSpPr>
        <p:spPr>
          <a:xfrm>
            <a:off x="6210088" y="3641899"/>
            <a:ext cx="12050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Source Sans Pro"/>
                <a:ea typeface="+mn-ea"/>
                <a:cs typeface="+mn-cs"/>
              </a:rPr>
              <a:t>Kaatopaikka-kaasu</a:t>
            </a:r>
          </a:p>
        </p:txBody>
      </p:sp>
      <p:sp>
        <p:nvSpPr>
          <p:cNvPr id="417" name="Tekstiruutu 416">
            <a:extLst>
              <a:ext uri="{FF2B5EF4-FFF2-40B4-BE49-F238E27FC236}">
                <a16:creationId xmlns:a16="http://schemas.microsoft.com/office/drawing/2014/main" id="{517D77B3-0345-AABF-4B7B-301980D60F6C}"/>
              </a:ext>
            </a:extLst>
          </p:cNvPr>
          <p:cNvSpPr txBox="1"/>
          <p:nvPr/>
        </p:nvSpPr>
        <p:spPr>
          <a:xfrm>
            <a:off x="6228961" y="5141785"/>
            <a:ext cx="136426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Poltto-aineiden käyttö</a:t>
            </a:r>
          </a:p>
        </p:txBody>
      </p:sp>
      <p:sp>
        <p:nvSpPr>
          <p:cNvPr id="419" name="Freeform 27">
            <a:extLst>
              <a:ext uri="{FF2B5EF4-FFF2-40B4-BE49-F238E27FC236}">
                <a16:creationId xmlns:a16="http://schemas.microsoft.com/office/drawing/2014/main" id="{6D22868B-C5AE-58CA-3FF4-72F6477D9B94}"/>
              </a:ext>
            </a:extLst>
          </p:cNvPr>
          <p:cNvSpPr>
            <a:spLocks noEditPoints="1"/>
          </p:cNvSpPr>
          <p:nvPr/>
        </p:nvSpPr>
        <p:spPr bwMode="auto">
          <a:xfrm>
            <a:off x="7224153" y="4645050"/>
            <a:ext cx="244384" cy="343837"/>
          </a:xfrm>
          <a:custGeom>
            <a:avLst/>
            <a:gdLst>
              <a:gd name="T0" fmla="*/ 141 w 150"/>
              <a:gd name="T1" fmla="*/ 88 h 199"/>
              <a:gd name="T2" fmla="*/ 138 w 150"/>
              <a:gd name="T3" fmla="*/ 83 h 199"/>
              <a:gd name="T4" fmla="*/ 135 w 150"/>
              <a:gd name="T5" fmla="*/ 79 h 199"/>
              <a:gd name="T6" fmla="*/ 135 w 150"/>
              <a:gd name="T7" fmla="*/ 79 h 199"/>
              <a:gd name="T8" fmla="*/ 85 w 150"/>
              <a:gd name="T9" fmla="*/ 7 h 199"/>
              <a:gd name="T10" fmla="*/ 82 w 150"/>
              <a:gd name="T11" fmla="*/ 2 h 199"/>
              <a:gd name="T12" fmla="*/ 75 w 150"/>
              <a:gd name="T13" fmla="*/ 0 h 199"/>
              <a:gd name="T14" fmla="*/ 67 w 150"/>
              <a:gd name="T15" fmla="*/ 3 h 199"/>
              <a:gd name="T16" fmla="*/ 67 w 150"/>
              <a:gd name="T17" fmla="*/ 3 h 199"/>
              <a:gd name="T18" fmla="*/ 65 w 150"/>
              <a:gd name="T19" fmla="*/ 6 h 199"/>
              <a:gd name="T20" fmla="*/ 16 w 150"/>
              <a:gd name="T21" fmla="*/ 78 h 199"/>
              <a:gd name="T22" fmla="*/ 11 w 150"/>
              <a:gd name="T23" fmla="*/ 85 h 199"/>
              <a:gd name="T24" fmla="*/ 11 w 150"/>
              <a:gd name="T25" fmla="*/ 85 h 199"/>
              <a:gd name="T26" fmla="*/ 9 w 150"/>
              <a:gd name="T27" fmla="*/ 88 h 199"/>
              <a:gd name="T28" fmla="*/ 0 w 150"/>
              <a:gd name="T29" fmla="*/ 124 h 199"/>
              <a:gd name="T30" fmla="*/ 75 w 150"/>
              <a:gd name="T31" fmla="*/ 199 h 199"/>
              <a:gd name="T32" fmla="*/ 150 w 150"/>
              <a:gd name="T33" fmla="*/ 124 h 199"/>
              <a:gd name="T34" fmla="*/ 141 w 150"/>
              <a:gd name="T35" fmla="*/ 88 h 199"/>
              <a:gd name="T36" fmla="*/ 51 w 150"/>
              <a:gd name="T37" fmla="*/ 152 h 199"/>
              <a:gd name="T38" fmla="*/ 24 w 150"/>
              <a:gd name="T39" fmla="*/ 146 h 199"/>
              <a:gd name="T40" fmla="*/ 20 w 150"/>
              <a:gd name="T41" fmla="*/ 122 h 199"/>
              <a:gd name="T42" fmla="*/ 20 w 150"/>
              <a:gd name="T43" fmla="*/ 122 h 199"/>
              <a:gd name="T44" fmla="*/ 44 w 150"/>
              <a:gd name="T45" fmla="*/ 77 h 199"/>
              <a:gd name="T46" fmla="*/ 49 w 150"/>
              <a:gd name="T47" fmla="*/ 79 h 199"/>
              <a:gd name="T48" fmla="*/ 51 w 150"/>
              <a:gd name="T49" fmla="*/ 15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99">
                <a:moveTo>
                  <a:pt x="141" y="88"/>
                </a:moveTo>
                <a:cubicBezTo>
                  <a:pt x="140" y="87"/>
                  <a:pt x="139" y="85"/>
                  <a:pt x="138" y="83"/>
                </a:cubicBezTo>
                <a:cubicBezTo>
                  <a:pt x="135" y="79"/>
                  <a:pt x="135" y="79"/>
                  <a:pt x="135" y="79"/>
                </a:cubicBezTo>
                <a:cubicBezTo>
                  <a:pt x="135" y="79"/>
                  <a:pt x="135" y="79"/>
                  <a:pt x="135" y="79"/>
                </a:cubicBezTo>
                <a:cubicBezTo>
                  <a:pt x="85" y="7"/>
                  <a:pt x="85" y="7"/>
                  <a:pt x="85" y="7"/>
                </a:cubicBezTo>
                <a:cubicBezTo>
                  <a:pt x="82" y="2"/>
                  <a:pt x="82" y="2"/>
                  <a:pt x="82" y="2"/>
                </a:cubicBezTo>
                <a:cubicBezTo>
                  <a:pt x="80" y="1"/>
                  <a:pt x="78" y="0"/>
                  <a:pt x="75" y="0"/>
                </a:cubicBezTo>
                <a:cubicBezTo>
                  <a:pt x="72" y="0"/>
                  <a:pt x="69" y="1"/>
                  <a:pt x="67" y="3"/>
                </a:cubicBezTo>
                <a:cubicBezTo>
                  <a:pt x="67" y="3"/>
                  <a:pt x="67" y="3"/>
                  <a:pt x="67" y="3"/>
                </a:cubicBezTo>
                <a:cubicBezTo>
                  <a:pt x="65" y="6"/>
                  <a:pt x="65" y="6"/>
                  <a:pt x="65" y="6"/>
                </a:cubicBezTo>
                <a:cubicBezTo>
                  <a:pt x="16" y="78"/>
                  <a:pt x="16" y="78"/>
                  <a:pt x="16" y="78"/>
                </a:cubicBezTo>
                <a:cubicBezTo>
                  <a:pt x="11" y="85"/>
                  <a:pt x="11" y="85"/>
                  <a:pt x="11" y="85"/>
                </a:cubicBezTo>
                <a:cubicBezTo>
                  <a:pt x="11" y="85"/>
                  <a:pt x="11" y="85"/>
                  <a:pt x="11" y="85"/>
                </a:cubicBezTo>
                <a:cubicBezTo>
                  <a:pt x="10" y="86"/>
                  <a:pt x="9" y="87"/>
                  <a:pt x="9" y="88"/>
                </a:cubicBezTo>
                <a:cubicBezTo>
                  <a:pt x="3" y="99"/>
                  <a:pt x="0" y="111"/>
                  <a:pt x="0" y="124"/>
                </a:cubicBezTo>
                <a:cubicBezTo>
                  <a:pt x="0" y="165"/>
                  <a:pt x="34" y="199"/>
                  <a:pt x="75" y="199"/>
                </a:cubicBezTo>
                <a:cubicBezTo>
                  <a:pt x="116" y="199"/>
                  <a:pt x="150" y="165"/>
                  <a:pt x="150" y="124"/>
                </a:cubicBezTo>
                <a:cubicBezTo>
                  <a:pt x="150" y="111"/>
                  <a:pt x="147" y="99"/>
                  <a:pt x="141" y="88"/>
                </a:cubicBezTo>
                <a:close/>
                <a:moveTo>
                  <a:pt x="51" y="152"/>
                </a:moveTo>
                <a:cubicBezTo>
                  <a:pt x="43" y="166"/>
                  <a:pt x="29" y="159"/>
                  <a:pt x="24" y="146"/>
                </a:cubicBezTo>
                <a:cubicBezTo>
                  <a:pt x="21" y="140"/>
                  <a:pt x="19" y="131"/>
                  <a:pt x="20" y="122"/>
                </a:cubicBezTo>
                <a:cubicBezTo>
                  <a:pt x="20" y="122"/>
                  <a:pt x="20" y="122"/>
                  <a:pt x="20" y="122"/>
                </a:cubicBezTo>
                <a:cubicBezTo>
                  <a:pt x="24" y="103"/>
                  <a:pt x="35" y="92"/>
                  <a:pt x="44" y="77"/>
                </a:cubicBezTo>
                <a:cubicBezTo>
                  <a:pt x="46" y="75"/>
                  <a:pt x="49" y="76"/>
                  <a:pt x="49" y="79"/>
                </a:cubicBezTo>
                <a:cubicBezTo>
                  <a:pt x="39" y="119"/>
                  <a:pt x="64" y="127"/>
                  <a:pt x="51" y="152"/>
                </a:cubicBez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20" name="Tekstiruutu 419">
            <a:extLst>
              <a:ext uri="{FF2B5EF4-FFF2-40B4-BE49-F238E27FC236}">
                <a16:creationId xmlns:a16="http://schemas.microsoft.com/office/drawing/2014/main" id="{F78EE18B-AE3A-AB80-46FA-02E671C81F40}"/>
              </a:ext>
            </a:extLst>
          </p:cNvPr>
          <p:cNvSpPr txBox="1"/>
          <p:nvPr/>
        </p:nvSpPr>
        <p:spPr>
          <a:xfrm>
            <a:off x="6213984" y="4427169"/>
            <a:ext cx="115801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Jäteveden puhdistus</a:t>
            </a:r>
          </a:p>
        </p:txBody>
      </p:sp>
      <p:sp>
        <p:nvSpPr>
          <p:cNvPr id="421" name="Tekstiruutu 420">
            <a:extLst>
              <a:ext uri="{FF2B5EF4-FFF2-40B4-BE49-F238E27FC236}">
                <a16:creationId xmlns:a16="http://schemas.microsoft.com/office/drawing/2014/main" id="{255B5783-4793-32E3-C1BF-1E7EF19BCAF4}"/>
              </a:ext>
            </a:extLst>
          </p:cNvPr>
          <p:cNvSpPr txBox="1"/>
          <p:nvPr/>
        </p:nvSpPr>
        <p:spPr>
          <a:xfrm>
            <a:off x="6187449" y="2148559"/>
            <a:ext cx="143285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3E3D40"/>
                </a:solidFill>
                <a:effectLst/>
                <a:uLnTx/>
                <a:uFillTx/>
                <a:latin typeface="Source Sans Pro"/>
                <a:ea typeface="+mn-ea"/>
                <a:cs typeface="+mn-cs"/>
              </a:rPr>
              <a:t>Scope 1</a:t>
            </a:r>
            <a:endParaRPr kumimoji="0" lang="fi-FI" sz="1200" b="0" i="0" u="none" strike="noStrike" kern="0" cap="none" spc="0" normalizeH="0" baseline="0" noProof="0">
              <a:ln>
                <a:noFill/>
              </a:ln>
              <a:solidFill>
                <a:srgbClr val="3E3D40"/>
              </a:solidFill>
              <a:effectLst/>
              <a:uLnTx/>
              <a:uFillTx/>
              <a:latin typeface="Source Sans Pro"/>
              <a:ea typeface="+mn-ea"/>
              <a:cs typeface="+mn-cs"/>
            </a:endParaRPr>
          </a:p>
        </p:txBody>
      </p:sp>
      <p:grpSp>
        <p:nvGrpSpPr>
          <p:cNvPr id="422" name="Ryhmä 421">
            <a:extLst>
              <a:ext uri="{FF2B5EF4-FFF2-40B4-BE49-F238E27FC236}">
                <a16:creationId xmlns:a16="http://schemas.microsoft.com/office/drawing/2014/main" id="{26223552-E199-D877-03C3-C228093615E0}"/>
              </a:ext>
            </a:extLst>
          </p:cNvPr>
          <p:cNvGrpSpPr/>
          <p:nvPr/>
        </p:nvGrpSpPr>
        <p:grpSpPr>
          <a:xfrm rot="551236">
            <a:off x="8021433" y="4030708"/>
            <a:ext cx="1347369" cy="1384025"/>
            <a:chOff x="7878415" y="3650470"/>
            <a:chExt cx="2939314" cy="1564044"/>
          </a:xfrm>
          <a:gradFill flip="none" rotWithShape="1">
            <a:gsLst>
              <a:gs pos="0">
                <a:srgbClr val="006AA7">
                  <a:lumMod val="5000"/>
                  <a:lumOff val="95000"/>
                </a:srgbClr>
              </a:gs>
              <a:gs pos="38000">
                <a:schemeClr val="accent2">
                  <a:lumMod val="40000"/>
                  <a:lumOff val="60000"/>
                </a:schemeClr>
              </a:gs>
              <a:gs pos="100000">
                <a:schemeClr val="accent2">
                  <a:lumMod val="60000"/>
                  <a:lumOff val="40000"/>
                </a:schemeClr>
              </a:gs>
              <a:gs pos="0">
                <a:sysClr val="window" lastClr="FFFFFF"/>
              </a:gs>
            </a:gsLst>
            <a:lin ang="7200000" scaled="0"/>
            <a:tileRect/>
          </a:gradFill>
        </p:grpSpPr>
        <p:sp>
          <p:nvSpPr>
            <p:cNvPr id="423" name="Nuoli: Pyöreä 422">
              <a:extLst>
                <a:ext uri="{FF2B5EF4-FFF2-40B4-BE49-F238E27FC236}">
                  <a16:creationId xmlns:a16="http://schemas.microsoft.com/office/drawing/2014/main" id="{7B2C9237-CCAE-6529-F284-AACFAAB4B0E7}"/>
                </a:ext>
              </a:extLst>
            </p:cNvPr>
            <p:cNvSpPr/>
            <p:nvPr/>
          </p:nvSpPr>
          <p:spPr>
            <a:xfrm rot="13606069">
              <a:off x="8700218" y="3097003"/>
              <a:ext cx="1564044" cy="2670978"/>
            </a:xfrm>
            <a:prstGeom prst="circularArrow">
              <a:avLst>
                <a:gd name="adj1" fmla="val 21764"/>
                <a:gd name="adj2" fmla="val 73206"/>
                <a:gd name="adj3" fmla="val 19462094"/>
                <a:gd name="adj4" fmla="val 7539841"/>
                <a:gd name="adj5" fmla="val 9014"/>
              </a:avLst>
            </a:prstGeom>
            <a:grp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srgbClr val="3E3D40"/>
                </a:solidFill>
                <a:effectLst/>
                <a:uLnTx/>
                <a:uFillTx/>
                <a:latin typeface="Source Sans Pro"/>
                <a:ea typeface="+mn-ea"/>
                <a:cs typeface="+mn-cs"/>
              </a:endParaRPr>
            </a:p>
          </p:txBody>
        </p:sp>
        <p:sp>
          <p:nvSpPr>
            <p:cNvPr id="424" name="Vuokaaviosymboli: Erottaminen 423">
              <a:extLst>
                <a:ext uri="{FF2B5EF4-FFF2-40B4-BE49-F238E27FC236}">
                  <a16:creationId xmlns:a16="http://schemas.microsoft.com/office/drawing/2014/main" id="{9379C6EA-478D-A903-2A4F-6D92D13D77EA}"/>
                </a:ext>
              </a:extLst>
            </p:cNvPr>
            <p:cNvSpPr/>
            <p:nvPr/>
          </p:nvSpPr>
          <p:spPr>
            <a:xfrm rot="487531">
              <a:off x="7878415" y="4070307"/>
              <a:ext cx="1018559" cy="367928"/>
            </a:xfrm>
            <a:prstGeom prst="flowChartExtract">
              <a:avLst/>
            </a:prstGeom>
            <a:grp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Source Sans Pro"/>
                <a:ea typeface="+mn-ea"/>
                <a:cs typeface="+mn-cs"/>
              </a:endParaRPr>
            </a:p>
          </p:txBody>
        </p:sp>
      </p:grpSp>
      <p:sp>
        <p:nvSpPr>
          <p:cNvPr id="425" name="Tekstiruutu 424">
            <a:extLst>
              <a:ext uri="{FF2B5EF4-FFF2-40B4-BE49-F238E27FC236}">
                <a16:creationId xmlns:a16="http://schemas.microsoft.com/office/drawing/2014/main" id="{CA33E7E7-058D-1F01-1D67-7FA284C7C039}"/>
              </a:ext>
            </a:extLst>
          </p:cNvPr>
          <p:cNvSpPr txBox="1"/>
          <p:nvPr/>
        </p:nvSpPr>
        <p:spPr>
          <a:xfrm>
            <a:off x="7834087" y="3972558"/>
            <a:ext cx="14343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3E3D40"/>
                </a:solidFill>
                <a:effectLst/>
                <a:uLnTx/>
                <a:uFillTx/>
                <a:latin typeface="Source Sans Pro"/>
                <a:ea typeface="+mn-ea"/>
                <a:cs typeface="+mn-cs"/>
              </a:rPr>
              <a:t>Scope 2</a:t>
            </a:r>
            <a:endParaRPr kumimoji="0" lang="fi-FI" sz="1200" b="0" i="0" u="none" strike="noStrike" kern="0" cap="none" spc="0" normalizeH="0" baseline="0" noProof="0">
              <a:ln>
                <a:noFill/>
              </a:ln>
              <a:solidFill>
                <a:srgbClr val="3E3D40"/>
              </a:solidFill>
              <a:effectLst/>
              <a:uLnTx/>
              <a:uFillTx/>
              <a:latin typeface="Source Sans Pro"/>
              <a:ea typeface="+mn-ea"/>
              <a:cs typeface="+mn-cs"/>
            </a:endParaRPr>
          </a:p>
        </p:txBody>
      </p:sp>
      <p:sp>
        <p:nvSpPr>
          <p:cNvPr id="426" name="Tekstiruutu 425">
            <a:extLst>
              <a:ext uri="{FF2B5EF4-FFF2-40B4-BE49-F238E27FC236}">
                <a16:creationId xmlns:a16="http://schemas.microsoft.com/office/drawing/2014/main" id="{ECF03953-5723-4C61-B77E-325BAA2E9961}"/>
              </a:ext>
            </a:extLst>
          </p:cNvPr>
          <p:cNvSpPr txBox="1"/>
          <p:nvPr/>
        </p:nvSpPr>
        <p:spPr>
          <a:xfrm>
            <a:off x="8418203" y="5468053"/>
            <a:ext cx="1186186"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Ostosähkö</a:t>
            </a:r>
          </a:p>
        </p:txBody>
      </p:sp>
      <p:grpSp>
        <p:nvGrpSpPr>
          <p:cNvPr id="427" name="Ryhmä 426">
            <a:extLst>
              <a:ext uri="{FF2B5EF4-FFF2-40B4-BE49-F238E27FC236}">
                <a16:creationId xmlns:a16="http://schemas.microsoft.com/office/drawing/2014/main" id="{1DF3435C-3DBF-9B65-A9D4-30FD18D052A8}"/>
              </a:ext>
            </a:extLst>
          </p:cNvPr>
          <p:cNvGrpSpPr/>
          <p:nvPr/>
        </p:nvGrpSpPr>
        <p:grpSpPr>
          <a:xfrm>
            <a:off x="9755515" y="3243589"/>
            <a:ext cx="1920937" cy="1917547"/>
            <a:chOff x="7418762" y="2810729"/>
            <a:chExt cx="3358866" cy="2671200"/>
          </a:xfrm>
          <a:gradFill>
            <a:gsLst>
              <a:gs pos="0">
                <a:srgbClr val="006AA7">
                  <a:lumMod val="5000"/>
                  <a:lumOff val="95000"/>
                </a:srgbClr>
              </a:gs>
              <a:gs pos="38000">
                <a:srgbClr val="FFD659"/>
              </a:gs>
              <a:gs pos="100000">
                <a:srgbClr val="FFC000"/>
              </a:gs>
              <a:gs pos="0">
                <a:sysClr val="window" lastClr="FFFFFF"/>
              </a:gs>
            </a:gsLst>
            <a:lin ang="7200000" scaled="0"/>
          </a:gradFill>
        </p:grpSpPr>
        <p:sp>
          <p:nvSpPr>
            <p:cNvPr id="428" name="Nuoli: Pyöreä 427">
              <a:extLst>
                <a:ext uri="{FF2B5EF4-FFF2-40B4-BE49-F238E27FC236}">
                  <a16:creationId xmlns:a16="http://schemas.microsoft.com/office/drawing/2014/main" id="{5EEB96E5-EDE6-F80B-6AF8-266FFF167B5E}"/>
                </a:ext>
              </a:extLst>
            </p:cNvPr>
            <p:cNvSpPr/>
            <p:nvPr/>
          </p:nvSpPr>
          <p:spPr>
            <a:xfrm rot="13606069">
              <a:off x="7921965" y="2626267"/>
              <a:ext cx="2671200" cy="3040125"/>
            </a:xfrm>
            <a:prstGeom prst="circularArrow">
              <a:avLst>
                <a:gd name="adj1" fmla="val 21764"/>
                <a:gd name="adj2" fmla="val 73206"/>
                <a:gd name="adj3" fmla="val 19462094"/>
                <a:gd name="adj4" fmla="val 6602054"/>
                <a:gd name="adj5" fmla="val 9014"/>
              </a:avLst>
            </a:prstGeom>
            <a:gradFill flip="none" rotWithShape="0">
              <a:gsLst>
                <a:gs pos="0">
                  <a:srgbClr val="006AA7">
                    <a:lumMod val="5000"/>
                    <a:lumOff val="95000"/>
                  </a:srgbClr>
                </a:gs>
                <a:gs pos="38000">
                  <a:schemeClr val="accent6">
                    <a:lumMod val="60000"/>
                    <a:lumOff val="40000"/>
                  </a:schemeClr>
                </a:gs>
                <a:gs pos="100000">
                  <a:schemeClr val="accent6"/>
                </a:gs>
                <a:gs pos="0">
                  <a:sysClr val="window" lastClr="FFFFFF"/>
                </a:gs>
              </a:gsLst>
              <a:lin ang="11400000" scaled="0"/>
              <a:tileRect/>
            </a:gra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srgbClr val="3E3D40"/>
                </a:solidFill>
                <a:effectLst/>
                <a:uLnTx/>
                <a:uFillTx/>
                <a:latin typeface="Source Sans Pro"/>
                <a:ea typeface="+mn-ea"/>
                <a:cs typeface="+mn-cs"/>
              </a:endParaRPr>
            </a:p>
          </p:txBody>
        </p:sp>
        <p:sp>
          <p:nvSpPr>
            <p:cNvPr id="429" name="Vuokaaviosymboli: Erottaminen 428">
              <a:extLst>
                <a:ext uri="{FF2B5EF4-FFF2-40B4-BE49-F238E27FC236}">
                  <a16:creationId xmlns:a16="http://schemas.microsoft.com/office/drawing/2014/main" id="{77844B70-3610-56D2-CF82-14FCDE8E2AED}"/>
                </a:ext>
              </a:extLst>
            </p:cNvPr>
            <p:cNvSpPr/>
            <p:nvPr/>
          </p:nvSpPr>
          <p:spPr>
            <a:xfrm>
              <a:off x="7418762" y="3569750"/>
              <a:ext cx="1071502" cy="462723"/>
            </a:xfrm>
            <a:prstGeom prst="flowChartExtract">
              <a:avLst/>
            </a:prstGeom>
            <a:solidFill>
              <a:schemeClr val="accent6"/>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Source Sans Pro"/>
                <a:ea typeface="+mn-ea"/>
                <a:cs typeface="+mn-cs"/>
              </a:endParaRPr>
            </a:p>
          </p:txBody>
        </p:sp>
      </p:grpSp>
      <p:sp>
        <p:nvSpPr>
          <p:cNvPr id="430" name="Tekstiruutu 429">
            <a:extLst>
              <a:ext uri="{FF2B5EF4-FFF2-40B4-BE49-F238E27FC236}">
                <a16:creationId xmlns:a16="http://schemas.microsoft.com/office/drawing/2014/main" id="{3D59E069-40E1-BCA0-8F2B-F89B65FD4935}"/>
              </a:ext>
            </a:extLst>
          </p:cNvPr>
          <p:cNvSpPr txBox="1"/>
          <p:nvPr/>
        </p:nvSpPr>
        <p:spPr>
          <a:xfrm>
            <a:off x="9594082" y="4891858"/>
            <a:ext cx="104766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Kuljetus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&amp; työkone-palvelut ja tehtävät</a:t>
            </a:r>
          </a:p>
        </p:txBody>
      </p:sp>
      <p:sp>
        <p:nvSpPr>
          <p:cNvPr id="431" name="Tekstiruutu 430">
            <a:extLst>
              <a:ext uri="{FF2B5EF4-FFF2-40B4-BE49-F238E27FC236}">
                <a16:creationId xmlns:a16="http://schemas.microsoft.com/office/drawing/2014/main" id="{D3B7AB24-8732-BCB9-0B1E-FE2BEAFED5C0}"/>
              </a:ext>
            </a:extLst>
          </p:cNvPr>
          <p:cNvSpPr txBox="1"/>
          <p:nvPr/>
        </p:nvSpPr>
        <p:spPr>
          <a:xfrm>
            <a:off x="9718417" y="2422692"/>
            <a:ext cx="21125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3E3D40"/>
                </a:solidFill>
                <a:effectLst/>
                <a:uLnTx/>
                <a:uFillTx/>
                <a:latin typeface="Source Sans Pro"/>
                <a:ea typeface="+mn-ea"/>
                <a:cs typeface="+mn-cs"/>
              </a:rPr>
              <a:t>Scope 3</a:t>
            </a:r>
            <a:endParaRPr kumimoji="0" lang="fi-FI" sz="1200" b="0" i="0" u="none" strike="noStrike" kern="0" cap="none" spc="0" normalizeH="0" baseline="0" noProof="0">
              <a:ln>
                <a:noFill/>
              </a:ln>
              <a:solidFill>
                <a:srgbClr val="3E3D40"/>
              </a:solidFill>
              <a:effectLst/>
              <a:uLnTx/>
              <a:uFillTx/>
              <a:latin typeface="Source Sans Pro"/>
              <a:ea typeface="+mn-ea"/>
              <a:cs typeface="+mn-cs"/>
            </a:endParaRPr>
          </a:p>
        </p:txBody>
      </p:sp>
      <p:sp>
        <p:nvSpPr>
          <p:cNvPr id="432" name="Tekstiruutu 431">
            <a:extLst>
              <a:ext uri="{FF2B5EF4-FFF2-40B4-BE49-F238E27FC236}">
                <a16:creationId xmlns:a16="http://schemas.microsoft.com/office/drawing/2014/main" id="{FDACA7F2-8969-95D2-9EFA-FE2C6A3F7DCF}"/>
              </a:ext>
            </a:extLst>
          </p:cNvPr>
          <p:cNvSpPr txBox="1"/>
          <p:nvPr/>
        </p:nvSpPr>
        <p:spPr>
          <a:xfrm>
            <a:off x="10667663" y="5292202"/>
            <a:ext cx="8081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prstClr val="black"/>
                </a:solidFill>
                <a:effectLst/>
                <a:uLnTx/>
                <a:uFillTx/>
                <a:latin typeface="Source Sans Pro"/>
                <a:ea typeface="+mn-ea"/>
                <a:cs typeface="+mn-cs"/>
              </a:rPr>
              <a:t>Työ-matkat</a:t>
            </a:r>
          </a:p>
        </p:txBody>
      </p:sp>
      <p:sp>
        <p:nvSpPr>
          <p:cNvPr id="433" name="Tekstiruutu 432">
            <a:extLst>
              <a:ext uri="{FF2B5EF4-FFF2-40B4-BE49-F238E27FC236}">
                <a16:creationId xmlns:a16="http://schemas.microsoft.com/office/drawing/2014/main" id="{139C983F-7A7F-CBAA-9908-C1DC4C09752F}"/>
              </a:ext>
            </a:extLst>
          </p:cNvPr>
          <p:cNvSpPr txBox="1"/>
          <p:nvPr/>
        </p:nvSpPr>
        <p:spPr>
          <a:xfrm>
            <a:off x="10651334" y="3412037"/>
            <a:ext cx="10187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srgbClr val="EA7600">
                    <a:lumMod val="75000"/>
                  </a:srgbClr>
                </a:solidFill>
                <a:effectLst/>
                <a:uLnTx/>
                <a:uFillTx/>
                <a:latin typeface="Source Sans Pro"/>
                <a:ea typeface="+mn-ea"/>
                <a:cs typeface="+mn-cs"/>
              </a:rPr>
              <a:t>Hankittavien tuotteiden valmistus</a:t>
            </a:r>
          </a:p>
        </p:txBody>
      </p:sp>
      <p:sp>
        <p:nvSpPr>
          <p:cNvPr id="434" name="Tekstiruutu 433">
            <a:extLst>
              <a:ext uri="{FF2B5EF4-FFF2-40B4-BE49-F238E27FC236}">
                <a16:creationId xmlns:a16="http://schemas.microsoft.com/office/drawing/2014/main" id="{887C8797-67A7-8995-D32C-4C2B5D89C4FC}"/>
              </a:ext>
            </a:extLst>
          </p:cNvPr>
          <p:cNvSpPr txBox="1"/>
          <p:nvPr/>
        </p:nvSpPr>
        <p:spPr>
          <a:xfrm>
            <a:off x="11279696" y="3110922"/>
            <a:ext cx="91959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srgbClr val="EA7600">
                    <a:lumMod val="75000"/>
                  </a:srgbClr>
                </a:solidFill>
                <a:effectLst/>
                <a:uLnTx/>
                <a:uFillTx/>
                <a:latin typeface="Source Sans Pro"/>
                <a:ea typeface="+mn-ea"/>
                <a:cs typeface="+mn-cs"/>
              </a:rPr>
              <a:t>Jätteiden käsittely</a:t>
            </a:r>
          </a:p>
        </p:txBody>
      </p:sp>
      <p:sp>
        <p:nvSpPr>
          <p:cNvPr id="435" name="Tekstiruutu 434">
            <a:extLst>
              <a:ext uri="{FF2B5EF4-FFF2-40B4-BE49-F238E27FC236}">
                <a16:creationId xmlns:a16="http://schemas.microsoft.com/office/drawing/2014/main" id="{9D31C78A-1362-C076-077B-3FB0B37D2D2E}"/>
              </a:ext>
            </a:extLst>
          </p:cNvPr>
          <p:cNvSpPr txBox="1"/>
          <p:nvPr/>
        </p:nvSpPr>
        <p:spPr>
          <a:xfrm>
            <a:off x="11288291" y="5032384"/>
            <a:ext cx="7427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prstClr val="black"/>
                </a:solidFill>
                <a:effectLst/>
                <a:uLnTx/>
                <a:uFillTx/>
                <a:latin typeface="Source Sans Pro"/>
                <a:ea typeface="+mn-ea"/>
                <a:cs typeface="+mn-cs"/>
              </a:rPr>
              <a:t>Muut osto-palvelut</a:t>
            </a:r>
          </a:p>
        </p:txBody>
      </p:sp>
      <p:grpSp>
        <p:nvGrpSpPr>
          <p:cNvPr id="436" name="Ryhmä 435">
            <a:extLst>
              <a:ext uri="{FF2B5EF4-FFF2-40B4-BE49-F238E27FC236}">
                <a16:creationId xmlns:a16="http://schemas.microsoft.com/office/drawing/2014/main" id="{E370CF26-64F7-ACA1-7ED0-CE2BB33C31AC}"/>
              </a:ext>
            </a:extLst>
          </p:cNvPr>
          <p:cNvGrpSpPr/>
          <p:nvPr/>
        </p:nvGrpSpPr>
        <p:grpSpPr>
          <a:xfrm>
            <a:off x="8079737" y="1316968"/>
            <a:ext cx="2407708" cy="761685"/>
            <a:chOff x="3123431" y="1024155"/>
            <a:chExt cx="5863565" cy="1037566"/>
          </a:xfrm>
        </p:grpSpPr>
        <p:grpSp>
          <p:nvGrpSpPr>
            <p:cNvPr id="437" name="Ryhmä 436">
              <a:extLst>
                <a:ext uri="{FF2B5EF4-FFF2-40B4-BE49-F238E27FC236}">
                  <a16:creationId xmlns:a16="http://schemas.microsoft.com/office/drawing/2014/main" id="{B25DF679-4651-D823-C892-B82C9D8D47E8}"/>
                </a:ext>
              </a:extLst>
            </p:cNvPr>
            <p:cNvGrpSpPr/>
            <p:nvPr/>
          </p:nvGrpSpPr>
          <p:grpSpPr>
            <a:xfrm>
              <a:off x="3123431" y="1024155"/>
              <a:ext cx="5863565" cy="1037566"/>
              <a:chOff x="3173818" y="847786"/>
              <a:chExt cx="5863565" cy="1037566"/>
            </a:xfrm>
          </p:grpSpPr>
          <p:pic>
            <p:nvPicPr>
              <p:cNvPr id="441" name="Kuva 440">
                <a:extLst>
                  <a:ext uri="{FF2B5EF4-FFF2-40B4-BE49-F238E27FC236}">
                    <a16:creationId xmlns:a16="http://schemas.microsoft.com/office/drawing/2014/main" id="{2220D226-3CC2-B67F-AB19-A8C9A4D3CB9F}"/>
                  </a:ext>
                </a:extLst>
              </p:cNvPr>
              <p:cNvPicPr>
                <a:picLocks noChangeAspect="1"/>
              </p:cNvPicPr>
              <p:nvPr/>
            </p:nvPicPr>
            <p:blipFill>
              <a:blip r:embed="rId2">
                <a:duotone>
                  <a:schemeClr val="accent5">
                    <a:shade val="45000"/>
                    <a:satMod val="135000"/>
                  </a:schemeClr>
                  <a:prstClr val="white"/>
                </a:duotone>
              </a:blip>
              <a:stretch>
                <a:fillRect/>
              </a:stretch>
            </p:blipFill>
            <p:spPr>
              <a:xfrm>
                <a:off x="3173818" y="1280490"/>
                <a:ext cx="951452" cy="371888"/>
              </a:xfrm>
              <a:prstGeom prst="rect">
                <a:avLst/>
              </a:prstGeom>
              <a:noFill/>
              <a:ln>
                <a:noFill/>
              </a:ln>
            </p:spPr>
          </p:pic>
          <p:pic>
            <p:nvPicPr>
              <p:cNvPr id="442" name="Kuva 441">
                <a:extLst>
                  <a:ext uri="{FF2B5EF4-FFF2-40B4-BE49-F238E27FC236}">
                    <a16:creationId xmlns:a16="http://schemas.microsoft.com/office/drawing/2014/main" id="{0009DF53-D60A-061D-3BE2-DB59694C7387}"/>
                  </a:ext>
                </a:extLst>
              </p:cNvPr>
              <p:cNvPicPr>
                <a:picLocks noChangeAspect="1"/>
              </p:cNvPicPr>
              <p:nvPr/>
            </p:nvPicPr>
            <p:blipFill>
              <a:blip r:embed="rId2">
                <a:duotone>
                  <a:schemeClr val="accent5">
                    <a:shade val="45000"/>
                    <a:satMod val="135000"/>
                  </a:schemeClr>
                  <a:prstClr val="white"/>
                </a:duotone>
              </a:blip>
              <a:stretch>
                <a:fillRect/>
              </a:stretch>
            </p:blipFill>
            <p:spPr>
              <a:xfrm rot="10545964">
                <a:off x="3798069" y="1229947"/>
                <a:ext cx="1527705" cy="655405"/>
              </a:xfrm>
              <a:prstGeom prst="rect">
                <a:avLst/>
              </a:prstGeom>
              <a:noFill/>
              <a:ln>
                <a:noFill/>
              </a:ln>
            </p:spPr>
          </p:pic>
          <p:pic>
            <p:nvPicPr>
              <p:cNvPr id="443" name="Kuva 442">
                <a:extLst>
                  <a:ext uri="{FF2B5EF4-FFF2-40B4-BE49-F238E27FC236}">
                    <a16:creationId xmlns:a16="http://schemas.microsoft.com/office/drawing/2014/main" id="{E596DBD7-875F-DF20-FBF1-BAD633924556}"/>
                  </a:ext>
                </a:extLst>
              </p:cNvPr>
              <p:cNvPicPr>
                <a:picLocks noChangeAspect="1"/>
              </p:cNvPicPr>
              <p:nvPr/>
            </p:nvPicPr>
            <p:blipFill>
              <a:blip r:embed="rId2">
                <a:duotone>
                  <a:schemeClr val="accent5">
                    <a:shade val="45000"/>
                    <a:satMod val="135000"/>
                  </a:schemeClr>
                  <a:prstClr val="white"/>
                </a:duotone>
              </a:blip>
              <a:stretch>
                <a:fillRect/>
              </a:stretch>
            </p:blipFill>
            <p:spPr>
              <a:xfrm rot="10800000">
                <a:off x="4562047" y="1209563"/>
                <a:ext cx="951452" cy="371888"/>
              </a:xfrm>
              <a:prstGeom prst="rect">
                <a:avLst/>
              </a:prstGeom>
              <a:noFill/>
              <a:ln>
                <a:noFill/>
              </a:ln>
            </p:spPr>
          </p:pic>
          <p:pic>
            <p:nvPicPr>
              <p:cNvPr id="444" name="Kuva 443">
                <a:extLst>
                  <a:ext uri="{FF2B5EF4-FFF2-40B4-BE49-F238E27FC236}">
                    <a16:creationId xmlns:a16="http://schemas.microsoft.com/office/drawing/2014/main" id="{CA965A6A-D07B-5999-BBCD-00CDC913B174}"/>
                  </a:ext>
                </a:extLst>
              </p:cNvPr>
              <p:cNvPicPr>
                <a:picLocks noChangeAspect="1"/>
              </p:cNvPicPr>
              <p:nvPr/>
            </p:nvPicPr>
            <p:blipFill>
              <a:blip r:embed="rId2">
                <a:duotone>
                  <a:schemeClr val="accent5">
                    <a:shade val="45000"/>
                    <a:satMod val="135000"/>
                  </a:schemeClr>
                  <a:prstClr val="white"/>
                </a:duotone>
              </a:blip>
              <a:stretch>
                <a:fillRect/>
              </a:stretch>
            </p:blipFill>
            <p:spPr>
              <a:xfrm rot="21345964">
                <a:off x="5082101" y="1051298"/>
                <a:ext cx="1527706" cy="655405"/>
              </a:xfrm>
              <a:prstGeom prst="rect">
                <a:avLst/>
              </a:prstGeom>
              <a:noFill/>
              <a:ln>
                <a:noFill/>
              </a:ln>
            </p:spPr>
          </p:pic>
          <p:pic>
            <p:nvPicPr>
              <p:cNvPr id="445" name="Kuva 444">
                <a:extLst>
                  <a:ext uri="{FF2B5EF4-FFF2-40B4-BE49-F238E27FC236}">
                    <a16:creationId xmlns:a16="http://schemas.microsoft.com/office/drawing/2014/main" id="{639DA1A4-D489-2A2E-0467-9883E40645E2}"/>
                  </a:ext>
                </a:extLst>
              </p:cNvPr>
              <p:cNvPicPr>
                <a:picLocks noChangeAspect="1"/>
              </p:cNvPicPr>
              <p:nvPr/>
            </p:nvPicPr>
            <p:blipFill>
              <a:blip r:embed="rId2">
                <a:duotone>
                  <a:schemeClr val="accent5">
                    <a:shade val="45000"/>
                    <a:satMod val="135000"/>
                  </a:schemeClr>
                  <a:prstClr val="white"/>
                </a:duotone>
              </a:blip>
              <a:stretch>
                <a:fillRect/>
              </a:stretch>
            </p:blipFill>
            <p:spPr>
              <a:xfrm rot="10800000">
                <a:off x="4862418" y="1145964"/>
                <a:ext cx="1344116" cy="525366"/>
              </a:xfrm>
              <a:prstGeom prst="rect">
                <a:avLst/>
              </a:prstGeom>
              <a:noFill/>
              <a:ln>
                <a:noFill/>
              </a:ln>
            </p:spPr>
          </p:pic>
          <p:pic>
            <p:nvPicPr>
              <p:cNvPr id="446" name="Kuva 445">
                <a:extLst>
                  <a:ext uri="{FF2B5EF4-FFF2-40B4-BE49-F238E27FC236}">
                    <a16:creationId xmlns:a16="http://schemas.microsoft.com/office/drawing/2014/main" id="{0430810F-4CA3-59DF-6F45-74D723A8DE0F}"/>
                  </a:ext>
                </a:extLst>
              </p:cNvPr>
              <p:cNvPicPr>
                <a:picLocks noChangeAspect="1"/>
              </p:cNvPicPr>
              <p:nvPr/>
            </p:nvPicPr>
            <p:blipFill>
              <a:blip r:embed="rId2">
                <a:duotone>
                  <a:schemeClr val="accent5">
                    <a:shade val="45000"/>
                    <a:satMod val="135000"/>
                  </a:schemeClr>
                  <a:prstClr val="white"/>
                </a:duotone>
              </a:blip>
              <a:stretch>
                <a:fillRect/>
              </a:stretch>
            </p:blipFill>
            <p:spPr>
              <a:xfrm rot="21345964">
                <a:off x="5371626" y="847786"/>
                <a:ext cx="2158191" cy="925891"/>
              </a:xfrm>
              <a:prstGeom prst="rect">
                <a:avLst/>
              </a:prstGeom>
              <a:noFill/>
              <a:ln>
                <a:noFill/>
              </a:ln>
            </p:spPr>
          </p:pic>
          <p:pic>
            <p:nvPicPr>
              <p:cNvPr id="447" name="Kuva 446">
                <a:extLst>
                  <a:ext uri="{FF2B5EF4-FFF2-40B4-BE49-F238E27FC236}">
                    <a16:creationId xmlns:a16="http://schemas.microsoft.com/office/drawing/2014/main" id="{80EFB055-D2AA-8A9E-DDBD-CE901B3D20FB}"/>
                  </a:ext>
                </a:extLst>
              </p:cNvPr>
              <p:cNvPicPr>
                <a:picLocks noChangeAspect="1"/>
              </p:cNvPicPr>
              <p:nvPr/>
            </p:nvPicPr>
            <p:blipFill>
              <a:blip r:embed="rId2">
                <a:duotone>
                  <a:schemeClr val="accent5">
                    <a:shade val="45000"/>
                    <a:satMod val="135000"/>
                  </a:schemeClr>
                  <a:prstClr val="white"/>
                </a:duotone>
              </a:blip>
              <a:stretch>
                <a:fillRect/>
              </a:stretch>
            </p:blipFill>
            <p:spPr>
              <a:xfrm rot="11283903">
                <a:off x="6223468" y="1235269"/>
                <a:ext cx="1344116" cy="525366"/>
              </a:xfrm>
              <a:prstGeom prst="rect">
                <a:avLst/>
              </a:prstGeom>
              <a:noFill/>
              <a:ln>
                <a:noFill/>
              </a:ln>
            </p:spPr>
          </p:pic>
          <p:pic>
            <p:nvPicPr>
              <p:cNvPr id="448" name="Kuva 447">
                <a:extLst>
                  <a:ext uri="{FF2B5EF4-FFF2-40B4-BE49-F238E27FC236}">
                    <a16:creationId xmlns:a16="http://schemas.microsoft.com/office/drawing/2014/main" id="{78C0C053-55C8-5243-D241-FB48F3FA7A5C}"/>
                  </a:ext>
                </a:extLst>
              </p:cNvPr>
              <p:cNvPicPr>
                <a:picLocks noChangeAspect="1"/>
              </p:cNvPicPr>
              <p:nvPr/>
            </p:nvPicPr>
            <p:blipFill>
              <a:blip r:embed="rId2">
                <a:duotone>
                  <a:schemeClr val="accent5">
                    <a:shade val="45000"/>
                    <a:satMod val="135000"/>
                  </a:schemeClr>
                  <a:prstClr val="white"/>
                </a:duotone>
              </a:blip>
              <a:stretch>
                <a:fillRect/>
              </a:stretch>
            </p:blipFill>
            <p:spPr>
              <a:xfrm rot="229867">
                <a:off x="6732676" y="937091"/>
                <a:ext cx="2158191" cy="925891"/>
              </a:xfrm>
              <a:prstGeom prst="rect">
                <a:avLst/>
              </a:prstGeom>
              <a:noFill/>
              <a:ln>
                <a:noFill/>
              </a:ln>
            </p:spPr>
          </p:pic>
          <p:pic>
            <p:nvPicPr>
              <p:cNvPr id="449" name="Kuva 448">
                <a:extLst>
                  <a:ext uri="{FF2B5EF4-FFF2-40B4-BE49-F238E27FC236}">
                    <a16:creationId xmlns:a16="http://schemas.microsoft.com/office/drawing/2014/main" id="{5BCD3D3F-8199-2707-40DE-5BE5C19422C0}"/>
                  </a:ext>
                </a:extLst>
              </p:cNvPr>
              <p:cNvPicPr>
                <a:picLocks noChangeAspect="1"/>
              </p:cNvPicPr>
              <p:nvPr/>
            </p:nvPicPr>
            <p:blipFill>
              <a:blip r:embed="rId2">
                <a:duotone>
                  <a:schemeClr val="accent5">
                    <a:shade val="45000"/>
                    <a:satMod val="135000"/>
                  </a:schemeClr>
                  <a:prstClr val="white"/>
                </a:duotone>
              </a:blip>
              <a:stretch>
                <a:fillRect/>
              </a:stretch>
            </p:blipFill>
            <p:spPr>
              <a:xfrm rot="11131057">
                <a:off x="6532501" y="1214360"/>
                <a:ext cx="2504882" cy="525366"/>
              </a:xfrm>
              <a:prstGeom prst="rect">
                <a:avLst/>
              </a:prstGeom>
              <a:noFill/>
              <a:ln>
                <a:noFill/>
              </a:ln>
            </p:spPr>
          </p:pic>
        </p:grpSp>
        <p:sp>
          <p:nvSpPr>
            <p:cNvPr id="438" name="Ellipsi 437">
              <a:extLst>
                <a:ext uri="{FF2B5EF4-FFF2-40B4-BE49-F238E27FC236}">
                  <a16:creationId xmlns:a16="http://schemas.microsoft.com/office/drawing/2014/main" id="{3900F3AD-3E6F-4014-FA44-CA3F4909291B}"/>
                </a:ext>
              </a:extLst>
            </p:cNvPr>
            <p:cNvSpPr/>
            <p:nvPr/>
          </p:nvSpPr>
          <p:spPr>
            <a:xfrm>
              <a:off x="4156596" y="1448952"/>
              <a:ext cx="1531280" cy="371887"/>
            </a:xfrm>
            <a:prstGeom prst="ellipse">
              <a:avLst/>
            </a:prstGeom>
            <a:solidFill>
              <a:sysClr val="window" lastClr="FFFFFF"/>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0" cap="none" spc="0" normalizeH="0" baseline="0" noProof="0">
                  <a:ln>
                    <a:noFill/>
                  </a:ln>
                  <a:solidFill>
                    <a:srgbClr val="3E3D40"/>
                  </a:solidFill>
                  <a:effectLst/>
                  <a:uLnTx/>
                  <a:uFillTx/>
                  <a:latin typeface="Source Sans Pro"/>
                  <a:ea typeface="+mn-ea"/>
                  <a:cs typeface="+mn-cs"/>
                </a:rPr>
                <a:t>CO</a:t>
              </a:r>
              <a:r>
                <a:rPr kumimoji="0" lang="fi-FI" sz="1100" b="0" i="0" u="none" strike="noStrike" kern="0" cap="none" spc="0" normalizeH="0" baseline="-25000" noProof="0">
                  <a:ln>
                    <a:noFill/>
                  </a:ln>
                  <a:solidFill>
                    <a:srgbClr val="3E3D40"/>
                  </a:solidFill>
                  <a:effectLst/>
                  <a:uLnTx/>
                  <a:uFillTx/>
                  <a:latin typeface="Source Sans Pro"/>
                  <a:ea typeface="+mn-ea"/>
                  <a:cs typeface="+mn-cs"/>
                </a:rPr>
                <a:t>2</a:t>
              </a:r>
            </a:p>
          </p:txBody>
        </p:sp>
        <p:sp>
          <p:nvSpPr>
            <p:cNvPr id="439" name="Ellipsi 438">
              <a:extLst>
                <a:ext uri="{FF2B5EF4-FFF2-40B4-BE49-F238E27FC236}">
                  <a16:creationId xmlns:a16="http://schemas.microsoft.com/office/drawing/2014/main" id="{D329229E-9052-A1F8-8A84-F0156F276C93}"/>
                </a:ext>
              </a:extLst>
            </p:cNvPr>
            <p:cNvSpPr/>
            <p:nvPr/>
          </p:nvSpPr>
          <p:spPr>
            <a:xfrm>
              <a:off x="5486379" y="1355295"/>
              <a:ext cx="1488934" cy="371887"/>
            </a:xfrm>
            <a:prstGeom prst="ellipse">
              <a:avLst/>
            </a:prstGeom>
            <a:solidFill>
              <a:sysClr val="window" lastClr="FFFFFF"/>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0" cap="none" spc="0" normalizeH="0" baseline="0" noProof="0">
                  <a:ln>
                    <a:noFill/>
                  </a:ln>
                  <a:solidFill>
                    <a:srgbClr val="3E3D40"/>
                  </a:solidFill>
                  <a:effectLst/>
                  <a:uLnTx/>
                  <a:uFillTx/>
                  <a:latin typeface="Source Sans Pro"/>
                  <a:ea typeface="+mn-ea"/>
                  <a:cs typeface="+mn-cs"/>
                </a:rPr>
                <a:t>N</a:t>
              </a:r>
              <a:r>
                <a:rPr kumimoji="0" lang="fi-FI" sz="1100" b="0" i="0" u="none" strike="noStrike" kern="0" cap="none" spc="0" normalizeH="0" baseline="-25000" noProof="0">
                  <a:ln>
                    <a:noFill/>
                  </a:ln>
                  <a:solidFill>
                    <a:srgbClr val="3E3D40"/>
                  </a:solidFill>
                  <a:effectLst/>
                  <a:uLnTx/>
                  <a:uFillTx/>
                  <a:latin typeface="Source Sans Pro"/>
                  <a:ea typeface="+mn-ea"/>
                  <a:cs typeface="+mn-cs"/>
                </a:rPr>
                <a:t>2</a:t>
              </a:r>
              <a:r>
                <a:rPr kumimoji="0" lang="fi-FI" sz="1100" b="0" i="0" u="none" strike="noStrike" kern="0" cap="none" spc="0" normalizeH="0" baseline="0" noProof="0">
                  <a:ln>
                    <a:noFill/>
                  </a:ln>
                  <a:solidFill>
                    <a:srgbClr val="3E3D40"/>
                  </a:solidFill>
                  <a:effectLst/>
                  <a:uLnTx/>
                  <a:uFillTx/>
                  <a:latin typeface="Source Sans Pro"/>
                  <a:ea typeface="+mn-ea"/>
                  <a:cs typeface="+mn-cs"/>
                </a:rPr>
                <a:t>O</a:t>
              </a:r>
            </a:p>
          </p:txBody>
        </p:sp>
        <p:sp>
          <p:nvSpPr>
            <p:cNvPr id="440" name="Ellipsi 439">
              <a:extLst>
                <a:ext uri="{FF2B5EF4-FFF2-40B4-BE49-F238E27FC236}">
                  <a16:creationId xmlns:a16="http://schemas.microsoft.com/office/drawing/2014/main" id="{C91D2DA4-EA76-ECDA-EBB1-E4E49D9323A9}"/>
                </a:ext>
              </a:extLst>
            </p:cNvPr>
            <p:cNvSpPr/>
            <p:nvPr/>
          </p:nvSpPr>
          <p:spPr>
            <a:xfrm>
              <a:off x="6545024" y="1511691"/>
              <a:ext cx="1596970" cy="371887"/>
            </a:xfrm>
            <a:prstGeom prst="ellipse">
              <a:avLst/>
            </a:prstGeom>
            <a:solidFill>
              <a:sysClr val="window" lastClr="FFFFFF"/>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0" cap="none" spc="0" normalizeH="0" baseline="0" noProof="0">
                  <a:ln>
                    <a:noFill/>
                  </a:ln>
                  <a:solidFill>
                    <a:srgbClr val="3E3D40"/>
                  </a:solidFill>
                  <a:effectLst/>
                  <a:uLnTx/>
                  <a:uFillTx/>
                  <a:latin typeface="Source Sans Pro"/>
                  <a:ea typeface="+mn-ea"/>
                  <a:cs typeface="+mn-cs"/>
                </a:rPr>
                <a:t>CH</a:t>
              </a:r>
              <a:r>
                <a:rPr kumimoji="0" lang="fi-FI" sz="1100" b="0" i="0" u="none" strike="noStrike" kern="0" cap="none" spc="0" normalizeH="0" baseline="-25000" noProof="0">
                  <a:ln>
                    <a:noFill/>
                  </a:ln>
                  <a:solidFill>
                    <a:srgbClr val="3E3D40"/>
                  </a:solidFill>
                  <a:effectLst/>
                  <a:uLnTx/>
                  <a:uFillTx/>
                  <a:latin typeface="Source Sans Pro"/>
                  <a:ea typeface="+mn-ea"/>
                  <a:cs typeface="+mn-cs"/>
                </a:rPr>
                <a:t>4</a:t>
              </a:r>
              <a:endParaRPr kumimoji="0" lang="fi-FI" sz="1100" b="0" i="0" u="none" strike="noStrike" kern="0" cap="none" spc="0" normalizeH="0" baseline="0" noProof="0">
                <a:ln>
                  <a:noFill/>
                </a:ln>
                <a:solidFill>
                  <a:srgbClr val="3E3D40"/>
                </a:solidFill>
                <a:effectLst/>
                <a:uLnTx/>
                <a:uFillTx/>
                <a:latin typeface="Source Sans Pro"/>
                <a:ea typeface="+mn-ea"/>
                <a:cs typeface="+mn-cs"/>
              </a:endParaRPr>
            </a:p>
          </p:txBody>
        </p:sp>
      </p:grpSp>
      <p:sp>
        <p:nvSpPr>
          <p:cNvPr id="450" name="Tekstiruutu 449">
            <a:extLst>
              <a:ext uri="{FF2B5EF4-FFF2-40B4-BE49-F238E27FC236}">
                <a16:creationId xmlns:a16="http://schemas.microsoft.com/office/drawing/2014/main" id="{1C9EB302-2431-75FF-FEC8-E239D03B392B}"/>
              </a:ext>
            </a:extLst>
          </p:cNvPr>
          <p:cNvSpPr txBox="1"/>
          <p:nvPr/>
        </p:nvSpPr>
        <p:spPr>
          <a:xfrm>
            <a:off x="7776359" y="5106356"/>
            <a:ext cx="122981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prstClr val="black"/>
                </a:solidFill>
                <a:effectLst/>
                <a:uLnTx/>
                <a:uFillTx/>
                <a:latin typeface="Source Sans Pro"/>
                <a:ea typeface="+mn-ea"/>
                <a:cs typeface="+mn-cs"/>
              </a:rPr>
              <a:t>Kaukolämpö</a:t>
            </a:r>
            <a:endParaRPr kumimoji="0" lang="fi-FI" sz="1400" b="0" i="0" u="none" strike="noStrike" kern="0" cap="none" spc="0" normalizeH="0" baseline="0" noProof="0">
              <a:ln>
                <a:noFill/>
              </a:ln>
              <a:solidFill>
                <a:prstClr val="black"/>
              </a:solidFill>
              <a:effectLst/>
              <a:uLnTx/>
              <a:uFillTx/>
              <a:latin typeface="Source Sans Pro"/>
              <a:ea typeface="+mn-ea"/>
              <a:cs typeface="+mn-cs"/>
            </a:endParaRPr>
          </a:p>
        </p:txBody>
      </p:sp>
      <p:pic>
        <p:nvPicPr>
          <p:cNvPr id="451" name="Kuva 450" descr="Tulipalo">
            <a:extLst>
              <a:ext uri="{FF2B5EF4-FFF2-40B4-BE49-F238E27FC236}">
                <a16:creationId xmlns:a16="http://schemas.microsoft.com/office/drawing/2014/main" id="{061D7B28-FDD9-FA3D-0209-A1EEC7539B48}"/>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50942" y="4755882"/>
            <a:ext cx="403102" cy="322169"/>
          </a:xfrm>
          <a:prstGeom prst="rect">
            <a:avLst/>
          </a:prstGeom>
        </p:spPr>
      </p:pic>
      <p:pic>
        <p:nvPicPr>
          <p:cNvPr id="452" name="Kuva 451" descr="Sähkötorni ääriviiva">
            <a:extLst>
              <a:ext uri="{FF2B5EF4-FFF2-40B4-BE49-F238E27FC236}">
                <a16:creationId xmlns:a16="http://schemas.microsoft.com/office/drawing/2014/main" id="{F98092DB-456F-0894-F17C-34639975E3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5215" y="4993004"/>
            <a:ext cx="385931" cy="475049"/>
          </a:xfrm>
          <a:prstGeom prst="rect">
            <a:avLst/>
          </a:prstGeom>
        </p:spPr>
      </p:pic>
      <p:grpSp>
        <p:nvGrpSpPr>
          <p:cNvPr id="453" name="Ryhmä 452">
            <a:extLst>
              <a:ext uri="{FF2B5EF4-FFF2-40B4-BE49-F238E27FC236}">
                <a16:creationId xmlns:a16="http://schemas.microsoft.com/office/drawing/2014/main" id="{F5F37F71-53EA-4E99-A996-5B121471B72B}"/>
              </a:ext>
            </a:extLst>
          </p:cNvPr>
          <p:cNvGrpSpPr/>
          <p:nvPr/>
        </p:nvGrpSpPr>
        <p:grpSpPr>
          <a:xfrm>
            <a:off x="11615201" y="3562920"/>
            <a:ext cx="183206" cy="267517"/>
            <a:chOff x="5653088" y="1555750"/>
            <a:chExt cx="1944688" cy="3292476"/>
          </a:xfrm>
          <a:solidFill>
            <a:schemeClr val="accent4">
              <a:lumMod val="50000"/>
            </a:schemeClr>
          </a:solidFill>
        </p:grpSpPr>
        <p:sp>
          <p:nvSpPr>
            <p:cNvPr id="454" name="Freeform 110">
              <a:extLst>
                <a:ext uri="{FF2B5EF4-FFF2-40B4-BE49-F238E27FC236}">
                  <a16:creationId xmlns:a16="http://schemas.microsoft.com/office/drawing/2014/main" id="{EFA2B178-64E4-0AC3-021D-85983893F604}"/>
                </a:ext>
              </a:extLst>
            </p:cNvPr>
            <p:cNvSpPr>
              <a:spLocks/>
            </p:cNvSpPr>
            <p:nvPr/>
          </p:nvSpPr>
          <p:spPr bwMode="auto">
            <a:xfrm>
              <a:off x="5653088" y="1555750"/>
              <a:ext cx="1944688" cy="363538"/>
            </a:xfrm>
            <a:custGeom>
              <a:avLst/>
              <a:gdLst>
                <a:gd name="T0" fmla="*/ 33 w 517"/>
                <a:gd name="T1" fmla="*/ 97 h 97"/>
                <a:gd name="T2" fmla="*/ 274 w 517"/>
                <a:gd name="T3" fmla="*/ 97 h 97"/>
                <a:gd name="T4" fmla="*/ 278 w 517"/>
                <a:gd name="T5" fmla="*/ 97 h 97"/>
                <a:gd name="T6" fmla="*/ 484 w 517"/>
                <a:gd name="T7" fmla="*/ 97 h 97"/>
                <a:gd name="T8" fmla="*/ 510 w 517"/>
                <a:gd name="T9" fmla="*/ 53 h 97"/>
                <a:gd name="T10" fmla="*/ 495 w 517"/>
                <a:gd name="T11" fmla="*/ 26 h 97"/>
                <a:gd name="T12" fmla="*/ 457 w 517"/>
                <a:gd name="T13" fmla="*/ 0 h 97"/>
                <a:gd name="T14" fmla="*/ 280 w 517"/>
                <a:gd name="T15" fmla="*/ 0 h 97"/>
                <a:gd name="T16" fmla="*/ 272 w 517"/>
                <a:gd name="T17" fmla="*/ 0 h 97"/>
                <a:gd name="T18" fmla="*/ 60 w 517"/>
                <a:gd name="T19" fmla="*/ 0 h 97"/>
                <a:gd name="T20" fmla="*/ 22 w 517"/>
                <a:gd name="T21" fmla="*/ 23 h 97"/>
                <a:gd name="T22" fmla="*/ 7 w 517"/>
                <a:gd name="T23" fmla="*/ 53 h 97"/>
                <a:gd name="T24" fmla="*/ 33 w 517"/>
                <a:gd name="T2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97">
                  <a:moveTo>
                    <a:pt x="33" y="97"/>
                  </a:moveTo>
                  <a:cubicBezTo>
                    <a:pt x="274" y="97"/>
                    <a:pt x="274" y="97"/>
                    <a:pt x="274" y="97"/>
                  </a:cubicBezTo>
                  <a:cubicBezTo>
                    <a:pt x="278" y="97"/>
                    <a:pt x="278" y="97"/>
                    <a:pt x="278" y="97"/>
                  </a:cubicBezTo>
                  <a:cubicBezTo>
                    <a:pt x="484" y="97"/>
                    <a:pt x="484" y="97"/>
                    <a:pt x="484" y="97"/>
                  </a:cubicBezTo>
                  <a:cubicBezTo>
                    <a:pt x="511" y="97"/>
                    <a:pt x="517" y="67"/>
                    <a:pt x="510" y="53"/>
                  </a:cubicBezTo>
                  <a:cubicBezTo>
                    <a:pt x="503" y="40"/>
                    <a:pt x="495" y="26"/>
                    <a:pt x="495" y="26"/>
                  </a:cubicBezTo>
                  <a:cubicBezTo>
                    <a:pt x="481" y="8"/>
                    <a:pt x="484" y="0"/>
                    <a:pt x="457" y="0"/>
                  </a:cubicBezTo>
                  <a:cubicBezTo>
                    <a:pt x="280" y="0"/>
                    <a:pt x="280" y="0"/>
                    <a:pt x="280" y="0"/>
                  </a:cubicBezTo>
                  <a:cubicBezTo>
                    <a:pt x="272" y="0"/>
                    <a:pt x="272" y="0"/>
                    <a:pt x="272" y="0"/>
                  </a:cubicBezTo>
                  <a:cubicBezTo>
                    <a:pt x="60" y="0"/>
                    <a:pt x="60" y="0"/>
                    <a:pt x="60" y="0"/>
                  </a:cubicBezTo>
                  <a:cubicBezTo>
                    <a:pt x="33" y="0"/>
                    <a:pt x="37" y="6"/>
                    <a:pt x="22" y="23"/>
                  </a:cubicBezTo>
                  <a:cubicBezTo>
                    <a:pt x="22" y="23"/>
                    <a:pt x="14" y="40"/>
                    <a:pt x="7" y="53"/>
                  </a:cubicBezTo>
                  <a:cubicBezTo>
                    <a:pt x="0" y="67"/>
                    <a:pt x="6" y="97"/>
                    <a:pt x="3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55" name="Freeform 111">
              <a:extLst>
                <a:ext uri="{FF2B5EF4-FFF2-40B4-BE49-F238E27FC236}">
                  <a16:creationId xmlns:a16="http://schemas.microsoft.com/office/drawing/2014/main" id="{27ED9042-4EB1-5769-9503-B40879C83137}"/>
                </a:ext>
              </a:extLst>
            </p:cNvPr>
            <p:cNvSpPr>
              <a:spLocks/>
            </p:cNvSpPr>
            <p:nvPr/>
          </p:nvSpPr>
          <p:spPr bwMode="auto">
            <a:xfrm>
              <a:off x="5713413" y="1979613"/>
              <a:ext cx="1816100" cy="2868613"/>
            </a:xfrm>
            <a:custGeom>
              <a:avLst/>
              <a:gdLst>
                <a:gd name="T0" fmla="*/ 456 w 483"/>
                <a:gd name="T1" fmla="*/ 587 h 763"/>
                <a:gd name="T2" fmla="*/ 441 w 483"/>
                <a:gd name="T3" fmla="*/ 591 h 763"/>
                <a:gd name="T4" fmla="*/ 463 w 483"/>
                <a:gd name="T5" fmla="*/ 34 h 763"/>
                <a:gd name="T6" fmla="*/ 430 w 483"/>
                <a:gd name="T7" fmla="*/ 0 h 763"/>
                <a:gd name="T8" fmla="*/ 53 w 483"/>
                <a:gd name="T9" fmla="*/ 0 h 763"/>
                <a:gd name="T10" fmla="*/ 21 w 483"/>
                <a:gd name="T11" fmla="*/ 34 h 763"/>
                <a:gd name="T12" fmla="*/ 45 w 483"/>
                <a:gd name="T13" fmla="*/ 590 h 763"/>
                <a:gd name="T14" fmla="*/ 28 w 483"/>
                <a:gd name="T15" fmla="*/ 587 h 763"/>
                <a:gd name="T16" fmla="*/ 0 w 483"/>
                <a:gd name="T17" fmla="*/ 610 h 763"/>
                <a:gd name="T18" fmla="*/ 0 w 483"/>
                <a:gd name="T19" fmla="*/ 741 h 763"/>
                <a:gd name="T20" fmla="*/ 24 w 483"/>
                <a:gd name="T21" fmla="*/ 763 h 763"/>
                <a:gd name="T22" fmla="*/ 48 w 483"/>
                <a:gd name="T23" fmla="*/ 741 h 763"/>
                <a:gd name="T24" fmla="*/ 48 w 483"/>
                <a:gd name="T25" fmla="*/ 709 h 763"/>
                <a:gd name="T26" fmla="*/ 80 w 483"/>
                <a:gd name="T27" fmla="*/ 724 h 763"/>
                <a:gd name="T28" fmla="*/ 403 w 483"/>
                <a:gd name="T29" fmla="*/ 724 h 763"/>
                <a:gd name="T30" fmla="*/ 435 w 483"/>
                <a:gd name="T31" fmla="*/ 709 h 763"/>
                <a:gd name="T32" fmla="*/ 435 w 483"/>
                <a:gd name="T33" fmla="*/ 741 h 763"/>
                <a:gd name="T34" fmla="*/ 459 w 483"/>
                <a:gd name="T35" fmla="*/ 763 h 763"/>
                <a:gd name="T36" fmla="*/ 483 w 483"/>
                <a:gd name="T37" fmla="*/ 741 h 763"/>
                <a:gd name="T38" fmla="*/ 483 w 483"/>
                <a:gd name="T39" fmla="*/ 610 h 763"/>
                <a:gd name="T40" fmla="*/ 456 w 483"/>
                <a:gd name="T41" fmla="*/ 587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3" h="763">
                  <a:moveTo>
                    <a:pt x="456" y="587"/>
                  </a:moveTo>
                  <a:cubicBezTo>
                    <a:pt x="451" y="587"/>
                    <a:pt x="445" y="589"/>
                    <a:pt x="441" y="591"/>
                  </a:cubicBezTo>
                  <a:cubicBezTo>
                    <a:pt x="463" y="34"/>
                    <a:pt x="463" y="34"/>
                    <a:pt x="463" y="34"/>
                  </a:cubicBezTo>
                  <a:cubicBezTo>
                    <a:pt x="463" y="17"/>
                    <a:pt x="448" y="0"/>
                    <a:pt x="430" y="0"/>
                  </a:cubicBezTo>
                  <a:cubicBezTo>
                    <a:pt x="53" y="0"/>
                    <a:pt x="53" y="0"/>
                    <a:pt x="53" y="0"/>
                  </a:cubicBezTo>
                  <a:cubicBezTo>
                    <a:pt x="36" y="0"/>
                    <a:pt x="21" y="17"/>
                    <a:pt x="21" y="34"/>
                  </a:cubicBezTo>
                  <a:cubicBezTo>
                    <a:pt x="45" y="590"/>
                    <a:pt x="45" y="590"/>
                    <a:pt x="45" y="590"/>
                  </a:cubicBezTo>
                  <a:cubicBezTo>
                    <a:pt x="41" y="587"/>
                    <a:pt x="32" y="587"/>
                    <a:pt x="28" y="587"/>
                  </a:cubicBezTo>
                  <a:cubicBezTo>
                    <a:pt x="15" y="587"/>
                    <a:pt x="0" y="597"/>
                    <a:pt x="0" y="610"/>
                  </a:cubicBezTo>
                  <a:cubicBezTo>
                    <a:pt x="0" y="741"/>
                    <a:pt x="0" y="741"/>
                    <a:pt x="0" y="741"/>
                  </a:cubicBezTo>
                  <a:cubicBezTo>
                    <a:pt x="0" y="753"/>
                    <a:pt x="12" y="763"/>
                    <a:pt x="24" y="763"/>
                  </a:cubicBezTo>
                  <a:cubicBezTo>
                    <a:pt x="37" y="763"/>
                    <a:pt x="48" y="753"/>
                    <a:pt x="48" y="741"/>
                  </a:cubicBezTo>
                  <a:cubicBezTo>
                    <a:pt x="48" y="709"/>
                    <a:pt x="48" y="709"/>
                    <a:pt x="48" y="709"/>
                  </a:cubicBezTo>
                  <a:cubicBezTo>
                    <a:pt x="48" y="728"/>
                    <a:pt x="70" y="724"/>
                    <a:pt x="80" y="724"/>
                  </a:cubicBezTo>
                  <a:cubicBezTo>
                    <a:pt x="403" y="724"/>
                    <a:pt x="403" y="724"/>
                    <a:pt x="403" y="724"/>
                  </a:cubicBezTo>
                  <a:cubicBezTo>
                    <a:pt x="413" y="724"/>
                    <a:pt x="419" y="727"/>
                    <a:pt x="435" y="709"/>
                  </a:cubicBezTo>
                  <a:cubicBezTo>
                    <a:pt x="435" y="741"/>
                    <a:pt x="435" y="741"/>
                    <a:pt x="435" y="741"/>
                  </a:cubicBezTo>
                  <a:cubicBezTo>
                    <a:pt x="435" y="753"/>
                    <a:pt x="447" y="763"/>
                    <a:pt x="459" y="763"/>
                  </a:cubicBezTo>
                  <a:cubicBezTo>
                    <a:pt x="471" y="763"/>
                    <a:pt x="483" y="753"/>
                    <a:pt x="483" y="741"/>
                  </a:cubicBezTo>
                  <a:cubicBezTo>
                    <a:pt x="483" y="610"/>
                    <a:pt x="483" y="610"/>
                    <a:pt x="483" y="610"/>
                  </a:cubicBezTo>
                  <a:cubicBezTo>
                    <a:pt x="483" y="597"/>
                    <a:pt x="468" y="587"/>
                    <a:pt x="45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56" name="Ryhmä 455">
            <a:extLst>
              <a:ext uri="{FF2B5EF4-FFF2-40B4-BE49-F238E27FC236}">
                <a16:creationId xmlns:a16="http://schemas.microsoft.com/office/drawing/2014/main" id="{80323EC0-BDB6-4B0F-B36E-574D42F20B5F}"/>
              </a:ext>
            </a:extLst>
          </p:cNvPr>
          <p:cNvGrpSpPr/>
          <p:nvPr/>
        </p:nvGrpSpPr>
        <p:grpSpPr>
          <a:xfrm>
            <a:off x="11119521" y="4749275"/>
            <a:ext cx="386158" cy="294795"/>
            <a:chOff x="2627313" y="2486025"/>
            <a:chExt cx="911225" cy="719138"/>
          </a:xfrm>
          <a:solidFill>
            <a:schemeClr val="accent4">
              <a:lumMod val="50000"/>
            </a:schemeClr>
          </a:solidFill>
        </p:grpSpPr>
        <p:sp>
          <p:nvSpPr>
            <p:cNvPr id="457" name="Freeform 235">
              <a:extLst>
                <a:ext uri="{FF2B5EF4-FFF2-40B4-BE49-F238E27FC236}">
                  <a16:creationId xmlns:a16="http://schemas.microsoft.com/office/drawing/2014/main" id="{4FF3039A-4130-19D3-7F16-980402D9E481}"/>
                </a:ext>
              </a:extLst>
            </p:cNvPr>
            <p:cNvSpPr>
              <a:spLocks noEditPoints="1"/>
            </p:cNvSpPr>
            <p:nvPr/>
          </p:nvSpPr>
          <p:spPr bwMode="auto">
            <a:xfrm>
              <a:off x="2627313" y="2543175"/>
              <a:ext cx="57150" cy="68263"/>
            </a:xfrm>
            <a:custGeom>
              <a:avLst/>
              <a:gdLst>
                <a:gd name="T0" fmla="*/ 5 w 5"/>
                <a:gd name="T1" fmla="*/ 5 h 6"/>
                <a:gd name="T2" fmla="*/ 5 w 5"/>
                <a:gd name="T3" fmla="*/ 3 h 6"/>
                <a:gd name="T4" fmla="*/ 4 w 5"/>
                <a:gd name="T5" fmla="*/ 1 h 6"/>
                <a:gd name="T6" fmla="*/ 3 w 5"/>
                <a:gd name="T7" fmla="*/ 0 h 6"/>
                <a:gd name="T8" fmla="*/ 1 w 5"/>
                <a:gd name="T9" fmla="*/ 1 h 6"/>
                <a:gd name="T10" fmla="*/ 0 w 5"/>
                <a:gd name="T11" fmla="*/ 3 h 6"/>
                <a:gd name="T12" fmla="*/ 1 w 5"/>
                <a:gd name="T13" fmla="*/ 6 h 6"/>
                <a:gd name="T14" fmla="*/ 3 w 5"/>
                <a:gd name="T15" fmla="*/ 6 h 6"/>
                <a:gd name="T16" fmla="*/ 5 w 5"/>
                <a:gd name="T17" fmla="*/ 5 h 6"/>
                <a:gd name="T18" fmla="*/ 2 w 5"/>
                <a:gd name="T19" fmla="*/ 5 h 6"/>
                <a:gd name="T20" fmla="*/ 1 w 5"/>
                <a:gd name="T21" fmla="*/ 4 h 6"/>
                <a:gd name="T22" fmla="*/ 1 w 5"/>
                <a:gd name="T23" fmla="*/ 3 h 6"/>
                <a:gd name="T24" fmla="*/ 1 w 5"/>
                <a:gd name="T25" fmla="*/ 2 h 6"/>
                <a:gd name="T26" fmla="*/ 2 w 5"/>
                <a:gd name="T27" fmla="*/ 1 h 6"/>
                <a:gd name="T28" fmla="*/ 3 w 5"/>
                <a:gd name="T29" fmla="*/ 1 h 6"/>
                <a:gd name="T30" fmla="*/ 4 w 5"/>
                <a:gd name="T31" fmla="*/ 1 h 6"/>
                <a:gd name="T32" fmla="*/ 4 w 5"/>
                <a:gd name="T33" fmla="*/ 3 h 6"/>
                <a:gd name="T34" fmla="*/ 4 w 5"/>
                <a:gd name="T35" fmla="*/ 5 h 6"/>
                <a:gd name="T36" fmla="*/ 3 w 5"/>
                <a:gd name="T37" fmla="*/ 5 h 6"/>
                <a:gd name="T38" fmla="*/ 2 w 5"/>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6">
                  <a:moveTo>
                    <a:pt x="5" y="5"/>
                  </a:moveTo>
                  <a:cubicBezTo>
                    <a:pt x="5" y="5"/>
                    <a:pt x="5" y="4"/>
                    <a:pt x="5" y="3"/>
                  </a:cubicBezTo>
                  <a:cubicBezTo>
                    <a:pt x="5" y="2"/>
                    <a:pt x="5" y="1"/>
                    <a:pt x="4" y="1"/>
                  </a:cubicBezTo>
                  <a:cubicBezTo>
                    <a:pt x="4" y="0"/>
                    <a:pt x="4" y="0"/>
                    <a:pt x="3" y="0"/>
                  </a:cubicBezTo>
                  <a:cubicBezTo>
                    <a:pt x="2" y="0"/>
                    <a:pt x="1" y="1"/>
                    <a:pt x="1" y="1"/>
                  </a:cubicBezTo>
                  <a:cubicBezTo>
                    <a:pt x="0" y="1"/>
                    <a:pt x="0" y="2"/>
                    <a:pt x="0" y="3"/>
                  </a:cubicBezTo>
                  <a:cubicBezTo>
                    <a:pt x="0" y="4"/>
                    <a:pt x="1" y="5"/>
                    <a:pt x="1" y="6"/>
                  </a:cubicBezTo>
                  <a:cubicBezTo>
                    <a:pt x="1" y="6"/>
                    <a:pt x="2" y="6"/>
                    <a:pt x="3" y="6"/>
                  </a:cubicBezTo>
                  <a:cubicBezTo>
                    <a:pt x="4" y="6"/>
                    <a:pt x="4" y="6"/>
                    <a:pt x="5" y="5"/>
                  </a:cubicBezTo>
                  <a:close/>
                  <a:moveTo>
                    <a:pt x="2" y="5"/>
                  </a:moveTo>
                  <a:cubicBezTo>
                    <a:pt x="2" y="5"/>
                    <a:pt x="1" y="4"/>
                    <a:pt x="1" y="4"/>
                  </a:cubicBezTo>
                  <a:cubicBezTo>
                    <a:pt x="1" y="3"/>
                    <a:pt x="1" y="3"/>
                    <a:pt x="1" y="3"/>
                  </a:cubicBezTo>
                  <a:cubicBezTo>
                    <a:pt x="1" y="2"/>
                    <a:pt x="1" y="2"/>
                    <a:pt x="1" y="2"/>
                  </a:cubicBezTo>
                  <a:cubicBezTo>
                    <a:pt x="1" y="2"/>
                    <a:pt x="1" y="2"/>
                    <a:pt x="2" y="1"/>
                  </a:cubicBezTo>
                  <a:cubicBezTo>
                    <a:pt x="2" y="1"/>
                    <a:pt x="2" y="1"/>
                    <a:pt x="3" y="1"/>
                  </a:cubicBezTo>
                  <a:cubicBezTo>
                    <a:pt x="3" y="1"/>
                    <a:pt x="4" y="1"/>
                    <a:pt x="4" y="1"/>
                  </a:cubicBezTo>
                  <a:cubicBezTo>
                    <a:pt x="4" y="2"/>
                    <a:pt x="4" y="2"/>
                    <a:pt x="4" y="3"/>
                  </a:cubicBezTo>
                  <a:cubicBezTo>
                    <a:pt x="4" y="4"/>
                    <a:pt x="4" y="5"/>
                    <a:pt x="4" y="5"/>
                  </a:cubicBezTo>
                  <a:cubicBezTo>
                    <a:pt x="4" y="5"/>
                    <a:pt x="3" y="5"/>
                    <a:pt x="3"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58" name="Freeform 236">
              <a:extLst>
                <a:ext uri="{FF2B5EF4-FFF2-40B4-BE49-F238E27FC236}">
                  <a16:creationId xmlns:a16="http://schemas.microsoft.com/office/drawing/2014/main" id="{B508B463-453D-75BD-3216-5E6D39D4F418}"/>
                </a:ext>
              </a:extLst>
            </p:cNvPr>
            <p:cNvSpPr>
              <a:spLocks/>
            </p:cNvSpPr>
            <p:nvPr/>
          </p:nvSpPr>
          <p:spPr bwMode="auto">
            <a:xfrm>
              <a:off x="2706688" y="2554288"/>
              <a:ext cx="34925" cy="57150"/>
            </a:xfrm>
            <a:custGeom>
              <a:avLst/>
              <a:gdLst>
                <a:gd name="T0" fmla="*/ 15 w 22"/>
                <a:gd name="T1" fmla="*/ 7 h 36"/>
                <a:gd name="T2" fmla="*/ 7 w 22"/>
                <a:gd name="T3" fmla="*/ 36 h 36"/>
                <a:gd name="T4" fmla="*/ 15 w 22"/>
                <a:gd name="T5" fmla="*/ 36 h 36"/>
                <a:gd name="T6" fmla="*/ 22 w 22"/>
                <a:gd name="T7" fmla="*/ 0 h 36"/>
                <a:gd name="T8" fmla="*/ 15 w 22"/>
                <a:gd name="T9" fmla="*/ 0 h 36"/>
                <a:gd name="T10" fmla="*/ 0 w 22"/>
                <a:gd name="T11" fmla="*/ 7 h 36"/>
                <a:gd name="T12" fmla="*/ 0 w 22"/>
                <a:gd name="T13" fmla="*/ 14 h 36"/>
                <a:gd name="T14" fmla="*/ 15 w 2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6">
                  <a:moveTo>
                    <a:pt x="15" y="7"/>
                  </a:moveTo>
                  <a:lnTo>
                    <a:pt x="7" y="36"/>
                  </a:lnTo>
                  <a:lnTo>
                    <a:pt x="15" y="36"/>
                  </a:lnTo>
                  <a:lnTo>
                    <a:pt x="22" y="0"/>
                  </a:lnTo>
                  <a:lnTo>
                    <a:pt x="15" y="0"/>
                  </a:lnTo>
                  <a:lnTo>
                    <a:pt x="0" y="7"/>
                  </a:lnTo>
                  <a:lnTo>
                    <a:pt x="0" y="14"/>
                  </a:lnTo>
                  <a:lnTo>
                    <a:pt x="1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59" name="Freeform 237">
              <a:extLst>
                <a:ext uri="{FF2B5EF4-FFF2-40B4-BE49-F238E27FC236}">
                  <a16:creationId xmlns:a16="http://schemas.microsoft.com/office/drawing/2014/main" id="{BEB0DDE6-0432-A067-37E1-8F5C112793DF}"/>
                </a:ext>
              </a:extLst>
            </p:cNvPr>
            <p:cNvSpPr>
              <a:spLocks noEditPoints="1"/>
            </p:cNvSpPr>
            <p:nvPr/>
          </p:nvSpPr>
          <p:spPr bwMode="auto">
            <a:xfrm>
              <a:off x="2763838" y="2554288"/>
              <a:ext cx="57150" cy="79375"/>
            </a:xfrm>
            <a:custGeom>
              <a:avLst/>
              <a:gdLst>
                <a:gd name="T0" fmla="*/ 2 w 5"/>
                <a:gd name="T1" fmla="*/ 6 h 7"/>
                <a:gd name="T2" fmla="*/ 4 w 5"/>
                <a:gd name="T3" fmla="*/ 6 h 7"/>
                <a:gd name="T4" fmla="*/ 5 w 5"/>
                <a:gd name="T5" fmla="*/ 4 h 7"/>
                <a:gd name="T6" fmla="*/ 5 w 5"/>
                <a:gd name="T7" fmla="*/ 2 h 7"/>
                <a:gd name="T8" fmla="*/ 3 w 5"/>
                <a:gd name="T9" fmla="*/ 1 h 7"/>
                <a:gd name="T10" fmla="*/ 1 w 5"/>
                <a:gd name="T11" fmla="*/ 1 h 7"/>
                <a:gd name="T12" fmla="*/ 0 w 5"/>
                <a:gd name="T13" fmla="*/ 3 h 7"/>
                <a:gd name="T14" fmla="*/ 0 w 5"/>
                <a:gd name="T15" fmla="*/ 5 h 7"/>
                <a:gd name="T16" fmla="*/ 2 w 5"/>
                <a:gd name="T17" fmla="*/ 6 h 7"/>
                <a:gd name="T18" fmla="*/ 1 w 5"/>
                <a:gd name="T19" fmla="*/ 4 h 7"/>
                <a:gd name="T20" fmla="*/ 1 w 5"/>
                <a:gd name="T21" fmla="*/ 3 h 7"/>
                <a:gd name="T22" fmla="*/ 2 w 5"/>
                <a:gd name="T23" fmla="*/ 2 h 7"/>
                <a:gd name="T24" fmla="*/ 2 w 5"/>
                <a:gd name="T25" fmla="*/ 2 h 7"/>
                <a:gd name="T26" fmla="*/ 3 w 5"/>
                <a:gd name="T27" fmla="*/ 2 h 7"/>
                <a:gd name="T28" fmla="*/ 4 w 5"/>
                <a:gd name="T29" fmla="*/ 2 h 7"/>
                <a:gd name="T30" fmla="*/ 4 w 5"/>
                <a:gd name="T31" fmla="*/ 4 h 7"/>
                <a:gd name="T32" fmla="*/ 3 w 5"/>
                <a:gd name="T33" fmla="*/ 5 h 7"/>
                <a:gd name="T34" fmla="*/ 2 w 5"/>
                <a:gd name="T35" fmla="*/ 5 h 7"/>
                <a:gd name="T36" fmla="*/ 1 w 5"/>
                <a:gd name="T37" fmla="*/ 5 h 7"/>
                <a:gd name="T38" fmla="*/ 1 w 5"/>
                <a:gd name="T3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7">
                  <a:moveTo>
                    <a:pt x="2" y="6"/>
                  </a:moveTo>
                  <a:cubicBezTo>
                    <a:pt x="3" y="7"/>
                    <a:pt x="4" y="7"/>
                    <a:pt x="4" y="6"/>
                  </a:cubicBezTo>
                  <a:cubicBezTo>
                    <a:pt x="4" y="6"/>
                    <a:pt x="4" y="5"/>
                    <a:pt x="5" y="4"/>
                  </a:cubicBezTo>
                  <a:cubicBezTo>
                    <a:pt x="5" y="3"/>
                    <a:pt x="5" y="2"/>
                    <a:pt x="5" y="2"/>
                  </a:cubicBezTo>
                  <a:cubicBezTo>
                    <a:pt x="5" y="1"/>
                    <a:pt x="4" y="1"/>
                    <a:pt x="3" y="1"/>
                  </a:cubicBezTo>
                  <a:cubicBezTo>
                    <a:pt x="2" y="1"/>
                    <a:pt x="2" y="0"/>
                    <a:pt x="1" y="1"/>
                  </a:cubicBezTo>
                  <a:cubicBezTo>
                    <a:pt x="1" y="1"/>
                    <a:pt x="1" y="2"/>
                    <a:pt x="0" y="3"/>
                  </a:cubicBezTo>
                  <a:cubicBezTo>
                    <a:pt x="0" y="4"/>
                    <a:pt x="0" y="5"/>
                    <a:pt x="0" y="5"/>
                  </a:cubicBezTo>
                  <a:cubicBezTo>
                    <a:pt x="0" y="6"/>
                    <a:pt x="1" y="6"/>
                    <a:pt x="2" y="6"/>
                  </a:cubicBezTo>
                  <a:close/>
                  <a:moveTo>
                    <a:pt x="1" y="4"/>
                  </a:moveTo>
                  <a:cubicBezTo>
                    <a:pt x="1" y="3"/>
                    <a:pt x="1" y="3"/>
                    <a:pt x="1" y="3"/>
                  </a:cubicBezTo>
                  <a:cubicBezTo>
                    <a:pt x="2" y="2"/>
                    <a:pt x="2" y="2"/>
                    <a:pt x="2" y="2"/>
                  </a:cubicBezTo>
                  <a:cubicBezTo>
                    <a:pt x="2" y="2"/>
                    <a:pt x="2" y="2"/>
                    <a:pt x="2" y="2"/>
                  </a:cubicBezTo>
                  <a:cubicBezTo>
                    <a:pt x="2" y="1"/>
                    <a:pt x="2" y="1"/>
                    <a:pt x="3" y="2"/>
                  </a:cubicBezTo>
                  <a:cubicBezTo>
                    <a:pt x="4" y="2"/>
                    <a:pt x="4" y="2"/>
                    <a:pt x="4" y="2"/>
                  </a:cubicBezTo>
                  <a:cubicBezTo>
                    <a:pt x="4" y="2"/>
                    <a:pt x="4" y="3"/>
                    <a:pt x="4" y="4"/>
                  </a:cubicBezTo>
                  <a:cubicBezTo>
                    <a:pt x="4" y="5"/>
                    <a:pt x="3" y="5"/>
                    <a:pt x="3" y="5"/>
                  </a:cubicBezTo>
                  <a:cubicBezTo>
                    <a:pt x="3" y="6"/>
                    <a:pt x="3" y="6"/>
                    <a:pt x="2" y="5"/>
                  </a:cubicBezTo>
                  <a:cubicBezTo>
                    <a:pt x="2" y="5"/>
                    <a:pt x="1" y="5"/>
                    <a:pt x="1" y="5"/>
                  </a:cubicBezTo>
                  <a:cubicBezTo>
                    <a:pt x="1" y="5"/>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0" name="Freeform 238">
              <a:extLst>
                <a:ext uri="{FF2B5EF4-FFF2-40B4-BE49-F238E27FC236}">
                  <a16:creationId xmlns:a16="http://schemas.microsoft.com/office/drawing/2014/main" id="{C5D8F0D2-6FED-7FE3-B697-2D33732C5465}"/>
                </a:ext>
              </a:extLst>
            </p:cNvPr>
            <p:cNvSpPr>
              <a:spLocks noEditPoints="1"/>
            </p:cNvSpPr>
            <p:nvPr/>
          </p:nvSpPr>
          <p:spPr bwMode="auto">
            <a:xfrm>
              <a:off x="2820988" y="2576513"/>
              <a:ext cx="68263" cy="69850"/>
            </a:xfrm>
            <a:custGeom>
              <a:avLst/>
              <a:gdLst>
                <a:gd name="T0" fmla="*/ 2 w 6"/>
                <a:gd name="T1" fmla="*/ 6 h 6"/>
                <a:gd name="T2" fmla="*/ 4 w 6"/>
                <a:gd name="T3" fmla="*/ 6 h 6"/>
                <a:gd name="T4" fmla="*/ 5 w 6"/>
                <a:gd name="T5" fmla="*/ 4 h 6"/>
                <a:gd name="T6" fmla="*/ 6 w 6"/>
                <a:gd name="T7" fmla="*/ 2 h 6"/>
                <a:gd name="T8" fmla="*/ 4 w 6"/>
                <a:gd name="T9" fmla="*/ 1 h 6"/>
                <a:gd name="T10" fmla="*/ 2 w 6"/>
                <a:gd name="T11" fmla="*/ 0 h 6"/>
                <a:gd name="T12" fmla="*/ 1 w 6"/>
                <a:gd name="T13" fmla="*/ 3 h 6"/>
                <a:gd name="T14" fmla="*/ 1 w 6"/>
                <a:gd name="T15" fmla="*/ 5 h 6"/>
                <a:gd name="T16" fmla="*/ 2 w 6"/>
                <a:gd name="T17" fmla="*/ 6 h 6"/>
                <a:gd name="T18" fmla="*/ 2 w 6"/>
                <a:gd name="T19" fmla="*/ 4 h 6"/>
                <a:gd name="T20" fmla="*/ 2 w 6"/>
                <a:gd name="T21" fmla="*/ 3 h 6"/>
                <a:gd name="T22" fmla="*/ 2 w 6"/>
                <a:gd name="T23" fmla="*/ 2 h 6"/>
                <a:gd name="T24" fmla="*/ 3 w 6"/>
                <a:gd name="T25" fmla="*/ 1 h 6"/>
                <a:gd name="T26" fmla="*/ 4 w 6"/>
                <a:gd name="T27" fmla="*/ 2 h 6"/>
                <a:gd name="T28" fmla="*/ 5 w 6"/>
                <a:gd name="T29" fmla="*/ 2 h 6"/>
                <a:gd name="T30" fmla="*/ 4 w 6"/>
                <a:gd name="T31" fmla="*/ 4 h 6"/>
                <a:gd name="T32" fmla="*/ 4 w 6"/>
                <a:gd name="T33" fmla="*/ 5 h 6"/>
                <a:gd name="T34" fmla="*/ 3 w 6"/>
                <a:gd name="T35" fmla="*/ 5 h 6"/>
                <a:gd name="T36" fmla="*/ 2 w 6"/>
                <a:gd name="T37" fmla="*/ 5 h 6"/>
                <a:gd name="T38" fmla="*/ 2 w 6"/>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2" y="6"/>
                  </a:moveTo>
                  <a:cubicBezTo>
                    <a:pt x="3" y="6"/>
                    <a:pt x="4" y="6"/>
                    <a:pt x="4" y="6"/>
                  </a:cubicBezTo>
                  <a:cubicBezTo>
                    <a:pt x="4" y="6"/>
                    <a:pt x="5" y="5"/>
                    <a:pt x="5" y="4"/>
                  </a:cubicBezTo>
                  <a:cubicBezTo>
                    <a:pt x="6" y="3"/>
                    <a:pt x="6" y="2"/>
                    <a:pt x="6" y="2"/>
                  </a:cubicBezTo>
                  <a:cubicBezTo>
                    <a:pt x="6" y="1"/>
                    <a:pt x="5" y="1"/>
                    <a:pt x="4" y="1"/>
                  </a:cubicBezTo>
                  <a:cubicBezTo>
                    <a:pt x="3" y="0"/>
                    <a:pt x="3" y="0"/>
                    <a:pt x="2" y="0"/>
                  </a:cubicBezTo>
                  <a:cubicBezTo>
                    <a:pt x="2" y="1"/>
                    <a:pt x="2" y="1"/>
                    <a:pt x="1" y="3"/>
                  </a:cubicBezTo>
                  <a:cubicBezTo>
                    <a:pt x="1" y="4"/>
                    <a:pt x="0" y="4"/>
                    <a:pt x="1" y="5"/>
                  </a:cubicBezTo>
                  <a:cubicBezTo>
                    <a:pt x="1" y="5"/>
                    <a:pt x="1" y="6"/>
                    <a:pt x="2" y="6"/>
                  </a:cubicBezTo>
                  <a:close/>
                  <a:moveTo>
                    <a:pt x="2" y="4"/>
                  </a:moveTo>
                  <a:cubicBezTo>
                    <a:pt x="2" y="3"/>
                    <a:pt x="2" y="3"/>
                    <a:pt x="2" y="3"/>
                  </a:cubicBezTo>
                  <a:cubicBezTo>
                    <a:pt x="2" y="2"/>
                    <a:pt x="2" y="2"/>
                    <a:pt x="2" y="2"/>
                  </a:cubicBezTo>
                  <a:cubicBezTo>
                    <a:pt x="3" y="2"/>
                    <a:pt x="3" y="1"/>
                    <a:pt x="3" y="1"/>
                  </a:cubicBezTo>
                  <a:cubicBezTo>
                    <a:pt x="3" y="1"/>
                    <a:pt x="3" y="1"/>
                    <a:pt x="4" y="2"/>
                  </a:cubicBezTo>
                  <a:cubicBezTo>
                    <a:pt x="4" y="2"/>
                    <a:pt x="5" y="2"/>
                    <a:pt x="5" y="2"/>
                  </a:cubicBezTo>
                  <a:cubicBezTo>
                    <a:pt x="5" y="2"/>
                    <a:pt x="5" y="3"/>
                    <a:pt x="4" y="4"/>
                  </a:cubicBezTo>
                  <a:cubicBezTo>
                    <a:pt x="4" y="5"/>
                    <a:pt x="4" y="5"/>
                    <a:pt x="4" y="5"/>
                  </a:cubicBezTo>
                  <a:cubicBezTo>
                    <a:pt x="3" y="5"/>
                    <a:pt x="3" y="5"/>
                    <a:pt x="3" y="5"/>
                  </a:cubicBezTo>
                  <a:cubicBezTo>
                    <a:pt x="2" y="5"/>
                    <a:pt x="2" y="5"/>
                    <a:pt x="2" y="5"/>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1" name="Freeform 239">
              <a:extLst>
                <a:ext uri="{FF2B5EF4-FFF2-40B4-BE49-F238E27FC236}">
                  <a16:creationId xmlns:a16="http://schemas.microsoft.com/office/drawing/2014/main" id="{BC91D495-193F-7F69-A1DD-2F004BD799C2}"/>
                </a:ext>
              </a:extLst>
            </p:cNvPr>
            <p:cNvSpPr>
              <a:spLocks/>
            </p:cNvSpPr>
            <p:nvPr/>
          </p:nvSpPr>
          <p:spPr bwMode="auto">
            <a:xfrm>
              <a:off x="2900363" y="2611438"/>
              <a:ext cx="46038" cy="68263"/>
            </a:xfrm>
            <a:custGeom>
              <a:avLst/>
              <a:gdLst>
                <a:gd name="T0" fmla="*/ 29 w 29"/>
                <a:gd name="T1" fmla="*/ 7 h 43"/>
                <a:gd name="T2" fmla="*/ 22 w 29"/>
                <a:gd name="T3" fmla="*/ 0 h 43"/>
                <a:gd name="T4" fmla="*/ 0 w 29"/>
                <a:gd name="T5" fmla="*/ 7 h 43"/>
                <a:gd name="T6" fmla="*/ 7 w 29"/>
                <a:gd name="T7" fmla="*/ 14 h 43"/>
                <a:gd name="T8" fmla="*/ 22 w 29"/>
                <a:gd name="T9" fmla="*/ 7 h 43"/>
                <a:gd name="T10" fmla="*/ 0 w 29"/>
                <a:gd name="T11" fmla="*/ 36 h 43"/>
                <a:gd name="T12" fmla="*/ 7 w 29"/>
                <a:gd name="T13" fmla="*/ 43 h 43"/>
                <a:gd name="T14" fmla="*/ 29 w 29"/>
                <a:gd name="T15" fmla="*/ 7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9" y="7"/>
                  </a:moveTo>
                  <a:lnTo>
                    <a:pt x="22" y="0"/>
                  </a:lnTo>
                  <a:lnTo>
                    <a:pt x="0" y="7"/>
                  </a:lnTo>
                  <a:lnTo>
                    <a:pt x="7" y="14"/>
                  </a:lnTo>
                  <a:lnTo>
                    <a:pt x="22" y="7"/>
                  </a:lnTo>
                  <a:lnTo>
                    <a:pt x="0" y="36"/>
                  </a:lnTo>
                  <a:lnTo>
                    <a:pt x="7" y="43"/>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2" name="Freeform 240">
              <a:extLst>
                <a:ext uri="{FF2B5EF4-FFF2-40B4-BE49-F238E27FC236}">
                  <a16:creationId xmlns:a16="http://schemas.microsoft.com/office/drawing/2014/main" id="{A9A1BF2A-8731-5695-FA4F-1C6A7BED8888}"/>
                </a:ext>
              </a:extLst>
            </p:cNvPr>
            <p:cNvSpPr>
              <a:spLocks noEditPoints="1"/>
            </p:cNvSpPr>
            <p:nvPr/>
          </p:nvSpPr>
          <p:spPr bwMode="auto">
            <a:xfrm>
              <a:off x="2946401" y="2646363"/>
              <a:ext cx="68263" cy="68263"/>
            </a:xfrm>
            <a:custGeom>
              <a:avLst/>
              <a:gdLst>
                <a:gd name="T0" fmla="*/ 1 w 6"/>
                <a:gd name="T1" fmla="*/ 5 h 6"/>
                <a:gd name="T2" fmla="*/ 3 w 6"/>
                <a:gd name="T3" fmla="*/ 6 h 6"/>
                <a:gd name="T4" fmla="*/ 4 w 6"/>
                <a:gd name="T5" fmla="*/ 5 h 6"/>
                <a:gd name="T6" fmla="*/ 6 w 6"/>
                <a:gd name="T7" fmla="*/ 2 h 6"/>
                <a:gd name="T8" fmla="*/ 4 w 6"/>
                <a:gd name="T9" fmla="*/ 1 h 6"/>
                <a:gd name="T10" fmla="*/ 3 w 6"/>
                <a:gd name="T11" fmla="*/ 0 h 6"/>
                <a:gd name="T12" fmla="*/ 1 w 6"/>
                <a:gd name="T13" fmla="*/ 2 h 6"/>
                <a:gd name="T14" fmla="*/ 0 w 6"/>
                <a:gd name="T15" fmla="*/ 4 h 6"/>
                <a:gd name="T16" fmla="*/ 1 w 6"/>
                <a:gd name="T17" fmla="*/ 5 h 6"/>
                <a:gd name="T18" fmla="*/ 1 w 6"/>
                <a:gd name="T19" fmla="*/ 3 h 6"/>
                <a:gd name="T20" fmla="*/ 2 w 6"/>
                <a:gd name="T21" fmla="*/ 2 h 6"/>
                <a:gd name="T22" fmla="*/ 2 w 6"/>
                <a:gd name="T23" fmla="*/ 2 h 6"/>
                <a:gd name="T24" fmla="*/ 3 w 6"/>
                <a:gd name="T25" fmla="*/ 1 h 6"/>
                <a:gd name="T26" fmla="*/ 4 w 6"/>
                <a:gd name="T27" fmla="*/ 2 h 6"/>
                <a:gd name="T28" fmla="*/ 4 w 6"/>
                <a:gd name="T29" fmla="*/ 3 h 6"/>
                <a:gd name="T30" fmla="*/ 4 w 6"/>
                <a:gd name="T31" fmla="*/ 4 h 6"/>
                <a:gd name="T32" fmla="*/ 2 w 6"/>
                <a:gd name="T33" fmla="*/ 5 h 6"/>
                <a:gd name="T34" fmla="*/ 1 w 6"/>
                <a:gd name="T35" fmla="*/ 5 h 6"/>
                <a:gd name="T36" fmla="*/ 1 w 6"/>
                <a:gd name="T37" fmla="*/ 4 h 6"/>
                <a:gd name="T38" fmla="*/ 1 w 6"/>
                <a:gd name="T3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1" y="5"/>
                  </a:moveTo>
                  <a:cubicBezTo>
                    <a:pt x="2" y="6"/>
                    <a:pt x="2" y="6"/>
                    <a:pt x="3" y="6"/>
                  </a:cubicBezTo>
                  <a:cubicBezTo>
                    <a:pt x="3" y="6"/>
                    <a:pt x="4" y="6"/>
                    <a:pt x="4" y="5"/>
                  </a:cubicBezTo>
                  <a:cubicBezTo>
                    <a:pt x="5" y="4"/>
                    <a:pt x="6" y="3"/>
                    <a:pt x="6" y="2"/>
                  </a:cubicBezTo>
                  <a:cubicBezTo>
                    <a:pt x="6" y="2"/>
                    <a:pt x="5" y="2"/>
                    <a:pt x="4" y="1"/>
                  </a:cubicBezTo>
                  <a:cubicBezTo>
                    <a:pt x="4" y="0"/>
                    <a:pt x="3" y="0"/>
                    <a:pt x="3" y="0"/>
                  </a:cubicBezTo>
                  <a:cubicBezTo>
                    <a:pt x="2" y="0"/>
                    <a:pt x="2" y="1"/>
                    <a:pt x="1" y="2"/>
                  </a:cubicBezTo>
                  <a:cubicBezTo>
                    <a:pt x="0" y="3"/>
                    <a:pt x="0" y="4"/>
                    <a:pt x="0" y="4"/>
                  </a:cubicBezTo>
                  <a:cubicBezTo>
                    <a:pt x="0" y="4"/>
                    <a:pt x="0" y="5"/>
                    <a:pt x="1" y="5"/>
                  </a:cubicBezTo>
                  <a:close/>
                  <a:moveTo>
                    <a:pt x="1" y="3"/>
                  </a:moveTo>
                  <a:cubicBezTo>
                    <a:pt x="2" y="2"/>
                    <a:pt x="2" y="2"/>
                    <a:pt x="2" y="2"/>
                  </a:cubicBezTo>
                  <a:cubicBezTo>
                    <a:pt x="2" y="2"/>
                    <a:pt x="2" y="2"/>
                    <a:pt x="2" y="2"/>
                  </a:cubicBezTo>
                  <a:cubicBezTo>
                    <a:pt x="2" y="2"/>
                    <a:pt x="3" y="1"/>
                    <a:pt x="3" y="1"/>
                  </a:cubicBezTo>
                  <a:cubicBezTo>
                    <a:pt x="3" y="1"/>
                    <a:pt x="3" y="1"/>
                    <a:pt x="4" y="2"/>
                  </a:cubicBezTo>
                  <a:cubicBezTo>
                    <a:pt x="4" y="2"/>
                    <a:pt x="4" y="2"/>
                    <a:pt x="4" y="3"/>
                  </a:cubicBezTo>
                  <a:cubicBezTo>
                    <a:pt x="4" y="3"/>
                    <a:pt x="4" y="3"/>
                    <a:pt x="4" y="4"/>
                  </a:cubicBezTo>
                  <a:cubicBezTo>
                    <a:pt x="3" y="5"/>
                    <a:pt x="3" y="5"/>
                    <a:pt x="2" y="5"/>
                  </a:cubicBezTo>
                  <a:cubicBezTo>
                    <a:pt x="2" y="5"/>
                    <a:pt x="2" y="5"/>
                    <a:pt x="1" y="5"/>
                  </a:cubicBezTo>
                  <a:cubicBezTo>
                    <a:pt x="1" y="4"/>
                    <a:pt x="1" y="4"/>
                    <a:pt x="1" y="4"/>
                  </a:cubicBezTo>
                  <a:cubicBezTo>
                    <a:pt x="1" y="4"/>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3" name="Freeform 241">
              <a:extLst>
                <a:ext uri="{FF2B5EF4-FFF2-40B4-BE49-F238E27FC236}">
                  <a16:creationId xmlns:a16="http://schemas.microsoft.com/office/drawing/2014/main" id="{A678EFAF-FC32-975C-3B39-E310D4665F8C}"/>
                </a:ext>
              </a:extLst>
            </p:cNvPr>
            <p:cNvSpPr>
              <a:spLocks noEditPoints="1"/>
            </p:cNvSpPr>
            <p:nvPr/>
          </p:nvSpPr>
          <p:spPr bwMode="auto">
            <a:xfrm>
              <a:off x="2673351" y="2714625"/>
              <a:ext cx="33338" cy="33338"/>
            </a:xfrm>
            <a:custGeom>
              <a:avLst/>
              <a:gdLst>
                <a:gd name="T0" fmla="*/ 0 w 3"/>
                <a:gd name="T1" fmla="*/ 2 h 3"/>
                <a:gd name="T2" fmla="*/ 0 w 3"/>
                <a:gd name="T3" fmla="*/ 3 h 3"/>
                <a:gd name="T4" fmla="*/ 1 w 3"/>
                <a:gd name="T5" fmla="*/ 3 h 3"/>
                <a:gd name="T6" fmla="*/ 2 w 3"/>
                <a:gd name="T7" fmla="*/ 3 h 3"/>
                <a:gd name="T8" fmla="*/ 3 w 3"/>
                <a:gd name="T9" fmla="*/ 2 h 3"/>
                <a:gd name="T10" fmla="*/ 2 w 3"/>
                <a:gd name="T11" fmla="*/ 0 h 3"/>
                <a:gd name="T12" fmla="*/ 1 w 3"/>
                <a:gd name="T13" fmla="*/ 0 h 3"/>
                <a:gd name="T14" fmla="*/ 0 w 3"/>
                <a:gd name="T15" fmla="*/ 0 h 3"/>
                <a:gd name="T16" fmla="*/ 0 w 3"/>
                <a:gd name="T17" fmla="*/ 2 h 3"/>
                <a:gd name="T18" fmla="*/ 0 w 3"/>
                <a:gd name="T19" fmla="*/ 1 h 3"/>
                <a:gd name="T20" fmla="*/ 0 w 3"/>
                <a:gd name="T21" fmla="*/ 0 h 3"/>
                <a:gd name="T22" fmla="*/ 1 w 3"/>
                <a:gd name="T23" fmla="*/ 0 h 3"/>
                <a:gd name="T24" fmla="*/ 2 w 3"/>
                <a:gd name="T25" fmla="*/ 1 h 3"/>
                <a:gd name="T26" fmla="*/ 2 w 3"/>
                <a:gd name="T27" fmla="*/ 2 h 3"/>
                <a:gd name="T28" fmla="*/ 2 w 3"/>
                <a:gd name="T29" fmla="*/ 3 h 3"/>
                <a:gd name="T30" fmla="*/ 1 w 3"/>
                <a:gd name="T31" fmla="*/ 3 h 3"/>
                <a:gd name="T32" fmla="*/ 0 w 3"/>
                <a:gd name="T33" fmla="*/ 3 h 3"/>
                <a:gd name="T34" fmla="*/ 0 w 3"/>
                <a:gd name="T35" fmla="*/ 2 h 3"/>
                <a:gd name="T36" fmla="*/ 0 w 3"/>
                <a:gd name="T37" fmla="*/ 2 h 3"/>
                <a:gd name="T38" fmla="*/ 0 w 3"/>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0" y="2"/>
                  </a:moveTo>
                  <a:cubicBezTo>
                    <a:pt x="0" y="2"/>
                    <a:pt x="0" y="3"/>
                    <a:pt x="0" y="3"/>
                  </a:cubicBezTo>
                  <a:cubicBezTo>
                    <a:pt x="0" y="3"/>
                    <a:pt x="0" y="3"/>
                    <a:pt x="1" y="3"/>
                  </a:cubicBezTo>
                  <a:cubicBezTo>
                    <a:pt x="2" y="3"/>
                    <a:pt x="2" y="3"/>
                    <a:pt x="2" y="3"/>
                  </a:cubicBezTo>
                  <a:cubicBezTo>
                    <a:pt x="2" y="3"/>
                    <a:pt x="3" y="2"/>
                    <a:pt x="3" y="2"/>
                  </a:cubicBezTo>
                  <a:cubicBezTo>
                    <a:pt x="3" y="1"/>
                    <a:pt x="2" y="0"/>
                    <a:pt x="2" y="0"/>
                  </a:cubicBezTo>
                  <a:cubicBezTo>
                    <a:pt x="2" y="0"/>
                    <a:pt x="2" y="0"/>
                    <a:pt x="1" y="0"/>
                  </a:cubicBezTo>
                  <a:cubicBezTo>
                    <a:pt x="0" y="0"/>
                    <a:pt x="0" y="0"/>
                    <a:pt x="0" y="0"/>
                  </a:cubicBezTo>
                  <a:cubicBezTo>
                    <a:pt x="0" y="0"/>
                    <a:pt x="0" y="1"/>
                    <a:pt x="0" y="2"/>
                  </a:cubicBezTo>
                  <a:close/>
                  <a:moveTo>
                    <a:pt x="0" y="1"/>
                  </a:moveTo>
                  <a:cubicBezTo>
                    <a:pt x="0" y="1"/>
                    <a:pt x="0" y="1"/>
                    <a:pt x="0" y="0"/>
                  </a:cubicBezTo>
                  <a:cubicBezTo>
                    <a:pt x="0" y="0"/>
                    <a:pt x="1" y="0"/>
                    <a:pt x="1" y="0"/>
                  </a:cubicBezTo>
                  <a:cubicBezTo>
                    <a:pt x="1" y="0"/>
                    <a:pt x="2" y="0"/>
                    <a:pt x="2" y="1"/>
                  </a:cubicBezTo>
                  <a:cubicBezTo>
                    <a:pt x="2" y="1"/>
                    <a:pt x="2" y="1"/>
                    <a:pt x="2" y="2"/>
                  </a:cubicBezTo>
                  <a:cubicBezTo>
                    <a:pt x="2" y="2"/>
                    <a:pt x="2" y="3"/>
                    <a:pt x="2" y="3"/>
                  </a:cubicBezTo>
                  <a:cubicBezTo>
                    <a:pt x="2" y="3"/>
                    <a:pt x="1" y="3"/>
                    <a:pt x="1" y="3"/>
                  </a:cubicBezTo>
                  <a:cubicBezTo>
                    <a:pt x="1" y="3"/>
                    <a:pt x="0" y="3"/>
                    <a:pt x="0" y="3"/>
                  </a:cubicBezTo>
                  <a:cubicBezTo>
                    <a:pt x="0" y="3"/>
                    <a:pt x="0" y="2"/>
                    <a:pt x="0" y="2"/>
                  </a:cubicBezTo>
                  <a:cubicBezTo>
                    <a:pt x="0" y="2"/>
                    <a:pt x="0" y="2"/>
                    <a:pt x="0" y="2"/>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4" name="Freeform 242">
              <a:extLst>
                <a:ext uri="{FF2B5EF4-FFF2-40B4-BE49-F238E27FC236}">
                  <a16:creationId xmlns:a16="http://schemas.microsoft.com/office/drawing/2014/main" id="{E8117BEB-88FB-0021-7A52-69571781EEDB}"/>
                </a:ext>
              </a:extLst>
            </p:cNvPr>
            <p:cNvSpPr>
              <a:spLocks/>
            </p:cNvSpPr>
            <p:nvPr/>
          </p:nvSpPr>
          <p:spPr bwMode="auto">
            <a:xfrm>
              <a:off x="2717801" y="2714625"/>
              <a:ext cx="23813" cy="46038"/>
            </a:xfrm>
            <a:custGeom>
              <a:avLst/>
              <a:gdLst>
                <a:gd name="T0" fmla="*/ 8 w 15"/>
                <a:gd name="T1" fmla="*/ 29 h 29"/>
                <a:gd name="T2" fmla="*/ 15 w 15"/>
                <a:gd name="T3" fmla="*/ 0 h 29"/>
                <a:gd name="T4" fmla="*/ 8 w 15"/>
                <a:gd name="T5" fmla="*/ 0 h 29"/>
                <a:gd name="T6" fmla="*/ 0 w 15"/>
                <a:gd name="T7" fmla="*/ 7 h 29"/>
                <a:gd name="T8" fmla="*/ 0 w 15"/>
                <a:gd name="T9" fmla="*/ 7 h 29"/>
                <a:gd name="T10" fmla="*/ 8 w 15"/>
                <a:gd name="T11" fmla="*/ 7 h 29"/>
                <a:gd name="T12" fmla="*/ 8 w 15"/>
                <a:gd name="T13" fmla="*/ 29 h 29"/>
                <a:gd name="T14" fmla="*/ 8 w 1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9">
                  <a:moveTo>
                    <a:pt x="8" y="29"/>
                  </a:moveTo>
                  <a:lnTo>
                    <a:pt x="15" y="0"/>
                  </a:lnTo>
                  <a:lnTo>
                    <a:pt x="8" y="0"/>
                  </a:lnTo>
                  <a:lnTo>
                    <a:pt x="0" y="7"/>
                  </a:lnTo>
                  <a:lnTo>
                    <a:pt x="0" y="7"/>
                  </a:lnTo>
                  <a:lnTo>
                    <a:pt x="8" y="7"/>
                  </a:lnTo>
                  <a:lnTo>
                    <a:pt x="8" y="29"/>
                  </a:lnTo>
                  <a:lnTo>
                    <a:pt x="8"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5" name="Freeform 243">
              <a:extLst>
                <a:ext uri="{FF2B5EF4-FFF2-40B4-BE49-F238E27FC236}">
                  <a16:creationId xmlns:a16="http://schemas.microsoft.com/office/drawing/2014/main" id="{E8D27597-22F3-9AF2-8C50-8001A8EA6D5D}"/>
                </a:ext>
              </a:extLst>
            </p:cNvPr>
            <p:cNvSpPr>
              <a:spLocks noEditPoints="1"/>
            </p:cNvSpPr>
            <p:nvPr/>
          </p:nvSpPr>
          <p:spPr bwMode="auto">
            <a:xfrm>
              <a:off x="2752726" y="2714625"/>
              <a:ext cx="34925" cy="46038"/>
            </a:xfrm>
            <a:custGeom>
              <a:avLst/>
              <a:gdLst>
                <a:gd name="T0" fmla="*/ 1 w 3"/>
                <a:gd name="T1" fmla="*/ 4 h 4"/>
                <a:gd name="T2" fmla="*/ 2 w 3"/>
                <a:gd name="T3" fmla="*/ 4 h 4"/>
                <a:gd name="T4" fmla="*/ 3 w 3"/>
                <a:gd name="T5" fmla="*/ 3 h 4"/>
                <a:gd name="T6" fmla="*/ 3 w 3"/>
                <a:gd name="T7" fmla="*/ 1 h 4"/>
                <a:gd name="T8" fmla="*/ 2 w 3"/>
                <a:gd name="T9" fmla="*/ 1 h 4"/>
                <a:gd name="T10" fmla="*/ 1 w 3"/>
                <a:gd name="T11" fmla="*/ 1 h 4"/>
                <a:gd name="T12" fmla="*/ 0 w 3"/>
                <a:gd name="T13" fmla="*/ 2 h 4"/>
                <a:gd name="T14" fmla="*/ 0 w 3"/>
                <a:gd name="T15" fmla="*/ 4 h 4"/>
                <a:gd name="T16" fmla="*/ 1 w 3"/>
                <a:gd name="T17" fmla="*/ 4 h 4"/>
                <a:gd name="T18" fmla="*/ 1 w 3"/>
                <a:gd name="T19" fmla="*/ 3 h 4"/>
                <a:gd name="T20" fmla="*/ 1 w 3"/>
                <a:gd name="T21" fmla="*/ 2 h 4"/>
                <a:gd name="T22" fmla="*/ 1 w 3"/>
                <a:gd name="T23" fmla="*/ 2 h 4"/>
                <a:gd name="T24" fmla="*/ 1 w 3"/>
                <a:gd name="T25" fmla="*/ 1 h 4"/>
                <a:gd name="T26" fmla="*/ 2 w 3"/>
                <a:gd name="T27" fmla="*/ 1 h 4"/>
                <a:gd name="T28" fmla="*/ 3 w 3"/>
                <a:gd name="T29" fmla="*/ 2 h 4"/>
                <a:gd name="T30" fmla="*/ 2 w 3"/>
                <a:gd name="T31" fmla="*/ 3 h 4"/>
                <a:gd name="T32" fmla="*/ 2 w 3"/>
                <a:gd name="T33" fmla="*/ 4 h 4"/>
                <a:gd name="T34" fmla="*/ 1 w 3"/>
                <a:gd name="T35" fmla="*/ 4 h 4"/>
                <a:gd name="T36" fmla="*/ 1 w 3"/>
                <a:gd name="T37" fmla="*/ 3 h 4"/>
                <a:gd name="T38" fmla="*/ 1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1" y="4"/>
                  </a:moveTo>
                  <a:cubicBezTo>
                    <a:pt x="2" y="4"/>
                    <a:pt x="2" y="4"/>
                    <a:pt x="2" y="4"/>
                  </a:cubicBezTo>
                  <a:cubicBezTo>
                    <a:pt x="3" y="4"/>
                    <a:pt x="3" y="4"/>
                    <a:pt x="3" y="3"/>
                  </a:cubicBezTo>
                  <a:cubicBezTo>
                    <a:pt x="3" y="2"/>
                    <a:pt x="3" y="1"/>
                    <a:pt x="3" y="1"/>
                  </a:cubicBezTo>
                  <a:cubicBezTo>
                    <a:pt x="3" y="1"/>
                    <a:pt x="3" y="1"/>
                    <a:pt x="2" y="1"/>
                  </a:cubicBezTo>
                  <a:cubicBezTo>
                    <a:pt x="1" y="0"/>
                    <a:pt x="1" y="0"/>
                    <a:pt x="1" y="1"/>
                  </a:cubicBezTo>
                  <a:cubicBezTo>
                    <a:pt x="1" y="1"/>
                    <a:pt x="0" y="1"/>
                    <a:pt x="0" y="2"/>
                  </a:cubicBezTo>
                  <a:cubicBezTo>
                    <a:pt x="0" y="3"/>
                    <a:pt x="0" y="3"/>
                    <a:pt x="0" y="4"/>
                  </a:cubicBezTo>
                  <a:cubicBezTo>
                    <a:pt x="0" y="4"/>
                    <a:pt x="1" y="4"/>
                    <a:pt x="1" y="4"/>
                  </a:cubicBezTo>
                  <a:close/>
                  <a:moveTo>
                    <a:pt x="1" y="3"/>
                  </a:moveTo>
                  <a:cubicBezTo>
                    <a:pt x="1" y="2"/>
                    <a:pt x="1" y="2"/>
                    <a:pt x="1" y="2"/>
                  </a:cubicBezTo>
                  <a:cubicBezTo>
                    <a:pt x="1" y="2"/>
                    <a:pt x="1" y="2"/>
                    <a:pt x="1" y="2"/>
                  </a:cubicBezTo>
                  <a:cubicBezTo>
                    <a:pt x="1" y="1"/>
                    <a:pt x="1" y="1"/>
                    <a:pt x="1" y="1"/>
                  </a:cubicBezTo>
                  <a:cubicBezTo>
                    <a:pt x="1" y="1"/>
                    <a:pt x="2" y="1"/>
                    <a:pt x="2" y="1"/>
                  </a:cubicBezTo>
                  <a:cubicBezTo>
                    <a:pt x="2" y="1"/>
                    <a:pt x="2" y="1"/>
                    <a:pt x="3" y="2"/>
                  </a:cubicBezTo>
                  <a:cubicBezTo>
                    <a:pt x="3" y="2"/>
                    <a:pt x="3" y="2"/>
                    <a:pt x="2" y="3"/>
                  </a:cubicBezTo>
                  <a:cubicBezTo>
                    <a:pt x="2" y="3"/>
                    <a:pt x="2" y="4"/>
                    <a:pt x="2" y="4"/>
                  </a:cubicBezTo>
                  <a:cubicBezTo>
                    <a:pt x="2" y="4"/>
                    <a:pt x="2" y="4"/>
                    <a:pt x="1" y="4"/>
                  </a:cubicBezTo>
                  <a:cubicBezTo>
                    <a:pt x="1" y="4"/>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6" name="Freeform 244">
              <a:extLst>
                <a:ext uri="{FF2B5EF4-FFF2-40B4-BE49-F238E27FC236}">
                  <a16:creationId xmlns:a16="http://schemas.microsoft.com/office/drawing/2014/main" id="{D192DA34-4C91-EA82-D0F0-2C3D5484C624}"/>
                </a:ext>
              </a:extLst>
            </p:cNvPr>
            <p:cNvSpPr>
              <a:spLocks noEditPoints="1"/>
            </p:cNvSpPr>
            <p:nvPr/>
          </p:nvSpPr>
          <p:spPr bwMode="auto">
            <a:xfrm>
              <a:off x="2798763" y="2725738"/>
              <a:ext cx="33338" cy="46038"/>
            </a:xfrm>
            <a:custGeom>
              <a:avLst/>
              <a:gdLst>
                <a:gd name="T0" fmla="*/ 2 w 3"/>
                <a:gd name="T1" fmla="*/ 1 h 4"/>
                <a:gd name="T2" fmla="*/ 1 w 3"/>
                <a:gd name="T3" fmla="*/ 1 h 4"/>
                <a:gd name="T4" fmla="*/ 0 w 3"/>
                <a:gd name="T5" fmla="*/ 2 h 4"/>
                <a:gd name="T6" fmla="*/ 0 w 3"/>
                <a:gd name="T7" fmla="*/ 4 h 4"/>
                <a:gd name="T8" fmla="*/ 1 w 3"/>
                <a:gd name="T9" fmla="*/ 4 h 4"/>
                <a:gd name="T10" fmla="*/ 2 w 3"/>
                <a:gd name="T11" fmla="*/ 4 h 4"/>
                <a:gd name="T12" fmla="*/ 3 w 3"/>
                <a:gd name="T13" fmla="*/ 3 h 4"/>
                <a:gd name="T14" fmla="*/ 3 w 3"/>
                <a:gd name="T15" fmla="*/ 1 h 4"/>
                <a:gd name="T16" fmla="*/ 2 w 3"/>
                <a:gd name="T17" fmla="*/ 1 h 4"/>
                <a:gd name="T18" fmla="*/ 2 w 3"/>
                <a:gd name="T19" fmla="*/ 3 h 4"/>
                <a:gd name="T20" fmla="*/ 2 w 3"/>
                <a:gd name="T21" fmla="*/ 4 h 4"/>
                <a:gd name="T22" fmla="*/ 1 w 3"/>
                <a:gd name="T23" fmla="*/ 4 h 4"/>
                <a:gd name="T24" fmla="*/ 0 w 3"/>
                <a:gd name="T25" fmla="*/ 3 h 4"/>
                <a:gd name="T26" fmla="*/ 0 w 3"/>
                <a:gd name="T27" fmla="*/ 3 h 4"/>
                <a:gd name="T28" fmla="*/ 1 w 3"/>
                <a:gd name="T29" fmla="*/ 2 h 4"/>
                <a:gd name="T30" fmla="*/ 1 w 3"/>
                <a:gd name="T31" fmla="*/ 2 h 4"/>
                <a:gd name="T32" fmla="*/ 1 w 3"/>
                <a:gd name="T33" fmla="*/ 1 h 4"/>
                <a:gd name="T34" fmla="*/ 2 w 3"/>
                <a:gd name="T35" fmla="*/ 1 h 4"/>
                <a:gd name="T36" fmla="*/ 2 w 3"/>
                <a:gd name="T37" fmla="*/ 2 h 4"/>
                <a:gd name="T38" fmla="*/ 2 w 3"/>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1"/>
                  </a:moveTo>
                  <a:cubicBezTo>
                    <a:pt x="1" y="1"/>
                    <a:pt x="1" y="0"/>
                    <a:pt x="1" y="1"/>
                  </a:cubicBezTo>
                  <a:cubicBezTo>
                    <a:pt x="0" y="1"/>
                    <a:pt x="0" y="1"/>
                    <a:pt x="0" y="2"/>
                  </a:cubicBezTo>
                  <a:cubicBezTo>
                    <a:pt x="0" y="3"/>
                    <a:pt x="0" y="3"/>
                    <a:pt x="0" y="4"/>
                  </a:cubicBezTo>
                  <a:cubicBezTo>
                    <a:pt x="0" y="4"/>
                    <a:pt x="0" y="4"/>
                    <a:pt x="1" y="4"/>
                  </a:cubicBezTo>
                  <a:cubicBezTo>
                    <a:pt x="1" y="4"/>
                    <a:pt x="2" y="4"/>
                    <a:pt x="2" y="4"/>
                  </a:cubicBezTo>
                  <a:cubicBezTo>
                    <a:pt x="2" y="4"/>
                    <a:pt x="2" y="4"/>
                    <a:pt x="3" y="3"/>
                  </a:cubicBezTo>
                  <a:cubicBezTo>
                    <a:pt x="3" y="2"/>
                    <a:pt x="3" y="2"/>
                    <a:pt x="3" y="1"/>
                  </a:cubicBezTo>
                  <a:cubicBezTo>
                    <a:pt x="3" y="1"/>
                    <a:pt x="3" y="1"/>
                    <a:pt x="2" y="1"/>
                  </a:cubicBezTo>
                  <a:close/>
                  <a:moveTo>
                    <a:pt x="2" y="3"/>
                  </a:moveTo>
                  <a:cubicBezTo>
                    <a:pt x="2" y="3"/>
                    <a:pt x="2" y="4"/>
                    <a:pt x="2" y="4"/>
                  </a:cubicBezTo>
                  <a:cubicBezTo>
                    <a:pt x="1" y="4"/>
                    <a:pt x="1" y="4"/>
                    <a:pt x="1" y="4"/>
                  </a:cubicBezTo>
                  <a:cubicBezTo>
                    <a:pt x="1" y="4"/>
                    <a:pt x="0" y="3"/>
                    <a:pt x="0" y="3"/>
                  </a:cubicBezTo>
                  <a:cubicBezTo>
                    <a:pt x="0" y="3"/>
                    <a:pt x="0" y="3"/>
                    <a:pt x="0" y="3"/>
                  </a:cubicBezTo>
                  <a:cubicBezTo>
                    <a:pt x="1" y="2"/>
                    <a:pt x="1" y="2"/>
                    <a:pt x="1" y="2"/>
                  </a:cubicBezTo>
                  <a:cubicBezTo>
                    <a:pt x="1" y="2"/>
                    <a:pt x="1" y="2"/>
                    <a:pt x="1" y="2"/>
                  </a:cubicBezTo>
                  <a:cubicBezTo>
                    <a:pt x="1" y="1"/>
                    <a:pt x="1" y="1"/>
                    <a:pt x="1" y="1"/>
                  </a:cubicBezTo>
                  <a:cubicBezTo>
                    <a:pt x="1" y="1"/>
                    <a:pt x="1" y="1"/>
                    <a:pt x="2" y="1"/>
                  </a:cubicBezTo>
                  <a:cubicBezTo>
                    <a:pt x="2" y="1"/>
                    <a:pt x="2" y="2"/>
                    <a:pt x="2" y="2"/>
                  </a:cubicBezTo>
                  <a:cubicBezTo>
                    <a:pt x="2" y="2"/>
                    <a:pt x="2"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7" name="Freeform 245">
              <a:extLst>
                <a:ext uri="{FF2B5EF4-FFF2-40B4-BE49-F238E27FC236}">
                  <a16:creationId xmlns:a16="http://schemas.microsoft.com/office/drawing/2014/main" id="{D6E92A18-9D80-06B0-27FD-D2F09BCB5C29}"/>
                </a:ext>
              </a:extLst>
            </p:cNvPr>
            <p:cNvSpPr>
              <a:spLocks/>
            </p:cNvSpPr>
            <p:nvPr/>
          </p:nvSpPr>
          <p:spPr bwMode="auto">
            <a:xfrm>
              <a:off x="2843213" y="2747963"/>
              <a:ext cx="23813" cy="46038"/>
            </a:xfrm>
            <a:custGeom>
              <a:avLst/>
              <a:gdLst>
                <a:gd name="T0" fmla="*/ 8 w 15"/>
                <a:gd name="T1" fmla="*/ 29 h 29"/>
                <a:gd name="T2" fmla="*/ 15 w 15"/>
                <a:gd name="T3" fmla="*/ 8 h 29"/>
                <a:gd name="T4" fmla="*/ 8 w 15"/>
                <a:gd name="T5" fmla="*/ 0 h 29"/>
                <a:gd name="T6" fmla="*/ 0 w 15"/>
                <a:gd name="T7" fmla="*/ 8 h 29"/>
                <a:gd name="T8" fmla="*/ 0 w 15"/>
                <a:gd name="T9" fmla="*/ 8 h 29"/>
                <a:gd name="T10" fmla="*/ 8 w 15"/>
                <a:gd name="T11" fmla="*/ 8 h 29"/>
                <a:gd name="T12" fmla="*/ 0 w 15"/>
                <a:gd name="T13" fmla="*/ 29 h 29"/>
                <a:gd name="T14" fmla="*/ 8 w 1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9">
                  <a:moveTo>
                    <a:pt x="8" y="29"/>
                  </a:moveTo>
                  <a:lnTo>
                    <a:pt x="15" y="8"/>
                  </a:lnTo>
                  <a:lnTo>
                    <a:pt x="8" y="0"/>
                  </a:lnTo>
                  <a:lnTo>
                    <a:pt x="0" y="8"/>
                  </a:lnTo>
                  <a:lnTo>
                    <a:pt x="0" y="8"/>
                  </a:lnTo>
                  <a:lnTo>
                    <a:pt x="8" y="8"/>
                  </a:lnTo>
                  <a:lnTo>
                    <a:pt x="0" y="29"/>
                  </a:lnTo>
                  <a:lnTo>
                    <a:pt x="8"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8" name="Freeform 246">
              <a:extLst>
                <a:ext uri="{FF2B5EF4-FFF2-40B4-BE49-F238E27FC236}">
                  <a16:creationId xmlns:a16="http://schemas.microsoft.com/office/drawing/2014/main" id="{424D4E0A-0290-F3A3-0B49-476B91B5699B}"/>
                </a:ext>
              </a:extLst>
            </p:cNvPr>
            <p:cNvSpPr>
              <a:spLocks noEditPoints="1"/>
            </p:cNvSpPr>
            <p:nvPr/>
          </p:nvSpPr>
          <p:spPr bwMode="auto">
            <a:xfrm>
              <a:off x="2867026" y="2771775"/>
              <a:ext cx="44450" cy="44450"/>
            </a:xfrm>
            <a:custGeom>
              <a:avLst/>
              <a:gdLst>
                <a:gd name="T0" fmla="*/ 2 w 4"/>
                <a:gd name="T1" fmla="*/ 0 h 4"/>
                <a:gd name="T2" fmla="*/ 1 w 4"/>
                <a:gd name="T3" fmla="*/ 1 h 4"/>
                <a:gd name="T4" fmla="*/ 0 w 4"/>
                <a:gd name="T5" fmla="*/ 2 h 4"/>
                <a:gd name="T6" fmla="*/ 1 w 4"/>
                <a:gd name="T7" fmla="*/ 3 h 4"/>
                <a:gd name="T8" fmla="*/ 2 w 4"/>
                <a:gd name="T9" fmla="*/ 4 h 4"/>
                <a:gd name="T10" fmla="*/ 3 w 4"/>
                <a:gd name="T11" fmla="*/ 2 h 4"/>
                <a:gd name="T12" fmla="*/ 4 w 4"/>
                <a:gd name="T13" fmla="*/ 1 h 4"/>
                <a:gd name="T14" fmla="*/ 3 w 4"/>
                <a:gd name="T15" fmla="*/ 0 h 4"/>
                <a:gd name="T16" fmla="*/ 2 w 4"/>
                <a:gd name="T17" fmla="*/ 0 h 4"/>
                <a:gd name="T18" fmla="*/ 3 w 4"/>
                <a:gd name="T19" fmla="*/ 1 h 4"/>
                <a:gd name="T20" fmla="*/ 3 w 4"/>
                <a:gd name="T21" fmla="*/ 2 h 4"/>
                <a:gd name="T22" fmla="*/ 2 w 4"/>
                <a:gd name="T23" fmla="*/ 3 h 4"/>
                <a:gd name="T24" fmla="*/ 2 w 4"/>
                <a:gd name="T25" fmla="*/ 3 h 4"/>
                <a:gd name="T26" fmla="*/ 1 w 4"/>
                <a:gd name="T27" fmla="*/ 2 h 4"/>
                <a:gd name="T28" fmla="*/ 1 w 4"/>
                <a:gd name="T29" fmla="*/ 2 h 4"/>
                <a:gd name="T30" fmla="*/ 1 w 4"/>
                <a:gd name="T31" fmla="*/ 1 h 4"/>
                <a:gd name="T32" fmla="*/ 2 w 4"/>
                <a:gd name="T33" fmla="*/ 1 h 4"/>
                <a:gd name="T34" fmla="*/ 2 w 4"/>
                <a:gd name="T35" fmla="*/ 0 h 4"/>
                <a:gd name="T36" fmla="*/ 3 w 4"/>
                <a:gd name="T37" fmla="*/ 1 h 4"/>
                <a:gd name="T38" fmla="*/ 3 w 4"/>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2" y="0"/>
                  </a:moveTo>
                  <a:cubicBezTo>
                    <a:pt x="2" y="0"/>
                    <a:pt x="1" y="0"/>
                    <a:pt x="1" y="1"/>
                  </a:cubicBezTo>
                  <a:cubicBezTo>
                    <a:pt x="0" y="2"/>
                    <a:pt x="0" y="2"/>
                    <a:pt x="0" y="2"/>
                  </a:cubicBezTo>
                  <a:cubicBezTo>
                    <a:pt x="0" y="3"/>
                    <a:pt x="1" y="3"/>
                    <a:pt x="1" y="3"/>
                  </a:cubicBezTo>
                  <a:cubicBezTo>
                    <a:pt x="2" y="4"/>
                    <a:pt x="2" y="4"/>
                    <a:pt x="2" y="4"/>
                  </a:cubicBezTo>
                  <a:cubicBezTo>
                    <a:pt x="3" y="4"/>
                    <a:pt x="3" y="3"/>
                    <a:pt x="3" y="2"/>
                  </a:cubicBezTo>
                  <a:cubicBezTo>
                    <a:pt x="4" y="2"/>
                    <a:pt x="4" y="1"/>
                    <a:pt x="4" y="1"/>
                  </a:cubicBezTo>
                  <a:cubicBezTo>
                    <a:pt x="4" y="1"/>
                    <a:pt x="4" y="0"/>
                    <a:pt x="3" y="0"/>
                  </a:cubicBezTo>
                  <a:cubicBezTo>
                    <a:pt x="3" y="0"/>
                    <a:pt x="2" y="0"/>
                    <a:pt x="2" y="0"/>
                  </a:cubicBezTo>
                  <a:close/>
                  <a:moveTo>
                    <a:pt x="3" y="1"/>
                  </a:moveTo>
                  <a:cubicBezTo>
                    <a:pt x="3" y="1"/>
                    <a:pt x="3" y="2"/>
                    <a:pt x="3" y="2"/>
                  </a:cubicBezTo>
                  <a:cubicBezTo>
                    <a:pt x="3" y="3"/>
                    <a:pt x="2" y="3"/>
                    <a:pt x="2" y="3"/>
                  </a:cubicBezTo>
                  <a:cubicBezTo>
                    <a:pt x="2" y="3"/>
                    <a:pt x="2" y="3"/>
                    <a:pt x="2" y="3"/>
                  </a:cubicBezTo>
                  <a:cubicBezTo>
                    <a:pt x="1" y="3"/>
                    <a:pt x="1" y="2"/>
                    <a:pt x="1" y="2"/>
                  </a:cubicBezTo>
                  <a:cubicBezTo>
                    <a:pt x="1" y="2"/>
                    <a:pt x="1" y="2"/>
                    <a:pt x="1" y="2"/>
                  </a:cubicBezTo>
                  <a:cubicBezTo>
                    <a:pt x="1" y="1"/>
                    <a:pt x="1" y="1"/>
                    <a:pt x="1" y="1"/>
                  </a:cubicBezTo>
                  <a:cubicBezTo>
                    <a:pt x="2" y="1"/>
                    <a:pt x="2" y="1"/>
                    <a:pt x="2" y="1"/>
                  </a:cubicBezTo>
                  <a:cubicBezTo>
                    <a:pt x="2" y="1"/>
                    <a:pt x="2" y="0"/>
                    <a:pt x="2" y="0"/>
                  </a:cubicBezTo>
                  <a:cubicBezTo>
                    <a:pt x="2" y="0"/>
                    <a:pt x="3" y="0"/>
                    <a:pt x="3"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69" name="Freeform 247">
              <a:extLst>
                <a:ext uri="{FF2B5EF4-FFF2-40B4-BE49-F238E27FC236}">
                  <a16:creationId xmlns:a16="http://schemas.microsoft.com/office/drawing/2014/main" id="{96A71BF6-0768-4C11-56A7-6C6DBCFADC9E}"/>
                </a:ext>
              </a:extLst>
            </p:cNvPr>
            <p:cNvSpPr>
              <a:spLocks/>
            </p:cNvSpPr>
            <p:nvPr/>
          </p:nvSpPr>
          <p:spPr bwMode="auto">
            <a:xfrm>
              <a:off x="3117851" y="2873375"/>
              <a:ext cx="44450" cy="34925"/>
            </a:xfrm>
            <a:custGeom>
              <a:avLst/>
              <a:gdLst>
                <a:gd name="T0" fmla="*/ 4 w 4"/>
                <a:gd name="T1" fmla="*/ 1 h 3"/>
                <a:gd name="T2" fmla="*/ 3 w 4"/>
                <a:gd name="T3" fmla="*/ 0 h 3"/>
                <a:gd name="T4" fmla="*/ 2 w 4"/>
                <a:gd name="T5" fmla="*/ 0 h 3"/>
                <a:gd name="T6" fmla="*/ 2 w 4"/>
                <a:gd name="T7" fmla="*/ 1 h 3"/>
                <a:gd name="T8" fmla="*/ 1 w 4"/>
                <a:gd name="T9" fmla="*/ 1 h 3"/>
                <a:gd name="T10" fmla="*/ 0 w 4"/>
                <a:gd name="T11" fmla="*/ 1 h 3"/>
                <a:gd name="T12" fmla="*/ 1 w 4"/>
                <a:gd name="T13" fmla="*/ 2 h 3"/>
                <a:gd name="T14" fmla="*/ 1 w 4"/>
                <a:gd name="T15" fmla="*/ 3 h 3"/>
                <a:gd name="T16" fmla="*/ 3 w 4"/>
                <a:gd name="T17" fmla="*/ 3 h 3"/>
                <a:gd name="T18" fmla="*/ 4 w 4"/>
                <a:gd name="T19" fmla="*/ 2 h 3"/>
                <a:gd name="T20" fmla="*/ 4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4" y="1"/>
                  </a:moveTo>
                  <a:cubicBezTo>
                    <a:pt x="4" y="0"/>
                    <a:pt x="4" y="0"/>
                    <a:pt x="3" y="0"/>
                  </a:cubicBezTo>
                  <a:cubicBezTo>
                    <a:pt x="3" y="0"/>
                    <a:pt x="3" y="0"/>
                    <a:pt x="2" y="0"/>
                  </a:cubicBezTo>
                  <a:cubicBezTo>
                    <a:pt x="2" y="1"/>
                    <a:pt x="2" y="1"/>
                    <a:pt x="2" y="1"/>
                  </a:cubicBezTo>
                  <a:cubicBezTo>
                    <a:pt x="1" y="1"/>
                    <a:pt x="1" y="1"/>
                    <a:pt x="1" y="1"/>
                  </a:cubicBezTo>
                  <a:cubicBezTo>
                    <a:pt x="1" y="1"/>
                    <a:pt x="0" y="1"/>
                    <a:pt x="0" y="1"/>
                  </a:cubicBezTo>
                  <a:cubicBezTo>
                    <a:pt x="0" y="2"/>
                    <a:pt x="0" y="2"/>
                    <a:pt x="1" y="2"/>
                  </a:cubicBezTo>
                  <a:cubicBezTo>
                    <a:pt x="1" y="3"/>
                    <a:pt x="1" y="3"/>
                    <a:pt x="1" y="3"/>
                  </a:cubicBezTo>
                  <a:cubicBezTo>
                    <a:pt x="1" y="3"/>
                    <a:pt x="2" y="3"/>
                    <a:pt x="3" y="3"/>
                  </a:cubicBezTo>
                  <a:cubicBezTo>
                    <a:pt x="4" y="2"/>
                    <a:pt x="4" y="2"/>
                    <a:pt x="4"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0" name="Freeform 248">
              <a:extLst>
                <a:ext uri="{FF2B5EF4-FFF2-40B4-BE49-F238E27FC236}">
                  <a16:creationId xmlns:a16="http://schemas.microsoft.com/office/drawing/2014/main" id="{BF6B4CDF-B17B-4D8F-53AF-9D3091B3342E}"/>
                </a:ext>
              </a:extLst>
            </p:cNvPr>
            <p:cNvSpPr>
              <a:spLocks/>
            </p:cNvSpPr>
            <p:nvPr/>
          </p:nvSpPr>
          <p:spPr bwMode="auto">
            <a:xfrm>
              <a:off x="3162301" y="3011488"/>
              <a:ext cx="46038" cy="22225"/>
            </a:xfrm>
            <a:custGeom>
              <a:avLst/>
              <a:gdLst>
                <a:gd name="T0" fmla="*/ 0 w 4"/>
                <a:gd name="T1" fmla="*/ 2 h 2"/>
                <a:gd name="T2" fmla="*/ 2 w 4"/>
                <a:gd name="T3" fmla="*/ 2 h 2"/>
                <a:gd name="T4" fmla="*/ 4 w 4"/>
                <a:gd name="T5" fmla="*/ 2 h 2"/>
                <a:gd name="T6" fmla="*/ 4 w 4"/>
                <a:gd name="T7" fmla="*/ 1 h 2"/>
                <a:gd name="T8" fmla="*/ 3 w 4"/>
                <a:gd name="T9" fmla="*/ 0 h 2"/>
                <a:gd name="T10" fmla="*/ 2 w 4"/>
                <a:gd name="T11" fmla="*/ 0 h 2"/>
                <a:gd name="T12" fmla="*/ 2 w 4"/>
                <a:gd name="T13" fmla="*/ 0 h 2"/>
                <a:gd name="T14" fmla="*/ 1 w 4"/>
                <a:gd name="T15" fmla="*/ 0 h 2"/>
                <a:gd name="T16" fmla="*/ 0 w 4"/>
                <a:gd name="T17" fmla="*/ 0 h 2"/>
                <a:gd name="T18" fmla="*/ 0 w 4"/>
                <a:gd name="T19" fmla="*/ 1 h 2"/>
                <a:gd name="T20" fmla="*/ 0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0" y="2"/>
                  </a:moveTo>
                  <a:cubicBezTo>
                    <a:pt x="1" y="2"/>
                    <a:pt x="1" y="2"/>
                    <a:pt x="2" y="2"/>
                  </a:cubicBezTo>
                  <a:cubicBezTo>
                    <a:pt x="3" y="2"/>
                    <a:pt x="3" y="2"/>
                    <a:pt x="4" y="2"/>
                  </a:cubicBezTo>
                  <a:cubicBezTo>
                    <a:pt x="4" y="2"/>
                    <a:pt x="4" y="1"/>
                    <a:pt x="4" y="1"/>
                  </a:cubicBezTo>
                  <a:cubicBezTo>
                    <a:pt x="4" y="0"/>
                    <a:pt x="3" y="0"/>
                    <a:pt x="3" y="0"/>
                  </a:cubicBezTo>
                  <a:cubicBezTo>
                    <a:pt x="3" y="0"/>
                    <a:pt x="3" y="0"/>
                    <a:pt x="2" y="0"/>
                  </a:cubicBezTo>
                  <a:cubicBezTo>
                    <a:pt x="2" y="0"/>
                    <a:pt x="2" y="0"/>
                    <a:pt x="2" y="0"/>
                  </a:cubicBezTo>
                  <a:cubicBezTo>
                    <a:pt x="1" y="0"/>
                    <a:pt x="1" y="0"/>
                    <a:pt x="1" y="0"/>
                  </a:cubicBezTo>
                  <a:cubicBezTo>
                    <a:pt x="0" y="0"/>
                    <a:pt x="0" y="0"/>
                    <a:pt x="0" y="0"/>
                  </a:cubicBezTo>
                  <a:cubicBezTo>
                    <a:pt x="0" y="0"/>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1" name="Freeform 249">
              <a:extLst>
                <a:ext uri="{FF2B5EF4-FFF2-40B4-BE49-F238E27FC236}">
                  <a16:creationId xmlns:a16="http://schemas.microsoft.com/office/drawing/2014/main" id="{60A8EDE6-2736-8233-A296-5FA737CD1ECE}"/>
                </a:ext>
              </a:extLst>
            </p:cNvPr>
            <p:cNvSpPr>
              <a:spLocks/>
            </p:cNvSpPr>
            <p:nvPr/>
          </p:nvSpPr>
          <p:spPr bwMode="auto">
            <a:xfrm>
              <a:off x="3003551" y="2886075"/>
              <a:ext cx="33338" cy="33338"/>
            </a:xfrm>
            <a:custGeom>
              <a:avLst/>
              <a:gdLst>
                <a:gd name="T0" fmla="*/ 3 w 3"/>
                <a:gd name="T1" fmla="*/ 2 h 3"/>
                <a:gd name="T2" fmla="*/ 2 w 3"/>
                <a:gd name="T3" fmla="*/ 1 h 3"/>
                <a:gd name="T4" fmla="*/ 2 w 3"/>
                <a:gd name="T5" fmla="*/ 0 h 3"/>
                <a:gd name="T6" fmla="*/ 1 w 3"/>
                <a:gd name="T7" fmla="*/ 1 h 3"/>
                <a:gd name="T8" fmla="*/ 1 w 3"/>
                <a:gd name="T9" fmla="*/ 1 h 3"/>
                <a:gd name="T10" fmla="*/ 0 w 3"/>
                <a:gd name="T11" fmla="*/ 1 h 3"/>
                <a:gd name="T12" fmla="*/ 0 w 3"/>
                <a:gd name="T13" fmla="*/ 2 h 3"/>
                <a:gd name="T14" fmla="*/ 0 w 3"/>
                <a:gd name="T15" fmla="*/ 2 h 3"/>
                <a:gd name="T16" fmla="*/ 1 w 3"/>
                <a:gd name="T17" fmla="*/ 3 h 3"/>
                <a:gd name="T18" fmla="*/ 2 w 3"/>
                <a:gd name="T19" fmla="*/ 2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cubicBezTo>
                    <a:pt x="3" y="1"/>
                    <a:pt x="2" y="1"/>
                    <a:pt x="2" y="1"/>
                  </a:cubicBezTo>
                  <a:cubicBezTo>
                    <a:pt x="2" y="1"/>
                    <a:pt x="2" y="1"/>
                    <a:pt x="2" y="0"/>
                  </a:cubicBezTo>
                  <a:cubicBezTo>
                    <a:pt x="2" y="0"/>
                    <a:pt x="1" y="1"/>
                    <a:pt x="1" y="1"/>
                  </a:cubicBezTo>
                  <a:cubicBezTo>
                    <a:pt x="1" y="1"/>
                    <a:pt x="1" y="1"/>
                    <a:pt x="1" y="1"/>
                  </a:cubicBezTo>
                  <a:cubicBezTo>
                    <a:pt x="0" y="1"/>
                    <a:pt x="0" y="1"/>
                    <a:pt x="0" y="1"/>
                  </a:cubicBezTo>
                  <a:cubicBezTo>
                    <a:pt x="0" y="2"/>
                    <a:pt x="0" y="2"/>
                    <a:pt x="0" y="2"/>
                  </a:cubicBezTo>
                  <a:cubicBezTo>
                    <a:pt x="0" y="2"/>
                    <a:pt x="0" y="2"/>
                    <a:pt x="0" y="2"/>
                  </a:cubicBezTo>
                  <a:cubicBezTo>
                    <a:pt x="0" y="3"/>
                    <a:pt x="1" y="3"/>
                    <a:pt x="1" y="3"/>
                  </a:cubicBezTo>
                  <a:cubicBezTo>
                    <a:pt x="1" y="3"/>
                    <a:pt x="1" y="3"/>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2" name="Freeform 250">
              <a:extLst>
                <a:ext uri="{FF2B5EF4-FFF2-40B4-BE49-F238E27FC236}">
                  <a16:creationId xmlns:a16="http://schemas.microsoft.com/office/drawing/2014/main" id="{C0FC3467-1B8D-A407-8BCA-070FAA776CBD}"/>
                </a:ext>
              </a:extLst>
            </p:cNvPr>
            <p:cNvSpPr>
              <a:spLocks noEditPoints="1"/>
            </p:cNvSpPr>
            <p:nvPr/>
          </p:nvSpPr>
          <p:spPr bwMode="auto">
            <a:xfrm>
              <a:off x="2662238" y="2668588"/>
              <a:ext cx="876300" cy="536575"/>
            </a:xfrm>
            <a:custGeom>
              <a:avLst/>
              <a:gdLst>
                <a:gd name="T0" fmla="*/ 56 w 77"/>
                <a:gd name="T1" fmla="*/ 19 h 47"/>
                <a:gd name="T2" fmla="*/ 42 w 77"/>
                <a:gd name="T3" fmla="*/ 2 h 47"/>
                <a:gd name="T4" fmla="*/ 41 w 77"/>
                <a:gd name="T5" fmla="*/ 0 h 47"/>
                <a:gd name="T6" fmla="*/ 41 w 77"/>
                <a:gd name="T7" fmla="*/ 1 h 47"/>
                <a:gd name="T8" fmla="*/ 19 w 77"/>
                <a:gd name="T9" fmla="*/ 13 h 47"/>
                <a:gd name="T10" fmla="*/ 0 w 77"/>
                <a:gd name="T11" fmla="*/ 31 h 47"/>
                <a:gd name="T12" fmla="*/ 18 w 77"/>
                <a:gd name="T13" fmla="*/ 41 h 47"/>
                <a:gd name="T14" fmla="*/ 46 w 77"/>
                <a:gd name="T15" fmla="*/ 47 h 47"/>
                <a:gd name="T16" fmla="*/ 70 w 77"/>
                <a:gd name="T17" fmla="*/ 41 h 47"/>
                <a:gd name="T18" fmla="*/ 39 w 77"/>
                <a:gd name="T19" fmla="*/ 12 h 47"/>
                <a:gd name="T20" fmla="*/ 38 w 77"/>
                <a:gd name="T21" fmla="*/ 17 h 47"/>
                <a:gd name="T22" fmla="*/ 39 w 77"/>
                <a:gd name="T23" fmla="*/ 13 h 47"/>
                <a:gd name="T24" fmla="*/ 38 w 77"/>
                <a:gd name="T25" fmla="*/ 8 h 47"/>
                <a:gd name="T26" fmla="*/ 34 w 77"/>
                <a:gd name="T27" fmla="*/ 11 h 47"/>
                <a:gd name="T28" fmla="*/ 36 w 77"/>
                <a:gd name="T29" fmla="*/ 7 h 47"/>
                <a:gd name="T30" fmla="*/ 34 w 77"/>
                <a:gd name="T31" fmla="*/ 3 h 47"/>
                <a:gd name="T32" fmla="*/ 30 w 77"/>
                <a:gd name="T33" fmla="*/ 7 h 47"/>
                <a:gd name="T34" fmla="*/ 23 w 77"/>
                <a:gd name="T35" fmla="*/ 15 h 47"/>
                <a:gd name="T36" fmla="*/ 23 w 77"/>
                <a:gd name="T37" fmla="*/ 12 h 47"/>
                <a:gd name="T38" fmla="*/ 25 w 77"/>
                <a:gd name="T39" fmla="*/ 12 h 47"/>
                <a:gd name="T40" fmla="*/ 27 w 77"/>
                <a:gd name="T41" fmla="*/ 14 h 47"/>
                <a:gd name="T42" fmla="*/ 27 w 77"/>
                <a:gd name="T43" fmla="*/ 14 h 47"/>
                <a:gd name="T44" fmla="*/ 28 w 77"/>
                <a:gd name="T45" fmla="*/ 20 h 47"/>
                <a:gd name="T46" fmla="*/ 28 w 77"/>
                <a:gd name="T47" fmla="*/ 17 h 47"/>
                <a:gd name="T48" fmla="*/ 31 w 77"/>
                <a:gd name="T49" fmla="*/ 17 h 47"/>
                <a:gd name="T50" fmla="*/ 29 w 77"/>
                <a:gd name="T51" fmla="*/ 21 h 47"/>
                <a:gd name="T52" fmla="*/ 33 w 77"/>
                <a:gd name="T53" fmla="*/ 20 h 47"/>
                <a:gd name="T54" fmla="*/ 31 w 77"/>
                <a:gd name="T55" fmla="*/ 23 h 47"/>
                <a:gd name="T56" fmla="*/ 34 w 77"/>
                <a:gd name="T57" fmla="*/ 23 h 47"/>
                <a:gd name="T58" fmla="*/ 35 w 77"/>
                <a:gd name="T59" fmla="*/ 23 h 47"/>
                <a:gd name="T60" fmla="*/ 34 w 77"/>
                <a:gd name="T61" fmla="*/ 28 h 47"/>
                <a:gd name="T62" fmla="*/ 36 w 77"/>
                <a:gd name="T63" fmla="*/ 25 h 47"/>
                <a:gd name="T64" fmla="*/ 36 w 77"/>
                <a:gd name="T65" fmla="*/ 28 h 47"/>
                <a:gd name="T66" fmla="*/ 36 w 77"/>
                <a:gd name="T67" fmla="*/ 32 h 47"/>
                <a:gd name="T68" fmla="*/ 37 w 77"/>
                <a:gd name="T69" fmla="*/ 29 h 47"/>
                <a:gd name="T70" fmla="*/ 39 w 77"/>
                <a:gd name="T71" fmla="*/ 30 h 47"/>
                <a:gd name="T72" fmla="*/ 40 w 77"/>
                <a:gd name="T73" fmla="*/ 21 h 47"/>
                <a:gd name="T74" fmla="*/ 44 w 77"/>
                <a:gd name="T75" fmla="*/ 17 h 47"/>
                <a:gd name="T76" fmla="*/ 43 w 77"/>
                <a:gd name="T77" fmla="*/ 22 h 47"/>
                <a:gd name="T78" fmla="*/ 46 w 77"/>
                <a:gd name="T79" fmla="*/ 25 h 47"/>
                <a:gd name="T80" fmla="*/ 47 w 77"/>
                <a:gd name="T81" fmla="*/ 24 h 47"/>
                <a:gd name="T82" fmla="*/ 42 w 77"/>
                <a:gd name="T83" fmla="*/ 26 h 47"/>
                <a:gd name="T84" fmla="*/ 45 w 77"/>
                <a:gd name="T85" fmla="*/ 29 h 47"/>
                <a:gd name="T86" fmla="*/ 48 w 77"/>
                <a:gd name="T87" fmla="*/ 32 h 47"/>
                <a:gd name="T88" fmla="*/ 43 w 77"/>
                <a:gd name="T89" fmla="*/ 31 h 47"/>
                <a:gd name="T90" fmla="*/ 48 w 77"/>
                <a:gd name="T91" fmla="*/ 37 h 47"/>
                <a:gd name="T92" fmla="*/ 49 w 77"/>
                <a:gd name="T93"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47">
                  <a:moveTo>
                    <a:pt x="70" y="27"/>
                  </a:moveTo>
                  <a:cubicBezTo>
                    <a:pt x="68" y="27"/>
                    <a:pt x="67" y="27"/>
                    <a:pt x="66" y="28"/>
                  </a:cubicBezTo>
                  <a:cubicBezTo>
                    <a:pt x="65" y="23"/>
                    <a:pt x="61" y="19"/>
                    <a:pt x="56" y="19"/>
                  </a:cubicBezTo>
                  <a:cubicBezTo>
                    <a:pt x="55" y="19"/>
                    <a:pt x="55" y="19"/>
                    <a:pt x="55" y="19"/>
                  </a:cubicBezTo>
                  <a:cubicBezTo>
                    <a:pt x="55" y="19"/>
                    <a:pt x="55" y="18"/>
                    <a:pt x="55" y="18"/>
                  </a:cubicBezTo>
                  <a:cubicBezTo>
                    <a:pt x="55" y="10"/>
                    <a:pt x="49" y="3"/>
                    <a:pt x="42" y="2"/>
                  </a:cubicBezTo>
                  <a:cubicBezTo>
                    <a:pt x="43" y="1"/>
                    <a:pt x="43" y="1"/>
                    <a:pt x="43" y="1"/>
                  </a:cubicBezTo>
                  <a:cubicBezTo>
                    <a:pt x="43" y="0"/>
                    <a:pt x="43" y="0"/>
                    <a:pt x="43" y="0"/>
                  </a:cubicBezTo>
                  <a:cubicBezTo>
                    <a:pt x="41" y="0"/>
                    <a:pt x="41" y="0"/>
                    <a:pt x="41" y="0"/>
                  </a:cubicBezTo>
                  <a:cubicBezTo>
                    <a:pt x="41" y="0"/>
                    <a:pt x="41" y="0"/>
                    <a:pt x="41" y="0"/>
                  </a:cubicBezTo>
                  <a:cubicBezTo>
                    <a:pt x="42" y="0"/>
                    <a:pt x="42" y="0"/>
                    <a:pt x="42" y="0"/>
                  </a:cubicBezTo>
                  <a:cubicBezTo>
                    <a:pt x="41" y="1"/>
                    <a:pt x="41" y="1"/>
                    <a:pt x="41" y="1"/>
                  </a:cubicBezTo>
                  <a:cubicBezTo>
                    <a:pt x="40" y="1"/>
                    <a:pt x="39" y="1"/>
                    <a:pt x="38" y="1"/>
                  </a:cubicBezTo>
                  <a:cubicBezTo>
                    <a:pt x="30" y="1"/>
                    <a:pt x="24" y="6"/>
                    <a:pt x="22" y="13"/>
                  </a:cubicBezTo>
                  <a:cubicBezTo>
                    <a:pt x="21" y="13"/>
                    <a:pt x="20" y="13"/>
                    <a:pt x="19" y="13"/>
                  </a:cubicBezTo>
                  <a:cubicBezTo>
                    <a:pt x="15" y="13"/>
                    <a:pt x="11" y="16"/>
                    <a:pt x="11" y="20"/>
                  </a:cubicBezTo>
                  <a:cubicBezTo>
                    <a:pt x="11" y="20"/>
                    <a:pt x="10" y="20"/>
                    <a:pt x="10" y="20"/>
                  </a:cubicBezTo>
                  <a:cubicBezTo>
                    <a:pt x="4" y="20"/>
                    <a:pt x="0" y="25"/>
                    <a:pt x="0" y="31"/>
                  </a:cubicBezTo>
                  <a:cubicBezTo>
                    <a:pt x="0" y="36"/>
                    <a:pt x="4" y="41"/>
                    <a:pt x="9" y="41"/>
                  </a:cubicBezTo>
                  <a:cubicBezTo>
                    <a:pt x="9" y="41"/>
                    <a:pt x="10" y="41"/>
                    <a:pt x="10" y="41"/>
                  </a:cubicBezTo>
                  <a:cubicBezTo>
                    <a:pt x="13" y="41"/>
                    <a:pt x="18" y="41"/>
                    <a:pt x="18" y="41"/>
                  </a:cubicBezTo>
                  <a:cubicBezTo>
                    <a:pt x="18" y="41"/>
                    <a:pt x="19" y="42"/>
                    <a:pt x="19" y="42"/>
                  </a:cubicBezTo>
                  <a:cubicBezTo>
                    <a:pt x="21" y="45"/>
                    <a:pt x="25" y="47"/>
                    <a:pt x="29" y="47"/>
                  </a:cubicBezTo>
                  <a:cubicBezTo>
                    <a:pt x="46" y="47"/>
                    <a:pt x="46" y="47"/>
                    <a:pt x="46" y="47"/>
                  </a:cubicBezTo>
                  <a:cubicBezTo>
                    <a:pt x="50" y="47"/>
                    <a:pt x="53" y="45"/>
                    <a:pt x="55" y="41"/>
                  </a:cubicBezTo>
                  <a:cubicBezTo>
                    <a:pt x="55" y="41"/>
                    <a:pt x="55" y="41"/>
                    <a:pt x="55" y="41"/>
                  </a:cubicBezTo>
                  <a:cubicBezTo>
                    <a:pt x="55" y="41"/>
                    <a:pt x="67" y="41"/>
                    <a:pt x="70" y="41"/>
                  </a:cubicBezTo>
                  <a:cubicBezTo>
                    <a:pt x="74" y="41"/>
                    <a:pt x="77" y="38"/>
                    <a:pt x="77" y="34"/>
                  </a:cubicBezTo>
                  <a:cubicBezTo>
                    <a:pt x="77" y="30"/>
                    <a:pt x="74" y="27"/>
                    <a:pt x="70" y="27"/>
                  </a:cubicBezTo>
                  <a:close/>
                  <a:moveTo>
                    <a:pt x="39" y="12"/>
                  </a:moveTo>
                  <a:cubicBezTo>
                    <a:pt x="42" y="13"/>
                    <a:pt x="42" y="13"/>
                    <a:pt x="42" y="13"/>
                  </a:cubicBezTo>
                  <a:cubicBezTo>
                    <a:pt x="42" y="14"/>
                    <a:pt x="42" y="14"/>
                    <a:pt x="42" y="14"/>
                  </a:cubicBezTo>
                  <a:cubicBezTo>
                    <a:pt x="38" y="17"/>
                    <a:pt x="38" y="17"/>
                    <a:pt x="38" y="17"/>
                  </a:cubicBezTo>
                  <a:cubicBezTo>
                    <a:pt x="37" y="16"/>
                    <a:pt x="37" y="16"/>
                    <a:pt x="37" y="16"/>
                  </a:cubicBezTo>
                  <a:cubicBezTo>
                    <a:pt x="41" y="13"/>
                    <a:pt x="41" y="13"/>
                    <a:pt x="41" y="13"/>
                  </a:cubicBezTo>
                  <a:cubicBezTo>
                    <a:pt x="39" y="13"/>
                    <a:pt x="39" y="13"/>
                    <a:pt x="39" y="13"/>
                  </a:cubicBezTo>
                  <a:lnTo>
                    <a:pt x="39" y="12"/>
                  </a:lnTo>
                  <a:close/>
                  <a:moveTo>
                    <a:pt x="36" y="7"/>
                  </a:moveTo>
                  <a:cubicBezTo>
                    <a:pt x="38" y="8"/>
                    <a:pt x="38" y="8"/>
                    <a:pt x="38" y="8"/>
                  </a:cubicBezTo>
                  <a:cubicBezTo>
                    <a:pt x="39" y="9"/>
                    <a:pt x="39" y="9"/>
                    <a:pt x="39" y="9"/>
                  </a:cubicBezTo>
                  <a:cubicBezTo>
                    <a:pt x="35" y="12"/>
                    <a:pt x="35" y="12"/>
                    <a:pt x="35" y="12"/>
                  </a:cubicBezTo>
                  <a:cubicBezTo>
                    <a:pt x="34" y="11"/>
                    <a:pt x="34" y="11"/>
                    <a:pt x="34" y="11"/>
                  </a:cubicBezTo>
                  <a:cubicBezTo>
                    <a:pt x="38" y="8"/>
                    <a:pt x="38" y="8"/>
                    <a:pt x="38" y="8"/>
                  </a:cubicBezTo>
                  <a:cubicBezTo>
                    <a:pt x="36" y="8"/>
                    <a:pt x="36" y="8"/>
                    <a:pt x="36" y="8"/>
                  </a:cubicBezTo>
                  <a:lnTo>
                    <a:pt x="36" y="7"/>
                  </a:lnTo>
                  <a:close/>
                  <a:moveTo>
                    <a:pt x="31" y="4"/>
                  </a:moveTo>
                  <a:cubicBezTo>
                    <a:pt x="31" y="3"/>
                    <a:pt x="31" y="3"/>
                    <a:pt x="31" y="3"/>
                  </a:cubicBezTo>
                  <a:cubicBezTo>
                    <a:pt x="34" y="3"/>
                    <a:pt x="34" y="3"/>
                    <a:pt x="34" y="3"/>
                  </a:cubicBezTo>
                  <a:cubicBezTo>
                    <a:pt x="35" y="4"/>
                    <a:pt x="35" y="4"/>
                    <a:pt x="35" y="4"/>
                  </a:cubicBezTo>
                  <a:cubicBezTo>
                    <a:pt x="31" y="8"/>
                    <a:pt x="31" y="8"/>
                    <a:pt x="31" y="8"/>
                  </a:cubicBezTo>
                  <a:cubicBezTo>
                    <a:pt x="30" y="7"/>
                    <a:pt x="30" y="7"/>
                    <a:pt x="30" y="7"/>
                  </a:cubicBezTo>
                  <a:cubicBezTo>
                    <a:pt x="33" y="4"/>
                    <a:pt x="33" y="4"/>
                    <a:pt x="33" y="4"/>
                  </a:cubicBezTo>
                  <a:lnTo>
                    <a:pt x="31" y="4"/>
                  </a:lnTo>
                  <a:close/>
                  <a:moveTo>
                    <a:pt x="23" y="15"/>
                  </a:moveTo>
                  <a:cubicBezTo>
                    <a:pt x="22" y="14"/>
                    <a:pt x="22" y="14"/>
                    <a:pt x="22" y="14"/>
                  </a:cubicBezTo>
                  <a:cubicBezTo>
                    <a:pt x="24" y="12"/>
                    <a:pt x="24" y="12"/>
                    <a:pt x="24" y="12"/>
                  </a:cubicBezTo>
                  <a:cubicBezTo>
                    <a:pt x="23" y="12"/>
                    <a:pt x="23" y="12"/>
                    <a:pt x="23" y="12"/>
                  </a:cubicBezTo>
                  <a:cubicBezTo>
                    <a:pt x="23" y="11"/>
                    <a:pt x="23" y="11"/>
                    <a:pt x="23" y="11"/>
                  </a:cubicBezTo>
                  <a:cubicBezTo>
                    <a:pt x="24" y="11"/>
                    <a:pt x="24" y="11"/>
                    <a:pt x="24" y="11"/>
                  </a:cubicBezTo>
                  <a:cubicBezTo>
                    <a:pt x="25" y="12"/>
                    <a:pt x="25" y="12"/>
                    <a:pt x="25" y="12"/>
                  </a:cubicBezTo>
                  <a:lnTo>
                    <a:pt x="23" y="15"/>
                  </a:lnTo>
                  <a:close/>
                  <a:moveTo>
                    <a:pt x="25" y="17"/>
                  </a:moveTo>
                  <a:cubicBezTo>
                    <a:pt x="27" y="14"/>
                    <a:pt x="27" y="14"/>
                    <a:pt x="27" y="14"/>
                  </a:cubicBezTo>
                  <a:cubicBezTo>
                    <a:pt x="26" y="14"/>
                    <a:pt x="26" y="14"/>
                    <a:pt x="26" y="14"/>
                  </a:cubicBezTo>
                  <a:cubicBezTo>
                    <a:pt x="26" y="14"/>
                    <a:pt x="26" y="14"/>
                    <a:pt x="26" y="14"/>
                  </a:cubicBezTo>
                  <a:cubicBezTo>
                    <a:pt x="27" y="14"/>
                    <a:pt x="27" y="14"/>
                    <a:pt x="27" y="14"/>
                  </a:cubicBezTo>
                  <a:cubicBezTo>
                    <a:pt x="28" y="14"/>
                    <a:pt x="28" y="14"/>
                    <a:pt x="28" y="14"/>
                  </a:cubicBezTo>
                  <a:cubicBezTo>
                    <a:pt x="25" y="17"/>
                    <a:pt x="25" y="17"/>
                    <a:pt x="25" y="17"/>
                  </a:cubicBezTo>
                  <a:close/>
                  <a:moveTo>
                    <a:pt x="28" y="20"/>
                  </a:moveTo>
                  <a:cubicBezTo>
                    <a:pt x="28" y="19"/>
                    <a:pt x="28" y="19"/>
                    <a:pt x="28" y="19"/>
                  </a:cubicBezTo>
                  <a:cubicBezTo>
                    <a:pt x="30" y="17"/>
                    <a:pt x="30" y="17"/>
                    <a:pt x="30" y="17"/>
                  </a:cubicBezTo>
                  <a:cubicBezTo>
                    <a:pt x="28" y="17"/>
                    <a:pt x="28" y="17"/>
                    <a:pt x="28" y="17"/>
                  </a:cubicBezTo>
                  <a:cubicBezTo>
                    <a:pt x="28" y="16"/>
                    <a:pt x="28" y="16"/>
                    <a:pt x="28" y="16"/>
                  </a:cubicBezTo>
                  <a:cubicBezTo>
                    <a:pt x="30" y="17"/>
                    <a:pt x="30" y="17"/>
                    <a:pt x="30" y="17"/>
                  </a:cubicBezTo>
                  <a:cubicBezTo>
                    <a:pt x="31" y="17"/>
                    <a:pt x="31" y="17"/>
                    <a:pt x="31" y="17"/>
                  </a:cubicBezTo>
                  <a:lnTo>
                    <a:pt x="28" y="20"/>
                  </a:lnTo>
                  <a:close/>
                  <a:moveTo>
                    <a:pt x="30" y="22"/>
                  </a:moveTo>
                  <a:cubicBezTo>
                    <a:pt x="29" y="21"/>
                    <a:pt x="29" y="21"/>
                    <a:pt x="29" y="21"/>
                  </a:cubicBezTo>
                  <a:cubicBezTo>
                    <a:pt x="29" y="20"/>
                    <a:pt x="30" y="20"/>
                    <a:pt x="30" y="20"/>
                  </a:cubicBezTo>
                  <a:cubicBezTo>
                    <a:pt x="31" y="19"/>
                    <a:pt x="31" y="19"/>
                    <a:pt x="32" y="19"/>
                  </a:cubicBezTo>
                  <a:cubicBezTo>
                    <a:pt x="32" y="19"/>
                    <a:pt x="32" y="19"/>
                    <a:pt x="33" y="20"/>
                  </a:cubicBezTo>
                  <a:cubicBezTo>
                    <a:pt x="33" y="20"/>
                    <a:pt x="33" y="20"/>
                    <a:pt x="33" y="21"/>
                  </a:cubicBezTo>
                  <a:cubicBezTo>
                    <a:pt x="33" y="21"/>
                    <a:pt x="33" y="21"/>
                    <a:pt x="32" y="22"/>
                  </a:cubicBezTo>
                  <a:cubicBezTo>
                    <a:pt x="32" y="22"/>
                    <a:pt x="31" y="23"/>
                    <a:pt x="31" y="23"/>
                  </a:cubicBezTo>
                  <a:cubicBezTo>
                    <a:pt x="31" y="23"/>
                    <a:pt x="30" y="22"/>
                    <a:pt x="30" y="22"/>
                  </a:cubicBezTo>
                  <a:close/>
                  <a:moveTo>
                    <a:pt x="32" y="25"/>
                  </a:moveTo>
                  <a:cubicBezTo>
                    <a:pt x="34" y="23"/>
                    <a:pt x="34" y="23"/>
                    <a:pt x="34" y="23"/>
                  </a:cubicBezTo>
                  <a:cubicBezTo>
                    <a:pt x="33" y="23"/>
                    <a:pt x="33" y="23"/>
                    <a:pt x="33" y="23"/>
                  </a:cubicBezTo>
                  <a:cubicBezTo>
                    <a:pt x="33" y="22"/>
                    <a:pt x="33" y="22"/>
                    <a:pt x="33" y="22"/>
                  </a:cubicBezTo>
                  <a:cubicBezTo>
                    <a:pt x="35" y="23"/>
                    <a:pt x="35" y="23"/>
                    <a:pt x="35" y="23"/>
                  </a:cubicBezTo>
                  <a:cubicBezTo>
                    <a:pt x="35" y="23"/>
                    <a:pt x="35" y="23"/>
                    <a:pt x="35" y="23"/>
                  </a:cubicBezTo>
                  <a:cubicBezTo>
                    <a:pt x="32" y="25"/>
                    <a:pt x="32" y="25"/>
                    <a:pt x="32" y="25"/>
                  </a:cubicBezTo>
                  <a:close/>
                  <a:moveTo>
                    <a:pt x="34" y="28"/>
                  </a:moveTo>
                  <a:cubicBezTo>
                    <a:pt x="33" y="27"/>
                    <a:pt x="33" y="27"/>
                    <a:pt x="33" y="27"/>
                  </a:cubicBezTo>
                  <a:cubicBezTo>
                    <a:pt x="33" y="26"/>
                    <a:pt x="34" y="26"/>
                    <a:pt x="35" y="26"/>
                  </a:cubicBezTo>
                  <a:cubicBezTo>
                    <a:pt x="35" y="25"/>
                    <a:pt x="36" y="25"/>
                    <a:pt x="36" y="25"/>
                  </a:cubicBezTo>
                  <a:cubicBezTo>
                    <a:pt x="36" y="25"/>
                    <a:pt x="37" y="25"/>
                    <a:pt x="37" y="26"/>
                  </a:cubicBezTo>
                  <a:cubicBezTo>
                    <a:pt x="37" y="27"/>
                    <a:pt x="37" y="27"/>
                    <a:pt x="37" y="27"/>
                  </a:cubicBezTo>
                  <a:cubicBezTo>
                    <a:pt x="37" y="27"/>
                    <a:pt x="37" y="28"/>
                    <a:pt x="36" y="28"/>
                  </a:cubicBezTo>
                  <a:cubicBezTo>
                    <a:pt x="35" y="29"/>
                    <a:pt x="35" y="29"/>
                    <a:pt x="35" y="29"/>
                  </a:cubicBezTo>
                  <a:cubicBezTo>
                    <a:pt x="34" y="29"/>
                    <a:pt x="34" y="28"/>
                    <a:pt x="34" y="28"/>
                  </a:cubicBezTo>
                  <a:close/>
                  <a:moveTo>
                    <a:pt x="36" y="32"/>
                  </a:moveTo>
                  <a:cubicBezTo>
                    <a:pt x="35" y="31"/>
                    <a:pt x="35" y="31"/>
                    <a:pt x="35" y="31"/>
                  </a:cubicBezTo>
                  <a:cubicBezTo>
                    <a:pt x="38" y="30"/>
                    <a:pt x="38" y="30"/>
                    <a:pt x="38" y="30"/>
                  </a:cubicBezTo>
                  <a:cubicBezTo>
                    <a:pt x="37" y="29"/>
                    <a:pt x="37" y="29"/>
                    <a:pt x="37" y="29"/>
                  </a:cubicBezTo>
                  <a:cubicBezTo>
                    <a:pt x="37" y="29"/>
                    <a:pt x="37" y="29"/>
                    <a:pt x="37" y="29"/>
                  </a:cubicBezTo>
                  <a:cubicBezTo>
                    <a:pt x="39" y="29"/>
                    <a:pt x="39" y="29"/>
                    <a:pt x="39" y="29"/>
                  </a:cubicBezTo>
                  <a:cubicBezTo>
                    <a:pt x="39" y="30"/>
                    <a:pt x="39" y="30"/>
                    <a:pt x="39" y="30"/>
                  </a:cubicBezTo>
                  <a:lnTo>
                    <a:pt x="36" y="32"/>
                  </a:lnTo>
                  <a:close/>
                  <a:moveTo>
                    <a:pt x="41" y="22"/>
                  </a:moveTo>
                  <a:cubicBezTo>
                    <a:pt x="41" y="22"/>
                    <a:pt x="40" y="22"/>
                    <a:pt x="40" y="21"/>
                  </a:cubicBezTo>
                  <a:cubicBezTo>
                    <a:pt x="39" y="20"/>
                    <a:pt x="39" y="19"/>
                    <a:pt x="39" y="19"/>
                  </a:cubicBezTo>
                  <a:cubicBezTo>
                    <a:pt x="40" y="19"/>
                    <a:pt x="40" y="18"/>
                    <a:pt x="41" y="18"/>
                  </a:cubicBezTo>
                  <a:cubicBezTo>
                    <a:pt x="43" y="17"/>
                    <a:pt x="43" y="17"/>
                    <a:pt x="44" y="17"/>
                  </a:cubicBezTo>
                  <a:cubicBezTo>
                    <a:pt x="44" y="17"/>
                    <a:pt x="44" y="18"/>
                    <a:pt x="45" y="19"/>
                  </a:cubicBezTo>
                  <a:cubicBezTo>
                    <a:pt x="45" y="19"/>
                    <a:pt x="45" y="20"/>
                    <a:pt x="45" y="20"/>
                  </a:cubicBezTo>
                  <a:cubicBezTo>
                    <a:pt x="45" y="21"/>
                    <a:pt x="44" y="21"/>
                    <a:pt x="43" y="22"/>
                  </a:cubicBezTo>
                  <a:cubicBezTo>
                    <a:pt x="42" y="22"/>
                    <a:pt x="41" y="22"/>
                    <a:pt x="41" y="22"/>
                  </a:cubicBezTo>
                  <a:close/>
                  <a:moveTo>
                    <a:pt x="42" y="26"/>
                  </a:moveTo>
                  <a:cubicBezTo>
                    <a:pt x="46" y="25"/>
                    <a:pt x="46" y="25"/>
                    <a:pt x="46" y="25"/>
                  </a:cubicBezTo>
                  <a:cubicBezTo>
                    <a:pt x="44" y="24"/>
                    <a:pt x="44" y="24"/>
                    <a:pt x="44" y="24"/>
                  </a:cubicBezTo>
                  <a:cubicBezTo>
                    <a:pt x="45" y="23"/>
                    <a:pt x="45" y="23"/>
                    <a:pt x="45" y="23"/>
                  </a:cubicBezTo>
                  <a:cubicBezTo>
                    <a:pt x="47" y="24"/>
                    <a:pt x="47" y="24"/>
                    <a:pt x="47" y="24"/>
                  </a:cubicBezTo>
                  <a:cubicBezTo>
                    <a:pt x="47" y="25"/>
                    <a:pt x="47" y="25"/>
                    <a:pt x="47" y="25"/>
                  </a:cubicBezTo>
                  <a:cubicBezTo>
                    <a:pt x="42" y="27"/>
                    <a:pt x="42" y="27"/>
                    <a:pt x="42" y="27"/>
                  </a:cubicBezTo>
                  <a:lnTo>
                    <a:pt x="42" y="26"/>
                  </a:lnTo>
                  <a:close/>
                  <a:moveTo>
                    <a:pt x="43" y="31"/>
                  </a:moveTo>
                  <a:cubicBezTo>
                    <a:pt x="43" y="30"/>
                    <a:pt x="43" y="30"/>
                    <a:pt x="43" y="30"/>
                  </a:cubicBezTo>
                  <a:cubicBezTo>
                    <a:pt x="43" y="29"/>
                    <a:pt x="44" y="29"/>
                    <a:pt x="45" y="29"/>
                  </a:cubicBezTo>
                  <a:cubicBezTo>
                    <a:pt x="47" y="29"/>
                    <a:pt x="47" y="29"/>
                    <a:pt x="48" y="29"/>
                  </a:cubicBezTo>
                  <a:cubicBezTo>
                    <a:pt x="48" y="29"/>
                    <a:pt x="48" y="29"/>
                    <a:pt x="49" y="30"/>
                  </a:cubicBezTo>
                  <a:cubicBezTo>
                    <a:pt x="49" y="31"/>
                    <a:pt x="49" y="32"/>
                    <a:pt x="48" y="32"/>
                  </a:cubicBezTo>
                  <a:cubicBezTo>
                    <a:pt x="48" y="33"/>
                    <a:pt x="47" y="33"/>
                    <a:pt x="46" y="33"/>
                  </a:cubicBezTo>
                  <a:cubicBezTo>
                    <a:pt x="45" y="33"/>
                    <a:pt x="44" y="33"/>
                    <a:pt x="44" y="33"/>
                  </a:cubicBezTo>
                  <a:cubicBezTo>
                    <a:pt x="43" y="33"/>
                    <a:pt x="43" y="32"/>
                    <a:pt x="43" y="31"/>
                  </a:cubicBezTo>
                  <a:close/>
                  <a:moveTo>
                    <a:pt x="44" y="38"/>
                  </a:moveTo>
                  <a:cubicBezTo>
                    <a:pt x="44" y="37"/>
                    <a:pt x="44" y="37"/>
                    <a:pt x="44" y="37"/>
                  </a:cubicBezTo>
                  <a:cubicBezTo>
                    <a:pt x="48" y="37"/>
                    <a:pt x="48" y="37"/>
                    <a:pt x="48" y="37"/>
                  </a:cubicBezTo>
                  <a:cubicBezTo>
                    <a:pt x="47" y="35"/>
                    <a:pt x="47" y="35"/>
                    <a:pt x="47" y="35"/>
                  </a:cubicBezTo>
                  <a:cubicBezTo>
                    <a:pt x="47" y="35"/>
                    <a:pt x="47" y="35"/>
                    <a:pt x="47" y="35"/>
                  </a:cubicBezTo>
                  <a:cubicBezTo>
                    <a:pt x="49" y="37"/>
                    <a:pt x="49" y="37"/>
                    <a:pt x="49" y="37"/>
                  </a:cubicBezTo>
                  <a:cubicBezTo>
                    <a:pt x="49" y="38"/>
                    <a:pt x="49" y="38"/>
                    <a:pt x="49" y="38"/>
                  </a:cubicBezTo>
                  <a:lnTo>
                    <a:pt x="4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3" name="Freeform 251">
              <a:extLst>
                <a:ext uri="{FF2B5EF4-FFF2-40B4-BE49-F238E27FC236}">
                  <a16:creationId xmlns:a16="http://schemas.microsoft.com/office/drawing/2014/main" id="{623B7CEF-7458-C2BB-E3B2-0E38B5E3FEDE}"/>
                </a:ext>
              </a:extLst>
            </p:cNvPr>
            <p:cNvSpPr>
              <a:spLocks/>
            </p:cNvSpPr>
            <p:nvPr/>
          </p:nvSpPr>
          <p:spPr bwMode="auto">
            <a:xfrm>
              <a:off x="3049588" y="2965450"/>
              <a:ext cx="33338" cy="22225"/>
            </a:xfrm>
            <a:custGeom>
              <a:avLst/>
              <a:gdLst>
                <a:gd name="T0" fmla="*/ 3 w 3"/>
                <a:gd name="T1" fmla="*/ 1 h 2"/>
                <a:gd name="T2" fmla="*/ 2 w 3"/>
                <a:gd name="T3" fmla="*/ 0 h 2"/>
                <a:gd name="T4" fmla="*/ 2 w 3"/>
                <a:gd name="T5" fmla="*/ 0 h 2"/>
                <a:gd name="T6" fmla="*/ 1 w 3"/>
                <a:gd name="T7" fmla="*/ 0 h 2"/>
                <a:gd name="T8" fmla="*/ 1 w 3"/>
                <a:gd name="T9" fmla="*/ 0 h 2"/>
                <a:gd name="T10" fmla="*/ 1 w 3"/>
                <a:gd name="T11" fmla="*/ 0 h 2"/>
                <a:gd name="T12" fmla="*/ 0 w 3"/>
                <a:gd name="T13" fmla="*/ 1 h 2"/>
                <a:gd name="T14" fmla="*/ 0 w 3"/>
                <a:gd name="T15" fmla="*/ 1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2" y="0"/>
                  </a:cubicBezTo>
                  <a:cubicBezTo>
                    <a:pt x="2" y="0"/>
                    <a:pt x="2" y="0"/>
                    <a:pt x="2" y="0"/>
                  </a:cubicBezTo>
                  <a:cubicBezTo>
                    <a:pt x="2" y="0"/>
                    <a:pt x="2" y="0"/>
                    <a:pt x="1" y="0"/>
                  </a:cubicBezTo>
                  <a:cubicBezTo>
                    <a:pt x="1" y="0"/>
                    <a:pt x="1" y="0"/>
                    <a:pt x="1" y="0"/>
                  </a:cubicBezTo>
                  <a:cubicBezTo>
                    <a:pt x="1" y="0"/>
                    <a:pt x="1" y="0"/>
                    <a:pt x="1" y="0"/>
                  </a:cubicBezTo>
                  <a:cubicBezTo>
                    <a:pt x="0" y="1"/>
                    <a:pt x="0" y="1"/>
                    <a:pt x="0" y="1"/>
                  </a:cubicBezTo>
                  <a:cubicBezTo>
                    <a:pt x="0" y="1"/>
                    <a:pt x="0" y="1"/>
                    <a:pt x="0" y="1"/>
                  </a:cubicBezTo>
                  <a:cubicBezTo>
                    <a:pt x="0" y="2"/>
                    <a:pt x="1" y="2"/>
                    <a:pt x="1" y="2"/>
                  </a:cubicBezTo>
                  <a:cubicBezTo>
                    <a:pt x="1" y="2"/>
                    <a:pt x="1" y="2"/>
                    <a:pt x="2" y="2"/>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4" name="Freeform 252">
              <a:extLst>
                <a:ext uri="{FF2B5EF4-FFF2-40B4-BE49-F238E27FC236}">
                  <a16:creationId xmlns:a16="http://schemas.microsoft.com/office/drawing/2014/main" id="{4A6D0DE7-B218-4D4D-6E8A-1A79F9F81F55}"/>
                </a:ext>
              </a:extLst>
            </p:cNvPr>
            <p:cNvSpPr>
              <a:spLocks noEditPoints="1"/>
            </p:cNvSpPr>
            <p:nvPr/>
          </p:nvSpPr>
          <p:spPr bwMode="auto">
            <a:xfrm>
              <a:off x="2878138" y="2486025"/>
              <a:ext cx="46038" cy="46038"/>
            </a:xfrm>
            <a:custGeom>
              <a:avLst/>
              <a:gdLst>
                <a:gd name="T0" fmla="*/ 1 w 4"/>
                <a:gd name="T1" fmla="*/ 4 h 4"/>
                <a:gd name="T2" fmla="*/ 2 w 4"/>
                <a:gd name="T3" fmla="*/ 4 h 4"/>
                <a:gd name="T4" fmla="*/ 3 w 4"/>
                <a:gd name="T5" fmla="*/ 2 h 4"/>
                <a:gd name="T6" fmla="*/ 3 w 4"/>
                <a:gd name="T7" fmla="*/ 1 h 4"/>
                <a:gd name="T8" fmla="*/ 2 w 4"/>
                <a:gd name="T9" fmla="*/ 0 h 4"/>
                <a:gd name="T10" fmla="*/ 1 w 4"/>
                <a:gd name="T11" fmla="*/ 0 h 4"/>
                <a:gd name="T12" fmla="*/ 0 w 4"/>
                <a:gd name="T13" fmla="*/ 1 h 4"/>
                <a:gd name="T14" fmla="*/ 0 w 4"/>
                <a:gd name="T15" fmla="*/ 3 h 4"/>
                <a:gd name="T16" fmla="*/ 1 w 4"/>
                <a:gd name="T17" fmla="*/ 4 h 4"/>
                <a:gd name="T18" fmla="*/ 1 w 4"/>
                <a:gd name="T19" fmla="*/ 2 h 4"/>
                <a:gd name="T20" fmla="*/ 1 w 4"/>
                <a:gd name="T21" fmla="*/ 2 h 4"/>
                <a:gd name="T22" fmla="*/ 1 w 4"/>
                <a:gd name="T23" fmla="*/ 1 h 4"/>
                <a:gd name="T24" fmla="*/ 2 w 4"/>
                <a:gd name="T25" fmla="*/ 1 h 4"/>
                <a:gd name="T26" fmla="*/ 2 w 4"/>
                <a:gd name="T27" fmla="*/ 1 h 4"/>
                <a:gd name="T28" fmla="*/ 3 w 4"/>
                <a:gd name="T29" fmla="*/ 1 h 4"/>
                <a:gd name="T30" fmla="*/ 3 w 4"/>
                <a:gd name="T31" fmla="*/ 2 h 4"/>
                <a:gd name="T32" fmla="*/ 2 w 4"/>
                <a:gd name="T33" fmla="*/ 3 h 4"/>
                <a:gd name="T34" fmla="*/ 1 w 4"/>
                <a:gd name="T35" fmla="*/ 3 h 4"/>
                <a:gd name="T36" fmla="*/ 1 w 4"/>
                <a:gd name="T37" fmla="*/ 3 h 4"/>
                <a:gd name="T38" fmla="*/ 1 w 4"/>
                <a:gd name="T3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1" y="4"/>
                  </a:moveTo>
                  <a:cubicBezTo>
                    <a:pt x="2" y="4"/>
                    <a:pt x="2" y="4"/>
                    <a:pt x="2" y="4"/>
                  </a:cubicBezTo>
                  <a:cubicBezTo>
                    <a:pt x="3" y="4"/>
                    <a:pt x="3" y="3"/>
                    <a:pt x="3" y="2"/>
                  </a:cubicBezTo>
                  <a:cubicBezTo>
                    <a:pt x="3" y="2"/>
                    <a:pt x="4" y="1"/>
                    <a:pt x="3" y="1"/>
                  </a:cubicBezTo>
                  <a:cubicBezTo>
                    <a:pt x="3" y="1"/>
                    <a:pt x="3" y="0"/>
                    <a:pt x="2" y="0"/>
                  </a:cubicBezTo>
                  <a:cubicBezTo>
                    <a:pt x="2" y="0"/>
                    <a:pt x="1" y="0"/>
                    <a:pt x="1" y="0"/>
                  </a:cubicBezTo>
                  <a:cubicBezTo>
                    <a:pt x="1" y="0"/>
                    <a:pt x="1" y="1"/>
                    <a:pt x="0" y="1"/>
                  </a:cubicBezTo>
                  <a:cubicBezTo>
                    <a:pt x="0" y="2"/>
                    <a:pt x="0" y="3"/>
                    <a:pt x="0" y="3"/>
                  </a:cubicBezTo>
                  <a:cubicBezTo>
                    <a:pt x="0" y="3"/>
                    <a:pt x="1" y="4"/>
                    <a:pt x="1" y="4"/>
                  </a:cubicBezTo>
                  <a:close/>
                  <a:moveTo>
                    <a:pt x="1" y="2"/>
                  </a:moveTo>
                  <a:cubicBezTo>
                    <a:pt x="1" y="2"/>
                    <a:pt x="1" y="2"/>
                    <a:pt x="1" y="2"/>
                  </a:cubicBezTo>
                  <a:cubicBezTo>
                    <a:pt x="1" y="1"/>
                    <a:pt x="1" y="1"/>
                    <a:pt x="1" y="1"/>
                  </a:cubicBezTo>
                  <a:cubicBezTo>
                    <a:pt x="1" y="1"/>
                    <a:pt x="1" y="1"/>
                    <a:pt x="2" y="1"/>
                  </a:cubicBezTo>
                  <a:cubicBezTo>
                    <a:pt x="2" y="1"/>
                    <a:pt x="2" y="1"/>
                    <a:pt x="2" y="1"/>
                  </a:cubicBezTo>
                  <a:cubicBezTo>
                    <a:pt x="3" y="1"/>
                    <a:pt x="3" y="1"/>
                    <a:pt x="3" y="1"/>
                  </a:cubicBezTo>
                  <a:cubicBezTo>
                    <a:pt x="3" y="1"/>
                    <a:pt x="3" y="2"/>
                    <a:pt x="3" y="2"/>
                  </a:cubicBezTo>
                  <a:cubicBezTo>
                    <a:pt x="2" y="3"/>
                    <a:pt x="2" y="3"/>
                    <a:pt x="2" y="3"/>
                  </a:cubicBezTo>
                  <a:cubicBezTo>
                    <a:pt x="2" y="3"/>
                    <a:pt x="2" y="3"/>
                    <a:pt x="1" y="3"/>
                  </a:cubicBezTo>
                  <a:cubicBezTo>
                    <a:pt x="1" y="3"/>
                    <a:pt x="1" y="3"/>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5" name="Freeform 253">
              <a:extLst>
                <a:ext uri="{FF2B5EF4-FFF2-40B4-BE49-F238E27FC236}">
                  <a16:creationId xmlns:a16="http://schemas.microsoft.com/office/drawing/2014/main" id="{82946ED4-B744-7B0F-73CE-B858F7180D0E}"/>
                </a:ext>
              </a:extLst>
            </p:cNvPr>
            <p:cNvSpPr>
              <a:spLocks/>
            </p:cNvSpPr>
            <p:nvPr/>
          </p:nvSpPr>
          <p:spPr bwMode="auto">
            <a:xfrm>
              <a:off x="2924176" y="2508250"/>
              <a:ext cx="33338" cy="34925"/>
            </a:xfrm>
            <a:custGeom>
              <a:avLst/>
              <a:gdLst>
                <a:gd name="T0" fmla="*/ 14 w 21"/>
                <a:gd name="T1" fmla="*/ 0 h 22"/>
                <a:gd name="T2" fmla="*/ 0 w 21"/>
                <a:gd name="T3" fmla="*/ 22 h 22"/>
                <a:gd name="T4" fmla="*/ 7 w 21"/>
                <a:gd name="T5" fmla="*/ 22 h 22"/>
                <a:gd name="T6" fmla="*/ 21 w 21"/>
                <a:gd name="T7" fmla="*/ 0 h 22"/>
                <a:gd name="T8" fmla="*/ 14 w 21"/>
                <a:gd name="T9" fmla="*/ 0 h 22"/>
                <a:gd name="T10" fmla="*/ 0 w 21"/>
                <a:gd name="T11" fmla="*/ 0 h 22"/>
                <a:gd name="T12" fmla="*/ 7 w 21"/>
                <a:gd name="T13" fmla="*/ 7 h 22"/>
                <a:gd name="T14" fmla="*/ 14 w 21"/>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2">
                  <a:moveTo>
                    <a:pt x="14" y="0"/>
                  </a:moveTo>
                  <a:lnTo>
                    <a:pt x="0" y="22"/>
                  </a:lnTo>
                  <a:lnTo>
                    <a:pt x="7" y="22"/>
                  </a:lnTo>
                  <a:lnTo>
                    <a:pt x="21" y="0"/>
                  </a:lnTo>
                  <a:lnTo>
                    <a:pt x="14" y="0"/>
                  </a:lnTo>
                  <a:lnTo>
                    <a:pt x="0" y="0"/>
                  </a:lnTo>
                  <a:lnTo>
                    <a:pt x="7" y="7"/>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6" name="Freeform 254">
              <a:extLst>
                <a:ext uri="{FF2B5EF4-FFF2-40B4-BE49-F238E27FC236}">
                  <a16:creationId xmlns:a16="http://schemas.microsoft.com/office/drawing/2014/main" id="{E084EFA7-5DB1-B8FD-3FC0-0A7A7BFA301C}"/>
                </a:ext>
              </a:extLst>
            </p:cNvPr>
            <p:cNvSpPr>
              <a:spLocks noEditPoints="1"/>
            </p:cNvSpPr>
            <p:nvPr/>
          </p:nvSpPr>
          <p:spPr bwMode="auto">
            <a:xfrm>
              <a:off x="2957513" y="2519363"/>
              <a:ext cx="34925" cy="46038"/>
            </a:xfrm>
            <a:custGeom>
              <a:avLst/>
              <a:gdLst>
                <a:gd name="T0" fmla="*/ 1 w 3"/>
                <a:gd name="T1" fmla="*/ 4 h 4"/>
                <a:gd name="T2" fmla="*/ 2 w 3"/>
                <a:gd name="T3" fmla="*/ 4 h 4"/>
                <a:gd name="T4" fmla="*/ 3 w 3"/>
                <a:gd name="T5" fmla="*/ 3 h 4"/>
                <a:gd name="T6" fmla="*/ 3 w 3"/>
                <a:gd name="T7" fmla="*/ 1 h 4"/>
                <a:gd name="T8" fmla="*/ 2 w 3"/>
                <a:gd name="T9" fmla="*/ 1 h 4"/>
                <a:gd name="T10" fmla="*/ 1 w 3"/>
                <a:gd name="T11" fmla="*/ 0 h 4"/>
                <a:gd name="T12" fmla="*/ 0 w 3"/>
                <a:gd name="T13" fmla="*/ 1 h 4"/>
                <a:gd name="T14" fmla="*/ 0 w 3"/>
                <a:gd name="T15" fmla="*/ 3 h 4"/>
                <a:gd name="T16" fmla="*/ 1 w 3"/>
                <a:gd name="T17" fmla="*/ 4 h 4"/>
                <a:gd name="T18" fmla="*/ 1 w 3"/>
                <a:gd name="T19" fmla="*/ 2 h 4"/>
                <a:gd name="T20" fmla="*/ 1 w 3"/>
                <a:gd name="T21" fmla="*/ 2 h 4"/>
                <a:gd name="T22" fmla="*/ 1 w 3"/>
                <a:gd name="T23" fmla="*/ 1 h 4"/>
                <a:gd name="T24" fmla="*/ 2 w 3"/>
                <a:gd name="T25" fmla="*/ 1 h 4"/>
                <a:gd name="T26" fmla="*/ 2 w 3"/>
                <a:gd name="T27" fmla="*/ 1 h 4"/>
                <a:gd name="T28" fmla="*/ 3 w 3"/>
                <a:gd name="T29" fmla="*/ 2 h 4"/>
                <a:gd name="T30" fmla="*/ 2 w 3"/>
                <a:gd name="T31" fmla="*/ 3 h 4"/>
                <a:gd name="T32" fmla="*/ 2 w 3"/>
                <a:gd name="T33" fmla="*/ 3 h 4"/>
                <a:gd name="T34" fmla="*/ 1 w 3"/>
                <a:gd name="T35" fmla="*/ 3 h 4"/>
                <a:gd name="T36" fmla="*/ 0 w 3"/>
                <a:gd name="T37" fmla="*/ 3 h 4"/>
                <a:gd name="T38" fmla="*/ 1 w 3"/>
                <a:gd name="T3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1" y="4"/>
                  </a:moveTo>
                  <a:cubicBezTo>
                    <a:pt x="1" y="4"/>
                    <a:pt x="2" y="4"/>
                    <a:pt x="2" y="4"/>
                  </a:cubicBezTo>
                  <a:cubicBezTo>
                    <a:pt x="2" y="4"/>
                    <a:pt x="2" y="4"/>
                    <a:pt x="3" y="3"/>
                  </a:cubicBezTo>
                  <a:cubicBezTo>
                    <a:pt x="3" y="2"/>
                    <a:pt x="3" y="2"/>
                    <a:pt x="3" y="1"/>
                  </a:cubicBezTo>
                  <a:cubicBezTo>
                    <a:pt x="3" y="1"/>
                    <a:pt x="3" y="1"/>
                    <a:pt x="2" y="1"/>
                  </a:cubicBezTo>
                  <a:cubicBezTo>
                    <a:pt x="2" y="0"/>
                    <a:pt x="2" y="0"/>
                    <a:pt x="1" y="0"/>
                  </a:cubicBezTo>
                  <a:cubicBezTo>
                    <a:pt x="1" y="0"/>
                    <a:pt x="1" y="1"/>
                    <a:pt x="0" y="1"/>
                  </a:cubicBezTo>
                  <a:cubicBezTo>
                    <a:pt x="0" y="2"/>
                    <a:pt x="0" y="3"/>
                    <a:pt x="0" y="3"/>
                  </a:cubicBezTo>
                  <a:cubicBezTo>
                    <a:pt x="0" y="3"/>
                    <a:pt x="0" y="3"/>
                    <a:pt x="1" y="4"/>
                  </a:cubicBezTo>
                  <a:close/>
                  <a:moveTo>
                    <a:pt x="1" y="2"/>
                  </a:moveTo>
                  <a:cubicBezTo>
                    <a:pt x="1" y="2"/>
                    <a:pt x="1" y="2"/>
                    <a:pt x="1" y="2"/>
                  </a:cubicBezTo>
                  <a:cubicBezTo>
                    <a:pt x="1" y="1"/>
                    <a:pt x="1" y="1"/>
                    <a:pt x="1" y="1"/>
                  </a:cubicBezTo>
                  <a:cubicBezTo>
                    <a:pt x="1" y="1"/>
                    <a:pt x="1" y="1"/>
                    <a:pt x="2" y="1"/>
                  </a:cubicBezTo>
                  <a:cubicBezTo>
                    <a:pt x="2" y="1"/>
                    <a:pt x="2" y="1"/>
                    <a:pt x="2" y="1"/>
                  </a:cubicBezTo>
                  <a:cubicBezTo>
                    <a:pt x="3" y="1"/>
                    <a:pt x="3" y="1"/>
                    <a:pt x="3" y="2"/>
                  </a:cubicBezTo>
                  <a:cubicBezTo>
                    <a:pt x="3" y="2"/>
                    <a:pt x="3" y="2"/>
                    <a:pt x="2" y="3"/>
                  </a:cubicBezTo>
                  <a:cubicBezTo>
                    <a:pt x="2" y="3"/>
                    <a:pt x="2" y="3"/>
                    <a:pt x="2" y="3"/>
                  </a:cubicBezTo>
                  <a:cubicBezTo>
                    <a:pt x="1" y="3"/>
                    <a:pt x="1" y="3"/>
                    <a:pt x="1" y="3"/>
                  </a:cubicBezTo>
                  <a:cubicBezTo>
                    <a:pt x="1" y="3"/>
                    <a:pt x="0" y="3"/>
                    <a:pt x="0" y="3"/>
                  </a:cubicBezTo>
                  <a:cubicBezTo>
                    <a:pt x="0" y="3"/>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7" name="Freeform 255">
              <a:extLst>
                <a:ext uri="{FF2B5EF4-FFF2-40B4-BE49-F238E27FC236}">
                  <a16:creationId xmlns:a16="http://schemas.microsoft.com/office/drawing/2014/main" id="{7B138B5A-C3CC-6DBD-080C-4C2627FE12E5}"/>
                </a:ext>
              </a:extLst>
            </p:cNvPr>
            <p:cNvSpPr>
              <a:spLocks noEditPoints="1"/>
            </p:cNvSpPr>
            <p:nvPr/>
          </p:nvSpPr>
          <p:spPr bwMode="auto">
            <a:xfrm>
              <a:off x="2992438" y="2543175"/>
              <a:ext cx="44450" cy="46038"/>
            </a:xfrm>
            <a:custGeom>
              <a:avLst/>
              <a:gdLst>
                <a:gd name="T0" fmla="*/ 1 w 4"/>
                <a:gd name="T1" fmla="*/ 4 h 4"/>
                <a:gd name="T2" fmla="*/ 2 w 4"/>
                <a:gd name="T3" fmla="*/ 4 h 4"/>
                <a:gd name="T4" fmla="*/ 3 w 4"/>
                <a:gd name="T5" fmla="*/ 3 h 4"/>
                <a:gd name="T6" fmla="*/ 4 w 4"/>
                <a:gd name="T7" fmla="*/ 2 h 4"/>
                <a:gd name="T8" fmla="*/ 3 w 4"/>
                <a:gd name="T9" fmla="*/ 1 h 4"/>
                <a:gd name="T10" fmla="*/ 2 w 4"/>
                <a:gd name="T11" fmla="*/ 0 h 4"/>
                <a:gd name="T12" fmla="*/ 0 w 4"/>
                <a:gd name="T13" fmla="*/ 1 h 4"/>
                <a:gd name="T14" fmla="*/ 0 w 4"/>
                <a:gd name="T15" fmla="*/ 3 h 4"/>
                <a:gd name="T16" fmla="*/ 1 w 4"/>
                <a:gd name="T17" fmla="*/ 4 h 4"/>
                <a:gd name="T18" fmla="*/ 1 w 4"/>
                <a:gd name="T19" fmla="*/ 2 h 4"/>
                <a:gd name="T20" fmla="*/ 1 w 4"/>
                <a:gd name="T21" fmla="*/ 2 h 4"/>
                <a:gd name="T22" fmla="*/ 1 w 4"/>
                <a:gd name="T23" fmla="*/ 1 h 4"/>
                <a:gd name="T24" fmla="*/ 2 w 4"/>
                <a:gd name="T25" fmla="*/ 1 h 4"/>
                <a:gd name="T26" fmla="*/ 2 w 4"/>
                <a:gd name="T27" fmla="*/ 1 h 4"/>
                <a:gd name="T28" fmla="*/ 3 w 4"/>
                <a:gd name="T29" fmla="*/ 2 h 4"/>
                <a:gd name="T30" fmla="*/ 2 w 4"/>
                <a:gd name="T31" fmla="*/ 3 h 4"/>
                <a:gd name="T32" fmla="*/ 2 w 4"/>
                <a:gd name="T33" fmla="*/ 3 h 4"/>
                <a:gd name="T34" fmla="*/ 1 w 4"/>
                <a:gd name="T35" fmla="*/ 3 h 4"/>
                <a:gd name="T36" fmla="*/ 1 w 4"/>
                <a:gd name="T37" fmla="*/ 3 h 4"/>
                <a:gd name="T38" fmla="*/ 1 w 4"/>
                <a:gd name="T3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1" y="4"/>
                  </a:moveTo>
                  <a:cubicBezTo>
                    <a:pt x="1" y="4"/>
                    <a:pt x="2" y="4"/>
                    <a:pt x="2" y="4"/>
                  </a:cubicBezTo>
                  <a:cubicBezTo>
                    <a:pt x="2" y="4"/>
                    <a:pt x="2" y="4"/>
                    <a:pt x="3" y="3"/>
                  </a:cubicBezTo>
                  <a:cubicBezTo>
                    <a:pt x="3" y="2"/>
                    <a:pt x="4" y="2"/>
                    <a:pt x="4" y="2"/>
                  </a:cubicBezTo>
                  <a:cubicBezTo>
                    <a:pt x="4" y="1"/>
                    <a:pt x="3" y="1"/>
                    <a:pt x="3" y="1"/>
                  </a:cubicBezTo>
                  <a:cubicBezTo>
                    <a:pt x="2" y="0"/>
                    <a:pt x="2" y="0"/>
                    <a:pt x="2" y="0"/>
                  </a:cubicBezTo>
                  <a:cubicBezTo>
                    <a:pt x="1" y="0"/>
                    <a:pt x="1" y="1"/>
                    <a:pt x="0" y="1"/>
                  </a:cubicBezTo>
                  <a:cubicBezTo>
                    <a:pt x="0" y="2"/>
                    <a:pt x="0" y="2"/>
                    <a:pt x="0" y="3"/>
                  </a:cubicBezTo>
                  <a:cubicBezTo>
                    <a:pt x="0" y="3"/>
                    <a:pt x="0" y="3"/>
                    <a:pt x="1" y="4"/>
                  </a:cubicBezTo>
                  <a:close/>
                  <a:moveTo>
                    <a:pt x="1" y="2"/>
                  </a:moveTo>
                  <a:cubicBezTo>
                    <a:pt x="1" y="2"/>
                    <a:pt x="1" y="2"/>
                    <a:pt x="1" y="2"/>
                  </a:cubicBezTo>
                  <a:cubicBezTo>
                    <a:pt x="1" y="1"/>
                    <a:pt x="1" y="1"/>
                    <a:pt x="1" y="1"/>
                  </a:cubicBezTo>
                  <a:cubicBezTo>
                    <a:pt x="2" y="1"/>
                    <a:pt x="2" y="1"/>
                    <a:pt x="2" y="1"/>
                  </a:cubicBezTo>
                  <a:cubicBezTo>
                    <a:pt x="2" y="1"/>
                    <a:pt x="2" y="1"/>
                    <a:pt x="2" y="1"/>
                  </a:cubicBezTo>
                  <a:cubicBezTo>
                    <a:pt x="3" y="1"/>
                    <a:pt x="3" y="2"/>
                    <a:pt x="3" y="2"/>
                  </a:cubicBezTo>
                  <a:cubicBezTo>
                    <a:pt x="3" y="2"/>
                    <a:pt x="3" y="2"/>
                    <a:pt x="2" y="3"/>
                  </a:cubicBezTo>
                  <a:cubicBezTo>
                    <a:pt x="2" y="3"/>
                    <a:pt x="2" y="3"/>
                    <a:pt x="2" y="3"/>
                  </a:cubicBezTo>
                  <a:cubicBezTo>
                    <a:pt x="2" y="3"/>
                    <a:pt x="1" y="3"/>
                    <a:pt x="1" y="3"/>
                  </a:cubicBezTo>
                  <a:cubicBezTo>
                    <a:pt x="1" y="3"/>
                    <a:pt x="1" y="3"/>
                    <a:pt x="1" y="3"/>
                  </a:cubicBezTo>
                  <a:cubicBezTo>
                    <a:pt x="0" y="3"/>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8" name="Freeform 256">
              <a:extLst>
                <a:ext uri="{FF2B5EF4-FFF2-40B4-BE49-F238E27FC236}">
                  <a16:creationId xmlns:a16="http://schemas.microsoft.com/office/drawing/2014/main" id="{50B9A6D2-96A7-419A-226A-F08526DEE8BA}"/>
                </a:ext>
              </a:extLst>
            </p:cNvPr>
            <p:cNvSpPr>
              <a:spLocks/>
            </p:cNvSpPr>
            <p:nvPr/>
          </p:nvSpPr>
          <p:spPr bwMode="auto">
            <a:xfrm>
              <a:off x="3036888" y="2576513"/>
              <a:ext cx="23813" cy="34925"/>
            </a:xfrm>
            <a:custGeom>
              <a:avLst/>
              <a:gdLst>
                <a:gd name="T0" fmla="*/ 8 w 15"/>
                <a:gd name="T1" fmla="*/ 0 h 22"/>
                <a:gd name="T2" fmla="*/ 0 w 15"/>
                <a:gd name="T3" fmla="*/ 22 h 22"/>
                <a:gd name="T4" fmla="*/ 0 w 15"/>
                <a:gd name="T5" fmla="*/ 22 h 22"/>
                <a:gd name="T6" fmla="*/ 15 w 15"/>
                <a:gd name="T7" fmla="*/ 0 h 22"/>
                <a:gd name="T8" fmla="*/ 15 w 15"/>
                <a:gd name="T9" fmla="*/ 0 h 22"/>
                <a:gd name="T10" fmla="*/ 0 w 15"/>
                <a:gd name="T11" fmla="*/ 0 h 22"/>
                <a:gd name="T12" fmla="*/ 0 w 15"/>
                <a:gd name="T13" fmla="*/ 8 h 22"/>
                <a:gd name="T14" fmla="*/ 8 w 1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8" y="0"/>
                  </a:moveTo>
                  <a:lnTo>
                    <a:pt x="0" y="22"/>
                  </a:lnTo>
                  <a:lnTo>
                    <a:pt x="0" y="22"/>
                  </a:lnTo>
                  <a:lnTo>
                    <a:pt x="15" y="0"/>
                  </a:lnTo>
                  <a:lnTo>
                    <a:pt x="15" y="0"/>
                  </a:lnTo>
                  <a:lnTo>
                    <a:pt x="0" y="0"/>
                  </a:lnTo>
                  <a:lnTo>
                    <a:pt x="0" y="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79" name="Freeform 257">
              <a:extLst>
                <a:ext uri="{FF2B5EF4-FFF2-40B4-BE49-F238E27FC236}">
                  <a16:creationId xmlns:a16="http://schemas.microsoft.com/office/drawing/2014/main" id="{A1C27049-1E66-8F0A-E44C-A44172FE108D}"/>
                </a:ext>
              </a:extLst>
            </p:cNvPr>
            <p:cNvSpPr>
              <a:spLocks noEditPoints="1"/>
            </p:cNvSpPr>
            <p:nvPr/>
          </p:nvSpPr>
          <p:spPr bwMode="auto">
            <a:xfrm>
              <a:off x="3049588" y="2600325"/>
              <a:ext cx="44450" cy="46038"/>
            </a:xfrm>
            <a:custGeom>
              <a:avLst/>
              <a:gdLst>
                <a:gd name="T0" fmla="*/ 1 w 4"/>
                <a:gd name="T1" fmla="*/ 3 h 4"/>
                <a:gd name="T2" fmla="*/ 2 w 4"/>
                <a:gd name="T3" fmla="*/ 4 h 4"/>
                <a:gd name="T4" fmla="*/ 4 w 4"/>
                <a:gd name="T5" fmla="*/ 3 h 4"/>
                <a:gd name="T6" fmla="*/ 4 w 4"/>
                <a:gd name="T7" fmla="*/ 2 h 4"/>
                <a:gd name="T8" fmla="*/ 4 w 4"/>
                <a:gd name="T9" fmla="*/ 0 h 4"/>
                <a:gd name="T10" fmla="*/ 3 w 4"/>
                <a:gd name="T11" fmla="*/ 0 h 4"/>
                <a:gd name="T12" fmla="*/ 1 w 4"/>
                <a:gd name="T13" fmla="*/ 1 h 4"/>
                <a:gd name="T14" fmla="*/ 0 w 4"/>
                <a:gd name="T15" fmla="*/ 2 h 4"/>
                <a:gd name="T16" fmla="*/ 1 w 4"/>
                <a:gd name="T17" fmla="*/ 3 h 4"/>
                <a:gd name="T18" fmla="*/ 2 w 4"/>
                <a:gd name="T19" fmla="*/ 2 h 4"/>
                <a:gd name="T20" fmla="*/ 2 w 4"/>
                <a:gd name="T21" fmla="*/ 1 h 4"/>
                <a:gd name="T22" fmla="*/ 2 w 4"/>
                <a:gd name="T23" fmla="*/ 1 h 4"/>
                <a:gd name="T24" fmla="*/ 3 w 4"/>
                <a:gd name="T25" fmla="*/ 1 h 4"/>
                <a:gd name="T26" fmla="*/ 3 w 4"/>
                <a:gd name="T27" fmla="*/ 1 h 4"/>
                <a:gd name="T28" fmla="*/ 4 w 4"/>
                <a:gd name="T29" fmla="*/ 1 h 4"/>
                <a:gd name="T30" fmla="*/ 3 w 4"/>
                <a:gd name="T31" fmla="*/ 2 h 4"/>
                <a:gd name="T32" fmla="*/ 2 w 4"/>
                <a:gd name="T33" fmla="*/ 3 h 4"/>
                <a:gd name="T34" fmla="*/ 2 w 4"/>
                <a:gd name="T35" fmla="*/ 3 h 4"/>
                <a:gd name="T36" fmla="*/ 1 w 4"/>
                <a:gd name="T37" fmla="*/ 2 h 4"/>
                <a:gd name="T38" fmla="*/ 2 w 4"/>
                <a:gd name="T3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4">
                  <a:moveTo>
                    <a:pt x="1" y="3"/>
                  </a:moveTo>
                  <a:cubicBezTo>
                    <a:pt x="2" y="4"/>
                    <a:pt x="2" y="4"/>
                    <a:pt x="2" y="4"/>
                  </a:cubicBezTo>
                  <a:cubicBezTo>
                    <a:pt x="3" y="4"/>
                    <a:pt x="3" y="3"/>
                    <a:pt x="4" y="3"/>
                  </a:cubicBezTo>
                  <a:cubicBezTo>
                    <a:pt x="4" y="2"/>
                    <a:pt x="4" y="2"/>
                    <a:pt x="4" y="2"/>
                  </a:cubicBezTo>
                  <a:cubicBezTo>
                    <a:pt x="4" y="1"/>
                    <a:pt x="4" y="1"/>
                    <a:pt x="4" y="0"/>
                  </a:cubicBezTo>
                  <a:cubicBezTo>
                    <a:pt x="3" y="0"/>
                    <a:pt x="3" y="0"/>
                    <a:pt x="3" y="0"/>
                  </a:cubicBezTo>
                  <a:cubicBezTo>
                    <a:pt x="2" y="0"/>
                    <a:pt x="2" y="0"/>
                    <a:pt x="1" y="1"/>
                  </a:cubicBezTo>
                  <a:cubicBezTo>
                    <a:pt x="1" y="1"/>
                    <a:pt x="0" y="2"/>
                    <a:pt x="0" y="2"/>
                  </a:cubicBezTo>
                  <a:cubicBezTo>
                    <a:pt x="0" y="2"/>
                    <a:pt x="1" y="3"/>
                    <a:pt x="1" y="3"/>
                  </a:cubicBezTo>
                  <a:close/>
                  <a:moveTo>
                    <a:pt x="2" y="2"/>
                  </a:moveTo>
                  <a:cubicBezTo>
                    <a:pt x="2" y="1"/>
                    <a:pt x="2" y="1"/>
                    <a:pt x="2" y="1"/>
                  </a:cubicBezTo>
                  <a:cubicBezTo>
                    <a:pt x="2" y="1"/>
                    <a:pt x="2" y="1"/>
                    <a:pt x="2" y="1"/>
                  </a:cubicBezTo>
                  <a:cubicBezTo>
                    <a:pt x="2" y="1"/>
                    <a:pt x="3" y="1"/>
                    <a:pt x="3" y="1"/>
                  </a:cubicBezTo>
                  <a:cubicBezTo>
                    <a:pt x="3" y="1"/>
                    <a:pt x="3" y="1"/>
                    <a:pt x="3" y="1"/>
                  </a:cubicBezTo>
                  <a:cubicBezTo>
                    <a:pt x="4" y="1"/>
                    <a:pt x="4" y="1"/>
                    <a:pt x="4" y="1"/>
                  </a:cubicBezTo>
                  <a:cubicBezTo>
                    <a:pt x="4" y="2"/>
                    <a:pt x="3" y="2"/>
                    <a:pt x="3" y="2"/>
                  </a:cubicBezTo>
                  <a:cubicBezTo>
                    <a:pt x="3" y="3"/>
                    <a:pt x="2" y="3"/>
                    <a:pt x="2" y="3"/>
                  </a:cubicBezTo>
                  <a:cubicBezTo>
                    <a:pt x="2" y="3"/>
                    <a:pt x="2" y="3"/>
                    <a:pt x="2" y="3"/>
                  </a:cubicBezTo>
                  <a:cubicBezTo>
                    <a:pt x="1" y="3"/>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80" name="Freeform 258">
              <a:extLst>
                <a:ext uri="{FF2B5EF4-FFF2-40B4-BE49-F238E27FC236}">
                  <a16:creationId xmlns:a16="http://schemas.microsoft.com/office/drawing/2014/main" id="{8AA5BD42-9098-59E3-DFF6-D0343F8B7D70}"/>
                </a:ext>
              </a:extLst>
            </p:cNvPr>
            <p:cNvSpPr>
              <a:spLocks/>
            </p:cNvSpPr>
            <p:nvPr/>
          </p:nvSpPr>
          <p:spPr bwMode="auto">
            <a:xfrm>
              <a:off x="3094038" y="2633663"/>
              <a:ext cx="34925" cy="34925"/>
            </a:xfrm>
            <a:custGeom>
              <a:avLst/>
              <a:gdLst>
                <a:gd name="T0" fmla="*/ 0 w 22"/>
                <a:gd name="T1" fmla="*/ 22 h 22"/>
                <a:gd name="T2" fmla="*/ 0 w 22"/>
                <a:gd name="T3" fmla="*/ 22 h 22"/>
                <a:gd name="T4" fmla="*/ 22 w 22"/>
                <a:gd name="T5" fmla="*/ 8 h 22"/>
                <a:gd name="T6" fmla="*/ 15 w 22"/>
                <a:gd name="T7" fmla="*/ 0 h 22"/>
                <a:gd name="T8" fmla="*/ 7 w 22"/>
                <a:gd name="T9" fmla="*/ 0 h 22"/>
                <a:gd name="T10" fmla="*/ 7 w 22"/>
                <a:gd name="T11" fmla="*/ 8 h 22"/>
                <a:gd name="T12" fmla="*/ 15 w 22"/>
                <a:gd name="T13" fmla="*/ 8 h 22"/>
                <a:gd name="T14" fmla="*/ 0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0" y="22"/>
                  </a:moveTo>
                  <a:lnTo>
                    <a:pt x="0" y="22"/>
                  </a:lnTo>
                  <a:lnTo>
                    <a:pt x="22" y="8"/>
                  </a:lnTo>
                  <a:lnTo>
                    <a:pt x="15" y="0"/>
                  </a:lnTo>
                  <a:lnTo>
                    <a:pt x="7" y="0"/>
                  </a:lnTo>
                  <a:lnTo>
                    <a:pt x="7" y="8"/>
                  </a:lnTo>
                  <a:lnTo>
                    <a:pt x="15" y="8"/>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81" name="Ryhmä 480">
            <a:extLst>
              <a:ext uri="{FF2B5EF4-FFF2-40B4-BE49-F238E27FC236}">
                <a16:creationId xmlns:a16="http://schemas.microsoft.com/office/drawing/2014/main" id="{2D9FAB1B-98E3-F2C4-C87C-AAE797887D1C}"/>
              </a:ext>
            </a:extLst>
          </p:cNvPr>
          <p:cNvGrpSpPr/>
          <p:nvPr/>
        </p:nvGrpSpPr>
        <p:grpSpPr>
          <a:xfrm>
            <a:off x="9804145" y="4028016"/>
            <a:ext cx="893342" cy="838424"/>
            <a:chOff x="10075399" y="3764465"/>
            <a:chExt cx="612724" cy="906221"/>
          </a:xfrm>
          <a:solidFill>
            <a:schemeClr val="accent4">
              <a:lumMod val="50000"/>
            </a:schemeClr>
          </a:solidFill>
        </p:grpSpPr>
        <p:grpSp>
          <p:nvGrpSpPr>
            <p:cNvPr id="482" name="Ryhmä 481">
              <a:extLst>
                <a:ext uri="{FF2B5EF4-FFF2-40B4-BE49-F238E27FC236}">
                  <a16:creationId xmlns:a16="http://schemas.microsoft.com/office/drawing/2014/main" id="{5586B876-AC62-14CD-5942-4E355413C7BE}"/>
                </a:ext>
              </a:extLst>
            </p:cNvPr>
            <p:cNvGrpSpPr/>
            <p:nvPr/>
          </p:nvGrpSpPr>
          <p:grpSpPr>
            <a:xfrm>
              <a:off x="10240621" y="4472498"/>
              <a:ext cx="248864" cy="198188"/>
              <a:chOff x="3255405" y="1013419"/>
              <a:chExt cx="2362393" cy="1052329"/>
            </a:xfrm>
            <a:grpFill/>
          </p:grpSpPr>
          <p:sp>
            <p:nvSpPr>
              <p:cNvPr id="523" name="Freeform 13">
                <a:extLst>
                  <a:ext uri="{FF2B5EF4-FFF2-40B4-BE49-F238E27FC236}">
                    <a16:creationId xmlns:a16="http://schemas.microsoft.com/office/drawing/2014/main" id="{DF177DEF-F081-9E26-78A3-44FB5756E7E7}"/>
                  </a:ext>
                </a:extLst>
              </p:cNvPr>
              <p:cNvSpPr>
                <a:spLocks noEditPoints="1"/>
              </p:cNvSpPr>
              <p:nvPr/>
            </p:nvSpPr>
            <p:spPr bwMode="auto">
              <a:xfrm>
                <a:off x="3586140" y="1752197"/>
                <a:ext cx="304964" cy="313551"/>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1 h 30"/>
                  <a:gd name="T12" fmla="*/ 8 w 30"/>
                  <a:gd name="T13" fmla="*/ 15 h 30"/>
                  <a:gd name="T14" fmla="*/ 15 w 30"/>
                  <a:gd name="T15" fmla="*/ 8 h 30"/>
                  <a:gd name="T16" fmla="*/ 21 w 30"/>
                  <a:gd name="T17" fmla="*/ 15 h 30"/>
                  <a:gd name="T18" fmla="*/ 15 w 30"/>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6" y="0"/>
                      <a:pt x="0" y="7"/>
                      <a:pt x="0" y="15"/>
                    </a:cubicBezTo>
                    <a:cubicBezTo>
                      <a:pt x="0" y="23"/>
                      <a:pt x="6" y="30"/>
                      <a:pt x="15" y="30"/>
                    </a:cubicBezTo>
                    <a:cubicBezTo>
                      <a:pt x="23" y="30"/>
                      <a:pt x="30" y="23"/>
                      <a:pt x="30" y="15"/>
                    </a:cubicBezTo>
                    <a:cubicBezTo>
                      <a:pt x="30" y="7"/>
                      <a:pt x="23" y="0"/>
                      <a:pt x="15" y="0"/>
                    </a:cubicBez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4" name="Freeform 14">
                <a:extLst>
                  <a:ext uri="{FF2B5EF4-FFF2-40B4-BE49-F238E27FC236}">
                    <a16:creationId xmlns:a16="http://schemas.microsoft.com/office/drawing/2014/main" id="{4B69E6C5-A046-D49A-CE5E-99D0D3317506}"/>
                  </a:ext>
                </a:extLst>
              </p:cNvPr>
              <p:cNvSpPr>
                <a:spLocks noEditPoints="1"/>
              </p:cNvSpPr>
              <p:nvPr/>
            </p:nvSpPr>
            <p:spPr bwMode="auto">
              <a:xfrm>
                <a:off x="3925465" y="1752197"/>
                <a:ext cx="304964" cy="313551"/>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1 h 30"/>
                  <a:gd name="T12" fmla="*/ 8 w 30"/>
                  <a:gd name="T13" fmla="*/ 15 h 30"/>
                  <a:gd name="T14" fmla="*/ 15 w 30"/>
                  <a:gd name="T15" fmla="*/ 8 h 30"/>
                  <a:gd name="T16" fmla="*/ 21 w 30"/>
                  <a:gd name="T17" fmla="*/ 15 h 30"/>
                  <a:gd name="T18" fmla="*/ 15 w 30"/>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6" y="0"/>
                      <a:pt x="0" y="7"/>
                      <a:pt x="0" y="15"/>
                    </a:cubicBezTo>
                    <a:cubicBezTo>
                      <a:pt x="0" y="23"/>
                      <a:pt x="6" y="30"/>
                      <a:pt x="15" y="30"/>
                    </a:cubicBezTo>
                    <a:cubicBezTo>
                      <a:pt x="23" y="30"/>
                      <a:pt x="30" y="23"/>
                      <a:pt x="30" y="15"/>
                    </a:cubicBezTo>
                    <a:cubicBezTo>
                      <a:pt x="30" y="7"/>
                      <a:pt x="23" y="0"/>
                      <a:pt x="15" y="0"/>
                    </a:cubicBez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5" name="Freeform 15">
                <a:extLst>
                  <a:ext uri="{FF2B5EF4-FFF2-40B4-BE49-F238E27FC236}">
                    <a16:creationId xmlns:a16="http://schemas.microsoft.com/office/drawing/2014/main" id="{3BF230DC-B3E2-2222-66DE-BD607DDB35C8}"/>
                  </a:ext>
                </a:extLst>
              </p:cNvPr>
              <p:cNvSpPr>
                <a:spLocks/>
              </p:cNvSpPr>
              <p:nvPr/>
            </p:nvSpPr>
            <p:spPr bwMode="auto">
              <a:xfrm>
                <a:off x="3255405" y="1013419"/>
                <a:ext cx="536908" cy="824682"/>
              </a:xfrm>
              <a:custGeom>
                <a:avLst/>
                <a:gdLst>
                  <a:gd name="T0" fmla="*/ 52 w 52"/>
                  <a:gd name="T1" fmla="*/ 0 h 79"/>
                  <a:gd name="T2" fmla="*/ 47 w 52"/>
                  <a:gd name="T3" fmla="*/ 0 h 79"/>
                  <a:gd name="T4" fmla="*/ 44 w 52"/>
                  <a:gd name="T5" fmla="*/ 2 h 79"/>
                  <a:gd name="T6" fmla="*/ 31 w 52"/>
                  <a:gd name="T7" fmla="*/ 2 h 79"/>
                  <a:gd name="T8" fmla="*/ 0 w 52"/>
                  <a:gd name="T9" fmla="*/ 56 h 79"/>
                  <a:gd name="T10" fmla="*/ 0 w 52"/>
                  <a:gd name="T11" fmla="*/ 73 h 79"/>
                  <a:gd name="T12" fmla="*/ 11 w 52"/>
                  <a:gd name="T13" fmla="*/ 79 h 79"/>
                  <a:gd name="T14" fmla="*/ 26 w 52"/>
                  <a:gd name="T15" fmla="*/ 79 h 79"/>
                  <a:gd name="T16" fmla="*/ 26 w 52"/>
                  <a:gd name="T17" fmla="*/ 79 h 79"/>
                  <a:gd name="T18" fmla="*/ 36 w 52"/>
                  <a:gd name="T19" fmla="*/ 31 h 79"/>
                  <a:gd name="T20" fmla="*/ 52 w 5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9">
                    <a:moveTo>
                      <a:pt x="52" y="0"/>
                    </a:moveTo>
                    <a:cubicBezTo>
                      <a:pt x="47" y="0"/>
                      <a:pt x="47" y="0"/>
                      <a:pt x="47" y="0"/>
                    </a:cubicBezTo>
                    <a:cubicBezTo>
                      <a:pt x="44" y="2"/>
                      <a:pt x="44" y="2"/>
                      <a:pt x="44" y="2"/>
                    </a:cubicBezTo>
                    <a:cubicBezTo>
                      <a:pt x="31" y="2"/>
                      <a:pt x="31" y="2"/>
                      <a:pt x="31" y="2"/>
                    </a:cubicBezTo>
                    <a:cubicBezTo>
                      <a:pt x="0" y="56"/>
                      <a:pt x="0" y="56"/>
                      <a:pt x="0" y="56"/>
                    </a:cubicBezTo>
                    <a:cubicBezTo>
                      <a:pt x="0" y="73"/>
                      <a:pt x="0" y="73"/>
                      <a:pt x="0" y="73"/>
                    </a:cubicBezTo>
                    <a:cubicBezTo>
                      <a:pt x="11" y="79"/>
                      <a:pt x="11" y="79"/>
                      <a:pt x="11" y="79"/>
                    </a:cubicBezTo>
                    <a:cubicBezTo>
                      <a:pt x="26" y="79"/>
                      <a:pt x="26" y="79"/>
                      <a:pt x="26" y="79"/>
                    </a:cubicBezTo>
                    <a:cubicBezTo>
                      <a:pt x="26" y="79"/>
                      <a:pt x="26" y="79"/>
                      <a:pt x="26" y="79"/>
                    </a:cubicBezTo>
                    <a:cubicBezTo>
                      <a:pt x="26" y="78"/>
                      <a:pt x="30" y="48"/>
                      <a:pt x="36" y="31"/>
                    </a:cubicBezTo>
                    <a:cubicBezTo>
                      <a:pt x="44" y="12"/>
                      <a:pt x="51" y="1"/>
                      <a:pt x="5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6" name="Freeform 16">
                <a:extLst>
                  <a:ext uri="{FF2B5EF4-FFF2-40B4-BE49-F238E27FC236}">
                    <a16:creationId xmlns:a16="http://schemas.microsoft.com/office/drawing/2014/main" id="{773322EB-D6EA-4EEB-86D6-07F573EC77A9}"/>
                  </a:ext>
                </a:extLst>
              </p:cNvPr>
              <p:cNvSpPr>
                <a:spLocks noEditPoints="1"/>
              </p:cNvSpPr>
              <p:nvPr/>
            </p:nvSpPr>
            <p:spPr bwMode="auto">
              <a:xfrm>
                <a:off x="3534596" y="1013419"/>
                <a:ext cx="1468979" cy="833273"/>
              </a:xfrm>
              <a:custGeom>
                <a:avLst/>
                <a:gdLst>
                  <a:gd name="T0" fmla="*/ 139 w 143"/>
                  <a:gd name="T1" fmla="*/ 0 h 80"/>
                  <a:gd name="T2" fmla="*/ 137 w 143"/>
                  <a:gd name="T3" fmla="*/ 0 h 80"/>
                  <a:gd name="T4" fmla="*/ 134 w 143"/>
                  <a:gd name="T5" fmla="*/ 0 h 80"/>
                  <a:gd name="T6" fmla="*/ 26 w 143"/>
                  <a:gd name="T7" fmla="*/ 0 h 80"/>
                  <a:gd name="T8" fmla="*/ 26 w 143"/>
                  <a:gd name="T9" fmla="*/ 0 h 80"/>
                  <a:gd name="T10" fmla="*/ 11 w 143"/>
                  <a:gd name="T11" fmla="*/ 31 h 80"/>
                  <a:gd name="T12" fmla="*/ 0 w 143"/>
                  <a:gd name="T13" fmla="*/ 79 h 80"/>
                  <a:gd name="T14" fmla="*/ 0 w 143"/>
                  <a:gd name="T15" fmla="*/ 79 h 80"/>
                  <a:gd name="T16" fmla="*/ 4 w 143"/>
                  <a:gd name="T17" fmla="*/ 80 h 80"/>
                  <a:gd name="T18" fmla="*/ 4 w 143"/>
                  <a:gd name="T19" fmla="*/ 79 h 80"/>
                  <a:gd name="T20" fmla="*/ 18 w 143"/>
                  <a:gd name="T21" fmla="*/ 70 h 80"/>
                  <a:gd name="T22" fmla="*/ 18 w 143"/>
                  <a:gd name="T23" fmla="*/ 69 h 80"/>
                  <a:gd name="T24" fmla="*/ 134 w 143"/>
                  <a:gd name="T25" fmla="*/ 69 h 80"/>
                  <a:gd name="T26" fmla="*/ 139 w 143"/>
                  <a:gd name="T27" fmla="*/ 69 h 80"/>
                  <a:gd name="T28" fmla="*/ 143 w 143"/>
                  <a:gd name="T29" fmla="*/ 66 h 80"/>
                  <a:gd name="T30" fmla="*/ 143 w 143"/>
                  <a:gd name="T31" fmla="*/ 4 h 80"/>
                  <a:gd name="T32" fmla="*/ 139 w 143"/>
                  <a:gd name="T33" fmla="*/ 0 h 80"/>
                  <a:gd name="T34" fmla="*/ 142 w 143"/>
                  <a:gd name="T35" fmla="*/ 66 h 80"/>
                  <a:gd name="T36" fmla="*/ 139 w 143"/>
                  <a:gd name="T37" fmla="*/ 68 h 80"/>
                  <a:gd name="T38" fmla="*/ 134 w 143"/>
                  <a:gd name="T39" fmla="*/ 68 h 80"/>
                  <a:gd name="T40" fmla="*/ 18 w 143"/>
                  <a:gd name="T41" fmla="*/ 68 h 80"/>
                  <a:gd name="T42" fmla="*/ 18 w 143"/>
                  <a:gd name="T43" fmla="*/ 68 h 80"/>
                  <a:gd name="T44" fmla="*/ 18 w 143"/>
                  <a:gd name="T45" fmla="*/ 68 h 80"/>
                  <a:gd name="T46" fmla="*/ 3 w 143"/>
                  <a:gd name="T47" fmla="*/ 78 h 80"/>
                  <a:gd name="T48" fmla="*/ 2 w 143"/>
                  <a:gd name="T49" fmla="*/ 78 h 80"/>
                  <a:gd name="T50" fmla="*/ 12 w 143"/>
                  <a:gd name="T51" fmla="*/ 32 h 80"/>
                  <a:gd name="T52" fmla="*/ 27 w 143"/>
                  <a:gd name="T53" fmla="*/ 1 h 80"/>
                  <a:gd name="T54" fmla="*/ 134 w 143"/>
                  <a:gd name="T55" fmla="*/ 1 h 80"/>
                  <a:gd name="T56" fmla="*/ 137 w 143"/>
                  <a:gd name="T57" fmla="*/ 1 h 80"/>
                  <a:gd name="T58" fmla="*/ 139 w 143"/>
                  <a:gd name="T59" fmla="*/ 1 h 80"/>
                  <a:gd name="T60" fmla="*/ 142 w 143"/>
                  <a:gd name="T61" fmla="*/ 4 h 80"/>
                  <a:gd name="T62" fmla="*/ 142 w 143"/>
                  <a:gd name="T6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80">
                    <a:moveTo>
                      <a:pt x="139" y="0"/>
                    </a:moveTo>
                    <a:cubicBezTo>
                      <a:pt x="137" y="0"/>
                      <a:pt x="137" y="0"/>
                      <a:pt x="137" y="0"/>
                    </a:cubicBezTo>
                    <a:cubicBezTo>
                      <a:pt x="134" y="0"/>
                      <a:pt x="134" y="0"/>
                      <a:pt x="134" y="0"/>
                    </a:cubicBezTo>
                    <a:cubicBezTo>
                      <a:pt x="26" y="0"/>
                      <a:pt x="26" y="0"/>
                      <a:pt x="26" y="0"/>
                    </a:cubicBezTo>
                    <a:cubicBezTo>
                      <a:pt x="26" y="0"/>
                      <a:pt x="26" y="0"/>
                      <a:pt x="26" y="0"/>
                    </a:cubicBezTo>
                    <a:cubicBezTo>
                      <a:pt x="26" y="0"/>
                      <a:pt x="18" y="11"/>
                      <a:pt x="11" y="31"/>
                    </a:cubicBezTo>
                    <a:cubicBezTo>
                      <a:pt x="4" y="48"/>
                      <a:pt x="0" y="78"/>
                      <a:pt x="0" y="79"/>
                    </a:cubicBezTo>
                    <a:cubicBezTo>
                      <a:pt x="0" y="79"/>
                      <a:pt x="0" y="79"/>
                      <a:pt x="0" y="79"/>
                    </a:cubicBezTo>
                    <a:cubicBezTo>
                      <a:pt x="4" y="80"/>
                      <a:pt x="4" y="80"/>
                      <a:pt x="4" y="80"/>
                    </a:cubicBezTo>
                    <a:cubicBezTo>
                      <a:pt x="4" y="79"/>
                      <a:pt x="4" y="79"/>
                      <a:pt x="4" y="79"/>
                    </a:cubicBezTo>
                    <a:cubicBezTo>
                      <a:pt x="7" y="74"/>
                      <a:pt x="12" y="70"/>
                      <a:pt x="18" y="70"/>
                    </a:cubicBezTo>
                    <a:cubicBezTo>
                      <a:pt x="18" y="69"/>
                      <a:pt x="18" y="69"/>
                      <a:pt x="18" y="69"/>
                    </a:cubicBezTo>
                    <a:cubicBezTo>
                      <a:pt x="134" y="69"/>
                      <a:pt x="134" y="69"/>
                      <a:pt x="134" y="69"/>
                    </a:cubicBezTo>
                    <a:cubicBezTo>
                      <a:pt x="139" y="69"/>
                      <a:pt x="139" y="69"/>
                      <a:pt x="139" y="69"/>
                    </a:cubicBezTo>
                    <a:cubicBezTo>
                      <a:pt x="141" y="69"/>
                      <a:pt x="143" y="68"/>
                      <a:pt x="143" y="66"/>
                    </a:cubicBezTo>
                    <a:cubicBezTo>
                      <a:pt x="143" y="4"/>
                      <a:pt x="143" y="4"/>
                      <a:pt x="143" y="4"/>
                    </a:cubicBezTo>
                    <a:cubicBezTo>
                      <a:pt x="143" y="2"/>
                      <a:pt x="141" y="0"/>
                      <a:pt x="139" y="0"/>
                    </a:cubicBezTo>
                    <a:close/>
                    <a:moveTo>
                      <a:pt x="142" y="66"/>
                    </a:moveTo>
                    <a:cubicBezTo>
                      <a:pt x="142" y="67"/>
                      <a:pt x="141" y="68"/>
                      <a:pt x="139" y="68"/>
                    </a:cubicBezTo>
                    <a:cubicBezTo>
                      <a:pt x="134" y="68"/>
                      <a:pt x="134" y="68"/>
                      <a:pt x="134" y="68"/>
                    </a:cubicBezTo>
                    <a:cubicBezTo>
                      <a:pt x="18" y="68"/>
                      <a:pt x="18" y="68"/>
                      <a:pt x="18" y="68"/>
                    </a:cubicBezTo>
                    <a:cubicBezTo>
                      <a:pt x="18" y="68"/>
                      <a:pt x="18" y="68"/>
                      <a:pt x="18" y="68"/>
                    </a:cubicBezTo>
                    <a:cubicBezTo>
                      <a:pt x="18" y="68"/>
                      <a:pt x="18" y="68"/>
                      <a:pt x="18" y="68"/>
                    </a:cubicBezTo>
                    <a:cubicBezTo>
                      <a:pt x="11" y="69"/>
                      <a:pt x="6" y="73"/>
                      <a:pt x="3" y="78"/>
                    </a:cubicBezTo>
                    <a:cubicBezTo>
                      <a:pt x="2" y="78"/>
                      <a:pt x="2" y="78"/>
                      <a:pt x="2" y="78"/>
                    </a:cubicBezTo>
                    <a:cubicBezTo>
                      <a:pt x="2" y="74"/>
                      <a:pt x="6" y="47"/>
                      <a:pt x="12" y="32"/>
                    </a:cubicBezTo>
                    <a:cubicBezTo>
                      <a:pt x="19" y="14"/>
                      <a:pt x="25" y="3"/>
                      <a:pt x="27" y="1"/>
                    </a:cubicBezTo>
                    <a:cubicBezTo>
                      <a:pt x="134" y="1"/>
                      <a:pt x="134" y="1"/>
                      <a:pt x="134" y="1"/>
                    </a:cubicBezTo>
                    <a:cubicBezTo>
                      <a:pt x="137" y="1"/>
                      <a:pt x="137" y="1"/>
                      <a:pt x="137" y="1"/>
                    </a:cubicBezTo>
                    <a:cubicBezTo>
                      <a:pt x="139" y="1"/>
                      <a:pt x="139" y="1"/>
                      <a:pt x="139" y="1"/>
                    </a:cubicBezTo>
                    <a:cubicBezTo>
                      <a:pt x="141" y="1"/>
                      <a:pt x="142" y="2"/>
                      <a:pt x="142" y="4"/>
                    </a:cubicBezTo>
                    <a:lnTo>
                      <a:pt x="142" y="6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7" name="Freeform 17">
                <a:extLst>
                  <a:ext uri="{FF2B5EF4-FFF2-40B4-BE49-F238E27FC236}">
                    <a16:creationId xmlns:a16="http://schemas.microsoft.com/office/drawing/2014/main" id="{E4B1657D-1329-4F75-B590-CE1AD04EE918}"/>
                  </a:ext>
                </a:extLst>
              </p:cNvPr>
              <p:cNvSpPr>
                <a:spLocks noEditPoints="1"/>
              </p:cNvSpPr>
              <p:nvPr/>
            </p:nvSpPr>
            <p:spPr bwMode="auto">
              <a:xfrm>
                <a:off x="5020757" y="1752197"/>
                <a:ext cx="309259" cy="313551"/>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1 h 30"/>
                  <a:gd name="T12" fmla="*/ 8 w 30"/>
                  <a:gd name="T13" fmla="*/ 15 h 30"/>
                  <a:gd name="T14" fmla="*/ 15 w 30"/>
                  <a:gd name="T15" fmla="*/ 8 h 30"/>
                  <a:gd name="T16" fmla="*/ 21 w 30"/>
                  <a:gd name="T17" fmla="*/ 15 h 30"/>
                  <a:gd name="T18" fmla="*/ 15 w 30"/>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3"/>
                      <a:pt x="7" y="30"/>
                      <a:pt x="15" y="30"/>
                    </a:cubicBezTo>
                    <a:cubicBezTo>
                      <a:pt x="23" y="30"/>
                      <a:pt x="30" y="23"/>
                      <a:pt x="30" y="15"/>
                    </a:cubicBezTo>
                    <a:cubicBezTo>
                      <a:pt x="30" y="7"/>
                      <a:pt x="23" y="0"/>
                      <a:pt x="15" y="0"/>
                    </a:cubicBezTo>
                    <a:close/>
                    <a:moveTo>
                      <a:pt x="15" y="21"/>
                    </a:moveTo>
                    <a:cubicBezTo>
                      <a:pt x="11" y="21"/>
                      <a:pt x="8" y="18"/>
                      <a:pt x="8" y="15"/>
                    </a:cubicBezTo>
                    <a:cubicBezTo>
                      <a:pt x="8" y="11"/>
                      <a:pt x="11" y="8"/>
                      <a:pt x="15" y="8"/>
                    </a:cubicBezTo>
                    <a:cubicBezTo>
                      <a:pt x="19" y="8"/>
                      <a:pt x="21" y="11"/>
                      <a:pt x="21" y="15"/>
                    </a:cubicBezTo>
                    <a:cubicBezTo>
                      <a:pt x="21" y="18"/>
                      <a:pt x="19" y="21"/>
                      <a:pt x="1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8" name="Freeform 18">
                <a:extLst>
                  <a:ext uri="{FF2B5EF4-FFF2-40B4-BE49-F238E27FC236}">
                    <a16:creationId xmlns:a16="http://schemas.microsoft.com/office/drawing/2014/main" id="{593AEBE1-7EEE-3D99-0632-AA47C4257345}"/>
                  </a:ext>
                </a:extLst>
              </p:cNvPr>
              <p:cNvSpPr>
                <a:spLocks/>
              </p:cNvSpPr>
              <p:nvPr/>
            </p:nvSpPr>
            <p:spPr bwMode="auto">
              <a:xfrm>
                <a:off x="4273381" y="1765083"/>
                <a:ext cx="708718" cy="176104"/>
              </a:xfrm>
              <a:custGeom>
                <a:avLst/>
                <a:gdLst>
                  <a:gd name="T0" fmla="*/ 68 w 69"/>
                  <a:gd name="T1" fmla="*/ 0 h 17"/>
                  <a:gd name="T2" fmla="*/ 1 w 69"/>
                  <a:gd name="T3" fmla="*/ 0 h 17"/>
                  <a:gd name="T4" fmla="*/ 0 w 69"/>
                  <a:gd name="T5" fmla="*/ 1 h 17"/>
                  <a:gd name="T6" fmla="*/ 0 w 69"/>
                  <a:gd name="T7" fmla="*/ 16 h 17"/>
                  <a:gd name="T8" fmla="*/ 1 w 69"/>
                  <a:gd name="T9" fmla="*/ 17 h 17"/>
                  <a:gd name="T10" fmla="*/ 68 w 69"/>
                  <a:gd name="T11" fmla="*/ 17 h 17"/>
                  <a:gd name="T12" fmla="*/ 69 w 69"/>
                  <a:gd name="T13" fmla="*/ 16 h 17"/>
                  <a:gd name="T14" fmla="*/ 69 w 69"/>
                  <a:gd name="T15" fmla="*/ 1 h 17"/>
                  <a:gd name="T16" fmla="*/ 68 w 6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7">
                    <a:moveTo>
                      <a:pt x="68" y="0"/>
                    </a:moveTo>
                    <a:cubicBezTo>
                      <a:pt x="1" y="0"/>
                      <a:pt x="1" y="0"/>
                      <a:pt x="1" y="0"/>
                    </a:cubicBezTo>
                    <a:cubicBezTo>
                      <a:pt x="0" y="0"/>
                      <a:pt x="0" y="1"/>
                      <a:pt x="0" y="1"/>
                    </a:cubicBezTo>
                    <a:cubicBezTo>
                      <a:pt x="0" y="16"/>
                      <a:pt x="0" y="16"/>
                      <a:pt x="0" y="16"/>
                    </a:cubicBezTo>
                    <a:cubicBezTo>
                      <a:pt x="0" y="17"/>
                      <a:pt x="0" y="17"/>
                      <a:pt x="1" y="17"/>
                    </a:cubicBezTo>
                    <a:cubicBezTo>
                      <a:pt x="68" y="17"/>
                      <a:pt x="68" y="17"/>
                      <a:pt x="68" y="17"/>
                    </a:cubicBezTo>
                    <a:cubicBezTo>
                      <a:pt x="68" y="17"/>
                      <a:pt x="69" y="17"/>
                      <a:pt x="69" y="16"/>
                    </a:cubicBezTo>
                    <a:cubicBezTo>
                      <a:pt x="69" y="1"/>
                      <a:pt x="69" y="1"/>
                      <a:pt x="69" y="1"/>
                    </a:cubicBezTo>
                    <a:cubicBezTo>
                      <a:pt x="69" y="1"/>
                      <a:pt x="68" y="0"/>
                      <a:pt x="6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9" name="Freeform 19">
                <a:extLst>
                  <a:ext uri="{FF2B5EF4-FFF2-40B4-BE49-F238E27FC236}">
                    <a16:creationId xmlns:a16="http://schemas.microsoft.com/office/drawing/2014/main" id="{6EE7E07F-769C-B4A2-4E80-37BD83FCD383}"/>
                  </a:ext>
                </a:extLst>
              </p:cNvPr>
              <p:cNvSpPr>
                <a:spLocks/>
              </p:cNvSpPr>
              <p:nvPr/>
            </p:nvSpPr>
            <p:spPr bwMode="auto">
              <a:xfrm>
                <a:off x="4887604" y="1326970"/>
                <a:ext cx="81610" cy="103085"/>
              </a:xfrm>
              <a:custGeom>
                <a:avLst/>
                <a:gdLst>
                  <a:gd name="T0" fmla="*/ 5 w 8"/>
                  <a:gd name="T1" fmla="*/ 4 h 10"/>
                  <a:gd name="T2" fmla="*/ 1 w 8"/>
                  <a:gd name="T3" fmla="*/ 0 h 10"/>
                  <a:gd name="T4" fmla="*/ 1 w 8"/>
                  <a:gd name="T5" fmla="*/ 0 h 10"/>
                  <a:gd name="T6" fmla="*/ 1 w 8"/>
                  <a:gd name="T7" fmla="*/ 3 h 10"/>
                  <a:gd name="T8" fmla="*/ 5 w 8"/>
                  <a:gd name="T9" fmla="*/ 10 h 10"/>
                  <a:gd name="T10" fmla="*/ 7 w 8"/>
                  <a:gd name="T11" fmla="*/ 9 h 10"/>
                  <a:gd name="T12" fmla="*/ 8 w 8"/>
                  <a:gd name="T13" fmla="*/ 7 h 10"/>
                  <a:gd name="T14" fmla="*/ 5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5" y="4"/>
                    </a:moveTo>
                    <a:cubicBezTo>
                      <a:pt x="3" y="3"/>
                      <a:pt x="2" y="2"/>
                      <a:pt x="1" y="0"/>
                    </a:cubicBezTo>
                    <a:cubicBezTo>
                      <a:pt x="1" y="0"/>
                      <a:pt x="1" y="0"/>
                      <a:pt x="1" y="0"/>
                    </a:cubicBezTo>
                    <a:cubicBezTo>
                      <a:pt x="1" y="1"/>
                      <a:pt x="1" y="2"/>
                      <a:pt x="1" y="3"/>
                    </a:cubicBezTo>
                    <a:cubicBezTo>
                      <a:pt x="0" y="7"/>
                      <a:pt x="3" y="9"/>
                      <a:pt x="5" y="10"/>
                    </a:cubicBezTo>
                    <a:cubicBezTo>
                      <a:pt x="6" y="10"/>
                      <a:pt x="7" y="9"/>
                      <a:pt x="7" y="9"/>
                    </a:cubicBezTo>
                    <a:cubicBezTo>
                      <a:pt x="8" y="8"/>
                      <a:pt x="8" y="7"/>
                      <a:pt x="8" y="7"/>
                    </a:cubicBezTo>
                    <a:cubicBezTo>
                      <a:pt x="8" y="5"/>
                      <a:pt x="6" y="4"/>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0" name="Freeform 20">
                <a:extLst>
                  <a:ext uri="{FF2B5EF4-FFF2-40B4-BE49-F238E27FC236}">
                    <a16:creationId xmlns:a16="http://schemas.microsoft.com/office/drawing/2014/main" id="{F48DC798-EB69-67D9-57B3-4CD3ACDC84E4}"/>
                  </a:ext>
                </a:extLst>
              </p:cNvPr>
              <p:cNvSpPr>
                <a:spLocks/>
              </p:cNvSpPr>
              <p:nvPr/>
            </p:nvSpPr>
            <p:spPr bwMode="auto">
              <a:xfrm>
                <a:off x="4784517" y="1284018"/>
                <a:ext cx="81610" cy="124561"/>
              </a:xfrm>
              <a:custGeom>
                <a:avLst/>
                <a:gdLst>
                  <a:gd name="T0" fmla="*/ 3 w 8"/>
                  <a:gd name="T1" fmla="*/ 11 h 12"/>
                  <a:gd name="T2" fmla="*/ 6 w 8"/>
                  <a:gd name="T3" fmla="*/ 11 h 12"/>
                  <a:gd name="T4" fmla="*/ 7 w 8"/>
                  <a:gd name="T5" fmla="*/ 10 h 12"/>
                  <a:gd name="T6" fmla="*/ 6 w 8"/>
                  <a:gd name="T7" fmla="*/ 6 h 12"/>
                  <a:gd name="T8" fmla="*/ 5 w 8"/>
                  <a:gd name="T9" fmla="*/ 1 h 12"/>
                  <a:gd name="T10" fmla="*/ 5 w 8"/>
                  <a:gd name="T11" fmla="*/ 0 h 12"/>
                  <a:gd name="T12" fmla="*/ 3 w 8"/>
                  <a:gd name="T13" fmla="*/ 3 h 12"/>
                  <a:gd name="T14" fmla="*/ 3 w 8"/>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3" y="11"/>
                    </a:moveTo>
                    <a:cubicBezTo>
                      <a:pt x="4" y="11"/>
                      <a:pt x="5" y="12"/>
                      <a:pt x="6" y="11"/>
                    </a:cubicBezTo>
                    <a:cubicBezTo>
                      <a:pt x="6" y="11"/>
                      <a:pt x="7" y="10"/>
                      <a:pt x="7" y="10"/>
                    </a:cubicBezTo>
                    <a:cubicBezTo>
                      <a:pt x="8" y="8"/>
                      <a:pt x="7" y="7"/>
                      <a:pt x="6" y="6"/>
                    </a:cubicBezTo>
                    <a:cubicBezTo>
                      <a:pt x="5" y="4"/>
                      <a:pt x="4" y="3"/>
                      <a:pt x="5" y="1"/>
                    </a:cubicBezTo>
                    <a:cubicBezTo>
                      <a:pt x="5" y="0"/>
                      <a:pt x="5" y="0"/>
                      <a:pt x="5" y="0"/>
                    </a:cubicBezTo>
                    <a:cubicBezTo>
                      <a:pt x="4" y="1"/>
                      <a:pt x="4" y="2"/>
                      <a:pt x="3" y="3"/>
                    </a:cubicBezTo>
                    <a:cubicBezTo>
                      <a:pt x="0" y="6"/>
                      <a:pt x="1" y="9"/>
                      <a:pt x="3"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1" name="Freeform 21">
                <a:extLst>
                  <a:ext uri="{FF2B5EF4-FFF2-40B4-BE49-F238E27FC236}">
                    <a16:creationId xmlns:a16="http://schemas.microsoft.com/office/drawing/2014/main" id="{74515410-FB11-5C6D-24CB-C6973A80E660}"/>
                  </a:ext>
                </a:extLst>
              </p:cNvPr>
              <p:cNvSpPr>
                <a:spLocks/>
              </p:cNvSpPr>
              <p:nvPr/>
            </p:nvSpPr>
            <p:spPr bwMode="auto">
              <a:xfrm>
                <a:off x="4715793" y="1219590"/>
                <a:ext cx="81610" cy="107381"/>
              </a:xfrm>
              <a:custGeom>
                <a:avLst/>
                <a:gdLst>
                  <a:gd name="T0" fmla="*/ 8 w 8"/>
                  <a:gd name="T1" fmla="*/ 1 h 10"/>
                  <a:gd name="T2" fmla="*/ 8 w 8"/>
                  <a:gd name="T3" fmla="*/ 0 h 10"/>
                  <a:gd name="T4" fmla="*/ 5 w 8"/>
                  <a:gd name="T5" fmla="*/ 1 h 10"/>
                  <a:gd name="T6" fmla="*/ 1 w 8"/>
                  <a:gd name="T7" fmla="*/ 8 h 10"/>
                  <a:gd name="T8" fmla="*/ 3 w 8"/>
                  <a:gd name="T9" fmla="*/ 10 h 10"/>
                  <a:gd name="T10" fmla="*/ 5 w 8"/>
                  <a:gd name="T11" fmla="*/ 10 h 10"/>
                  <a:gd name="T12" fmla="*/ 7 w 8"/>
                  <a:gd name="T13" fmla="*/ 6 h 10"/>
                  <a:gd name="T14" fmla="*/ 8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8" y="1"/>
                    </a:moveTo>
                    <a:cubicBezTo>
                      <a:pt x="8" y="1"/>
                      <a:pt x="8" y="0"/>
                      <a:pt x="8" y="0"/>
                    </a:cubicBezTo>
                    <a:cubicBezTo>
                      <a:pt x="7" y="1"/>
                      <a:pt x="6" y="1"/>
                      <a:pt x="5" y="1"/>
                    </a:cubicBezTo>
                    <a:cubicBezTo>
                      <a:pt x="1" y="3"/>
                      <a:pt x="0" y="6"/>
                      <a:pt x="1" y="8"/>
                    </a:cubicBezTo>
                    <a:cubicBezTo>
                      <a:pt x="2" y="9"/>
                      <a:pt x="3" y="10"/>
                      <a:pt x="3" y="10"/>
                    </a:cubicBezTo>
                    <a:cubicBezTo>
                      <a:pt x="4" y="10"/>
                      <a:pt x="5" y="10"/>
                      <a:pt x="5" y="10"/>
                    </a:cubicBezTo>
                    <a:cubicBezTo>
                      <a:pt x="7" y="9"/>
                      <a:pt x="7" y="7"/>
                      <a:pt x="7" y="6"/>
                    </a:cubicBezTo>
                    <a:cubicBezTo>
                      <a:pt x="6" y="4"/>
                      <a:pt x="7" y="2"/>
                      <a:pt x="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2" name="Freeform 22">
                <a:extLst>
                  <a:ext uri="{FF2B5EF4-FFF2-40B4-BE49-F238E27FC236}">
                    <a16:creationId xmlns:a16="http://schemas.microsoft.com/office/drawing/2014/main" id="{0865295C-AC06-95F1-09AA-9E90F27FFE6E}"/>
                  </a:ext>
                </a:extLst>
              </p:cNvPr>
              <p:cNvSpPr>
                <a:spLocks/>
              </p:cNvSpPr>
              <p:nvPr/>
            </p:nvSpPr>
            <p:spPr bwMode="auto">
              <a:xfrm>
                <a:off x="4694317" y="1137980"/>
                <a:ext cx="103086" cy="81609"/>
              </a:xfrm>
              <a:custGeom>
                <a:avLst/>
                <a:gdLst>
                  <a:gd name="T0" fmla="*/ 3 w 10"/>
                  <a:gd name="T1" fmla="*/ 8 h 8"/>
                  <a:gd name="T2" fmla="*/ 6 w 10"/>
                  <a:gd name="T3" fmla="*/ 5 h 8"/>
                  <a:gd name="T4" fmla="*/ 10 w 10"/>
                  <a:gd name="T5" fmla="*/ 2 h 8"/>
                  <a:gd name="T6" fmla="*/ 10 w 10"/>
                  <a:gd name="T7" fmla="*/ 1 h 8"/>
                  <a:gd name="T8" fmla="*/ 7 w 10"/>
                  <a:gd name="T9" fmla="*/ 1 h 8"/>
                  <a:gd name="T10" fmla="*/ 0 w 10"/>
                  <a:gd name="T11" fmla="*/ 5 h 8"/>
                  <a:gd name="T12" fmla="*/ 1 w 10"/>
                  <a:gd name="T13" fmla="*/ 7 h 8"/>
                  <a:gd name="T14" fmla="*/ 3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3" y="8"/>
                    </a:moveTo>
                    <a:cubicBezTo>
                      <a:pt x="5" y="8"/>
                      <a:pt x="5" y="6"/>
                      <a:pt x="6" y="5"/>
                    </a:cubicBezTo>
                    <a:cubicBezTo>
                      <a:pt x="7" y="3"/>
                      <a:pt x="8" y="2"/>
                      <a:pt x="10" y="2"/>
                    </a:cubicBezTo>
                    <a:cubicBezTo>
                      <a:pt x="10" y="1"/>
                      <a:pt x="10" y="1"/>
                      <a:pt x="10" y="1"/>
                    </a:cubicBezTo>
                    <a:cubicBezTo>
                      <a:pt x="9" y="1"/>
                      <a:pt x="8" y="1"/>
                      <a:pt x="7" y="1"/>
                    </a:cubicBezTo>
                    <a:cubicBezTo>
                      <a:pt x="3" y="0"/>
                      <a:pt x="0" y="3"/>
                      <a:pt x="0" y="5"/>
                    </a:cubicBezTo>
                    <a:cubicBezTo>
                      <a:pt x="0" y="6"/>
                      <a:pt x="0" y="7"/>
                      <a:pt x="1" y="7"/>
                    </a:cubicBezTo>
                    <a:cubicBezTo>
                      <a:pt x="1" y="8"/>
                      <a:pt x="2" y="8"/>
                      <a:pt x="3"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3" name="Freeform 23">
                <a:extLst>
                  <a:ext uri="{FF2B5EF4-FFF2-40B4-BE49-F238E27FC236}">
                    <a16:creationId xmlns:a16="http://schemas.microsoft.com/office/drawing/2014/main" id="{8E6F0411-7309-1F54-A64C-7A56597C735F}"/>
                  </a:ext>
                </a:extLst>
              </p:cNvPr>
              <p:cNvSpPr>
                <a:spLocks/>
              </p:cNvSpPr>
              <p:nvPr/>
            </p:nvSpPr>
            <p:spPr bwMode="auto">
              <a:xfrm>
                <a:off x="4715793" y="1030600"/>
                <a:ext cx="111677" cy="85904"/>
              </a:xfrm>
              <a:custGeom>
                <a:avLst/>
                <a:gdLst>
                  <a:gd name="T0" fmla="*/ 2 w 11"/>
                  <a:gd name="T1" fmla="*/ 7 h 8"/>
                  <a:gd name="T2" fmla="*/ 6 w 11"/>
                  <a:gd name="T3" fmla="*/ 6 h 8"/>
                  <a:gd name="T4" fmla="*/ 11 w 11"/>
                  <a:gd name="T5" fmla="*/ 5 h 8"/>
                  <a:gd name="T6" fmla="*/ 11 w 11"/>
                  <a:gd name="T7" fmla="*/ 5 h 8"/>
                  <a:gd name="T8" fmla="*/ 9 w 11"/>
                  <a:gd name="T9" fmla="*/ 3 h 8"/>
                  <a:gd name="T10" fmla="*/ 1 w 11"/>
                  <a:gd name="T11" fmla="*/ 3 h 8"/>
                  <a:gd name="T12" fmla="*/ 0 w 11"/>
                  <a:gd name="T13" fmla="*/ 6 h 8"/>
                  <a:gd name="T14" fmla="*/ 2 w 11"/>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2" y="7"/>
                    </a:moveTo>
                    <a:cubicBezTo>
                      <a:pt x="3" y="8"/>
                      <a:pt x="5" y="7"/>
                      <a:pt x="6" y="6"/>
                    </a:cubicBezTo>
                    <a:cubicBezTo>
                      <a:pt x="7" y="5"/>
                      <a:pt x="9" y="4"/>
                      <a:pt x="11" y="5"/>
                    </a:cubicBezTo>
                    <a:cubicBezTo>
                      <a:pt x="11" y="5"/>
                      <a:pt x="11" y="5"/>
                      <a:pt x="11" y="5"/>
                    </a:cubicBezTo>
                    <a:cubicBezTo>
                      <a:pt x="11" y="4"/>
                      <a:pt x="10" y="4"/>
                      <a:pt x="9" y="3"/>
                    </a:cubicBezTo>
                    <a:cubicBezTo>
                      <a:pt x="5" y="0"/>
                      <a:pt x="2" y="1"/>
                      <a:pt x="1" y="3"/>
                    </a:cubicBezTo>
                    <a:cubicBezTo>
                      <a:pt x="0" y="4"/>
                      <a:pt x="0" y="5"/>
                      <a:pt x="0" y="6"/>
                    </a:cubicBezTo>
                    <a:cubicBezTo>
                      <a:pt x="1" y="7"/>
                      <a:pt x="1" y="7"/>
                      <a:pt x="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4" name="Freeform 24">
                <a:extLst>
                  <a:ext uri="{FF2B5EF4-FFF2-40B4-BE49-F238E27FC236}">
                    <a16:creationId xmlns:a16="http://schemas.microsoft.com/office/drawing/2014/main" id="{3EBEA0AF-A82E-525A-2590-C77969AC9584}"/>
                  </a:ext>
                </a:extLst>
              </p:cNvPr>
              <p:cNvSpPr>
                <a:spLocks/>
              </p:cNvSpPr>
              <p:nvPr/>
            </p:nvSpPr>
            <p:spPr bwMode="auto">
              <a:xfrm>
                <a:off x="4887604" y="1451531"/>
                <a:ext cx="81610" cy="103085"/>
              </a:xfrm>
              <a:custGeom>
                <a:avLst/>
                <a:gdLst>
                  <a:gd name="T0" fmla="*/ 5 w 8"/>
                  <a:gd name="T1" fmla="*/ 4 h 10"/>
                  <a:gd name="T2" fmla="*/ 1 w 8"/>
                  <a:gd name="T3" fmla="*/ 0 h 10"/>
                  <a:gd name="T4" fmla="*/ 1 w 8"/>
                  <a:gd name="T5" fmla="*/ 0 h 10"/>
                  <a:gd name="T6" fmla="*/ 1 w 8"/>
                  <a:gd name="T7" fmla="*/ 3 h 10"/>
                  <a:gd name="T8" fmla="*/ 5 w 8"/>
                  <a:gd name="T9" fmla="*/ 10 h 10"/>
                  <a:gd name="T10" fmla="*/ 7 w 8"/>
                  <a:gd name="T11" fmla="*/ 9 h 10"/>
                  <a:gd name="T12" fmla="*/ 8 w 8"/>
                  <a:gd name="T13" fmla="*/ 7 h 10"/>
                  <a:gd name="T14" fmla="*/ 5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5" y="4"/>
                    </a:moveTo>
                    <a:cubicBezTo>
                      <a:pt x="3" y="3"/>
                      <a:pt x="2" y="2"/>
                      <a:pt x="1" y="0"/>
                    </a:cubicBezTo>
                    <a:cubicBezTo>
                      <a:pt x="1" y="0"/>
                      <a:pt x="1" y="0"/>
                      <a:pt x="1" y="0"/>
                    </a:cubicBezTo>
                    <a:cubicBezTo>
                      <a:pt x="1" y="1"/>
                      <a:pt x="1" y="2"/>
                      <a:pt x="1" y="3"/>
                    </a:cubicBezTo>
                    <a:cubicBezTo>
                      <a:pt x="0" y="7"/>
                      <a:pt x="3" y="10"/>
                      <a:pt x="5" y="10"/>
                    </a:cubicBezTo>
                    <a:cubicBezTo>
                      <a:pt x="6" y="10"/>
                      <a:pt x="7" y="10"/>
                      <a:pt x="7" y="9"/>
                    </a:cubicBezTo>
                    <a:cubicBezTo>
                      <a:pt x="8" y="8"/>
                      <a:pt x="8" y="8"/>
                      <a:pt x="8" y="7"/>
                    </a:cubicBezTo>
                    <a:cubicBezTo>
                      <a:pt x="8" y="5"/>
                      <a:pt x="6" y="4"/>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5" name="Freeform 25">
                <a:extLst>
                  <a:ext uri="{FF2B5EF4-FFF2-40B4-BE49-F238E27FC236}">
                    <a16:creationId xmlns:a16="http://schemas.microsoft.com/office/drawing/2014/main" id="{70AB448B-4BFE-2F89-5ABD-792C7A5391AB}"/>
                  </a:ext>
                </a:extLst>
              </p:cNvPr>
              <p:cNvSpPr>
                <a:spLocks/>
              </p:cNvSpPr>
              <p:nvPr/>
            </p:nvSpPr>
            <p:spPr bwMode="auto">
              <a:xfrm>
                <a:off x="4561164" y="1137980"/>
                <a:ext cx="111677" cy="81609"/>
              </a:xfrm>
              <a:custGeom>
                <a:avLst/>
                <a:gdLst>
                  <a:gd name="T0" fmla="*/ 4 w 11"/>
                  <a:gd name="T1" fmla="*/ 8 h 8"/>
                  <a:gd name="T2" fmla="*/ 7 w 11"/>
                  <a:gd name="T3" fmla="*/ 5 h 8"/>
                  <a:gd name="T4" fmla="*/ 10 w 11"/>
                  <a:gd name="T5" fmla="*/ 2 h 8"/>
                  <a:gd name="T6" fmla="*/ 10 w 11"/>
                  <a:gd name="T7" fmla="*/ 1 h 8"/>
                  <a:gd name="T8" fmla="*/ 7 w 11"/>
                  <a:gd name="T9" fmla="*/ 1 h 8"/>
                  <a:gd name="T10" fmla="*/ 1 w 11"/>
                  <a:gd name="T11" fmla="*/ 5 h 8"/>
                  <a:gd name="T12" fmla="*/ 2 w 11"/>
                  <a:gd name="T13" fmla="*/ 7 h 8"/>
                  <a:gd name="T14" fmla="*/ 4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4" y="8"/>
                    </a:moveTo>
                    <a:cubicBezTo>
                      <a:pt x="5" y="8"/>
                      <a:pt x="6" y="6"/>
                      <a:pt x="7" y="5"/>
                    </a:cubicBezTo>
                    <a:cubicBezTo>
                      <a:pt x="7" y="3"/>
                      <a:pt x="8" y="2"/>
                      <a:pt x="10" y="2"/>
                    </a:cubicBezTo>
                    <a:cubicBezTo>
                      <a:pt x="11" y="1"/>
                      <a:pt x="11" y="1"/>
                      <a:pt x="10" y="1"/>
                    </a:cubicBezTo>
                    <a:cubicBezTo>
                      <a:pt x="10" y="1"/>
                      <a:pt x="9" y="1"/>
                      <a:pt x="7" y="1"/>
                    </a:cubicBezTo>
                    <a:cubicBezTo>
                      <a:pt x="3" y="0"/>
                      <a:pt x="1" y="3"/>
                      <a:pt x="1" y="5"/>
                    </a:cubicBezTo>
                    <a:cubicBezTo>
                      <a:pt x="0" y="6"/>
                      <a:pt x="1" y="7"/>
                      <a:pt x="2" y="7"/>
                    </a:cubicBezTo>
                    <a:cubicBezTo>
                      <a:pt x="2" y="8"/>
                      <a:pt x="3" y="8"/>
                      <a:pt x="4"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6" name="Freeform 26">
                <a:extLst>
                  <a:ext uri="{FF2B5EF4-FFF2-40B4-BE49-F238E27FC236}">
                    <a16:creationId xmlns:a16="http://schemas.microsoft.com/office/drawing/2014/main" id="{C391B259-A8AC-6E22-268A-A2BAC4AD3180}"/>
                  </a:ext>
                </a:extLst>
              </p:cNvPr>
              <p:cNvSpPr>
                <a:spLocks/>
              </p:cNvSpPr>
              <p:nvPr/>
            </p:nvSpPr>
            <p:spPr bwMode="auto">
              <a:xfrm>
                <a:off x="4582640" y="1030600"/>
                <a:ext cx="111677" cy="85904"/>
              </a:xfrm>
              <a:custGeom>
                <a:avLst/>
                <a:gdLst>
                  <a:gd name="T0" fmla="*/ 2 w 11"/>
                  <a:gd name="T1" fmla="*/ 8 h 8"/>
                  <a:gd name="T2" fmla="*/ 6 w 11"/>
                  <a:gd name="T3" fmla="*/ 6 h 8"/>
                  <a:gd name="T4" fmla="*/ 11 w 11"/>
                  <a:gd name="T5" fmla="*/ 4 h 8"/>
                  <a:gd name="T6" fmla="*/ 11 w 11"/>
                  <a:gd name="T7" fmla="*/ 3 h 8"/>
                  <a:gd name="T8" fmla="*/ 8 w 11"/>
                  <a:gd name="T9" fmla="*/ 2 h 8"/>
                  <a:gd name="T10" fmla="*/ 0 w 11"/>
                  <a:gd name="T11" fmla="*/ 4 h 8"/>
                  <a:gd name="T12" fmla="*/ 0 w 11"/>
                  <a:gd name="T13" fmla="*/ 7 h 8"/>
                  <a:gd name="T14" fmla="*/ 2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2" y="8"/>
                    </a:moveTo>
                    <a:cubicBezTo>
                      <a:pt x="4" y="8"/>
                      <a:pt x="5" y="7"/>
                      <a:pt x="6" y="6"/>
                    </a:cubicBezTo>
                    <a:cubicBezTo>
                      <a:pt x="7" y="4"/>
                      <a:pt x="9" y="3"/>
                      <a:pt x="11" y="4"/>
                    </a:cubicBezTo>
                    <a:cubicBezTo>
                      <a:pt x="11" y="4"/>
                      <a:pt x="11" y="4"/>
                      <a:pt x="11" y="3"/>
                    </a:cubicBezTo>
                    <a:cubicBezTo>
                      <a:pt x="10" y="3"/>
                      <a:pt x="9" y="2"/>
                      <a:pt x="8" y="2"/>
                    </a:cubicBezTo>
                    <a:cubicBezTo>
                      <a:pt x="4" y="0"/>
                      <a:pt x="1" y="2"/>
                      <a:pt x="0" y="4"/>
                    </a:cubicBezTo>
                    <a:cubicBezTo>
                      <a:pt x="0" y="5"/>
                      <a:pt x="0" y="6"/>
                      <a:pt x="0" y="7"/>
                    </a:cubicBezTo>
                    <a:cubicBezTo>
                      <a:pt x="1" y="7"/>
                      <a:pt x="1" y="8"/>
                      <a:pt x="2"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7" name="Freeform 27">
                <a:extLst>
                  <a:ext uri="{FF2B5EF4-FFF2-40B4-BE49-F238E27FC236}">
                    <a16:creationId xmlns:a16="http://schemas.microsoft.com/office/drawing/2014/main" id="{5B3EDB66-CB6D-9897-6275-A01C5BEA83E5}"/>
                  </a:ext>
                </a:extLst>
              </p:cNvPr>
              <p:cNvSpPr>
                <a:spLocks/>
              </p:cNvSpPr>
              <p:nvPr/>
            </p:nvSpPr>
            <p:spPr bwMode="auto">
              <a:xfrm>
                <a:off x="4784517" y="1430055"/>
                <a:ext cx="81610" cy="115971"/>
              </a:xfrm>
              <a:custGeom>
                <a:avLst/>
                <a:gdLst>
                  <a:gd name="T0" fmla="*/ 6 w 8"/>
                  <a:gd name="T1" fmla="*/ 5 h 11"/>
                  <a:gd name="T2" fmla="*/ 4 w 8"/>
                  <a:gd name="T3" fmla="*/ 0 h 11"/>
                  <a:gd name="T4" fmla="*/ 3 w 8"/>
                  <a:gd name="T5" fmla="*/ 0 h 11"/>
                  <a:gd name="T6" fmla="*/ 2 w 8"/>
                  <a:gd name="T7" fmla="*/ 3 h 11"/>
                  <a:gd name="T8" fmla="*/ 4 w 8"/>
                  <a:gd name="T9" fmla="*/ 10 h 11"/>
                  <a:gd name="T10" fmla="*/ 7 w 8"/>
                  <a:gd name="T11" fmla="*/ 10 h 11"/>
                  <a:gd name="T12" fmla="*/ 8 w 8"/>
                  <a:gd name="T13" fmla="*/ 9 h 11"/>
                  <a:gd name="T14" fmla="*/ 6 w 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6" y="5"/>
                    </a:moveTo>
                    <a:cubicBezTo>
                      <a:pt x="4" y="4"/>
                      <a:pt x="3" y="2"/>
                      <a:pt x="4" y="0"/>
                    </a:cubicBezTo>
                    <a:cubicBezTo>
                      <a:pt x="4" y="0"/>
                      <a:pt x="3" y="0"/>
                      <a:pt x="3" y="0"/>
                    </a:cubicBezTo>
                    <a:cubicBezTo>
                      <a:pt x="3" y="1"/>
                      <a:pt x="2" y="1"/>
                      <a:pt x="2" y="3"/>
                    </a:cubicBezTo>
                    <a:cubicBezTo>
                      <a:pt x="0" y="6"/>
                      <a:pt x="2" y="9"/>
                      <a:pt x="4" y="10"/>
                    </a:cubicBezTo>
                    <a:cubicBezTo>
                      <a:pt x="5" y="11"/>
                      <a:pt x="6" y="11"/>
                      <a:pt x="7" y="10"/>
                    </a:cubicBezTo>
                    <a:cubicBezTo>
                      <a:pt x="7" y="10"/>
                      <a:pt x="8" y="9"/>
                      <a:pt x="8" y="9"/>
                    </a:cubicBezTo>
                    <a:cubicBezTo>
                      <a:pt x="8" y="7"/>
                      <a:pt x="7" y="6"/>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8" name="Freeform 28">
                <a:extLst>
                  <a:ext uri="{FF2B5EF4-FFF2-40B4-BE49-F238E27FC236}">
                    <a16:creationId xmlns:a16="http://schemas.microsoft.com/office/drawing/2014/main" id="{E76013AD-8239-ADBB-17BD-EC2D877F631E}"/>
                  </a:ext>
                </a:extLst>
              </p:cNvPr>
              <p:cNvSpPr>
                <a:spLocks/>
              </p:cNvSpPr>
              <p:nvPr/>
            </p:nvSpPr>
            <p:spPr bwMode="auto">
              <a:xfrm>
                <a:off x="4702907" y="1378513"/>
                <a:ext cx="73019" cy="115971"/>
              </a:xfrm>
              <a:custGeom>
                <a:avLst/>
                <a:gdLst>
                  <a:gd name="T0" fmla="*/ 5 w 7"/>
                  <a:gd name="T1" fmla="*/ 1 h 11"/>
                  <a:gd name="T2" fmla="*/ 5 w 7"/>
                  <a:gd name="T3" fmla="*/ 0 h 11"/>
                  <a:gd name="T4" fmla="*/ 2 w 7"/>
                  <a:gd name="T5" fmla="*/ 3 h 11"/>
                  <a:gd name="T6" fmla="*/ 2 w 7"/>
                  <a:gd name="T7" fmla="*/ 10 h 11"/>
                  <a:gd name="T8" fmla="*/ 4 w 7"/>
                  <a:gd name="T9" fmla="*/ 11 h 11"/>
                  <a:gd name="T10" fmla="*/ 6 w 7"/>
                  <a:gd name="T11" fmla="*/ 10 h 11"/>
                  <a:gd name="T12" fmla="*/ 5 w 7"/>
                  <a:gd name="T13" fmla="*/ 6 h 11"/>
                  <a:gd name="T14" fmla="*/ 5 w 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5" y="1"/>
                    </a:moveTo>
                    <a:cubicBezTo>
                      <a:pt x="5" y="0"/>
                      <a:pt x="5" y="0"/>
                      <a:pt x="5" y="0"/>
                    </a:cubicBezTo>
                    <a:cubicBezTo>
                      <a:pt x="4" y="1"/>
                      <a:pt x="3" y="1"/>
                      <a:pt x="2" y="3"/>
                    </a:cubicBezTo>
                    <a:cubicBezTo>
                      <a:pt x="0" y="6"/>
                      <a:pt x="0" y="9"/>
                      <a:pt x="2" y="10"/>
                    </a:cubicBezTo>
                    <a:cubicBezTo>
                      <a:pt x="2" y="11"/>
                      <a:pt x="4" y="11"/>
                      <a:pt x="4" y="11"/>
                    </a:cubicBezTo>
                    <a:cubicBezTo>
                      <a:pt x="5" y="11"/>
                      <a:pt x="6" y="11"/>
                      <a:pt x="6" y="10"/>
                    </a:cubicBezTo>
                    <a:cubicBezTo>
                      <a:pt x="7" y="8"/>
                      <a:pt x="6" y="7"/>
                      <a:pt x="5" y="6"/>
                    </a:cubicBezTo>
                    <a:cubicBezTo>
                      <a:pt x="4" y="4"/>
                      <a:pt x="4" y="2"/>
                      <a:pt x="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39" name="Freeform 29">
                <a:extLst>
                  <a:ext uri="{FF2B5EF4-FFF2-40B4-BE49-F238E27FC236}">
                    <a16:creationId xmlns:a16="http://schemas.microsoft.com/office/drawing/2014/main" id="{64221A82-8F16-F80F-046B-CFEEEDBF0321}"/>
                  </a:ext>
                </a:extLst>
              </p:cNvPr>
              <p:cNvSpPr>
                <a:spLocks/>
              </p:cNvSpPr>
              <p:nvPr/>
            </p:nvSpPr>
            <p:spPr bwMode="auto">
              <a:xfrm>
                <a:off x="4634183" y="1314084"/>
                <a:ext cx="68724" cy="107381"/>
              </a:xfrm>
              <a:custGeom>
                <a:avLst/>
                <a:gdLst>
                  <a:gd name="T0" fmla="*/ 4 w 7"/>
                  <a:gd name="T1" fmla="*/ 1 h 10"/>
                  <a:gd name="T2" fmla="*/ 1 w 7"/>
                  <a:gd name="T3" fmla="*/ 9 h 10"/>
                  <a:gd name="T4" fmla="*/ 3 w 7"/>
                  <a:gd name="T5" fmla="*/ 10 h 10"/>
                  <a:gd name="T6" fmla="*/ 5 w 7"/>
                  <a:gd name="T7" fmla="*/ 10 h 10"/>
                  <a:gd name="T8" fmla="*/ 6 w 7"/>
                  <a:gd name="T9" fmla="*/ 5 h 10"/>
                  <a:gd name="T10" fmla="*/ 7 w 7"/>
                  <a:gd name="T11" fmla="*/ 0 h 10"/>
                  <a:gd name="T12" fmla="*/ 7 w 7"/>
                  <a:gd name="T13" fmla="*/ 0 h 10"/>
                  <a:gd name="T14" fmla="*/ 4 w 7"/>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1"/>
                    </a:moveTo>
                    <a:cubicBezTo>
                      <a:pt x="0" y="3"/>
                      <a:pt x="0" y="7"/>
                      <a:pt x="1" y="9"/>
                    </a:cubicBezTo>
                    <a:cubicBezTo>
                      <a:pt x="1" y="10"/>
                      <a:pt x="2" y="10"/>
                      <a:pt x="3" y="10"/>
                    </a:cubicBezTo>
                    <a:cubicBezTo>
                      <a:pt x="4" y="10"/>
                      <a:pt x="5" y="10"/>
                      <a:pt x="5" y="10"/>
                    </a:cubicBezTo>
                    <a:cubicBezTo>
                      <a:pt x="6" y="8"/>
                      <a:pt x="6" y="7"/>
                      <a:pt x="6" y="5"/>
                    </a:cubicBezTo>
                    <a:cubicBezTo>
                      <a:pt x="5" y="4"/>
                      <a:pt x="5" y="2"/>
                      <a:pt x="7" y="0"/>
                    </a:cubicBezTo>
                    <a:cubicBezTo>
                      <a:pt x="7" y="0"/>
                      <a:pt x="7" y="0"/>
                      <a:pt x="7" y="0"/>
                    </a:cubicBezTo>
                    <a:cubicBezTo>
                      <a:pt x="6" y="0"/>
                      <a:pt x="5" y="1"/>
                      <a:pt x="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0" name="Freeform 30">
                <a:extLst>
                  <a:ext uri="{FF2B5EF4-FFF2-40B4-BE49-F238E27FC236}">
                    <a16:creationId xmlns:a16="http://schemas.microsoft.com/office/drawing/2014/main" id="{A965082C-E0CD-B9F7-D95F-F8F4129692C2}"/>
                  </a:ext>
                </a:extLst>
              </p:cNvPr>
              <p:cNvSpPr>
                <a:spLocks/>
              </p:cNvSpPr>
              <p:nvPr/>
            </p:nvSpPr>
            <p:spPr bwMode="auto">
              <a:xfrm>
                <a:off x="4582640" y="1232475"/>
                <a:ext cx="90200" cy="94495"/>
              </a:xfrm>
              <a:custGeom>
                <a:avLst/>
                <a:gdLst>
                  <a:gd name="T0" fmla="*/ 6 w 9"/>
                  <a:gd name="T1" fmla="*/ 5 h 9"/>
                  <a:gd name="T2" fmla="*/ 9 w 9"/>
                  <a:gd name="T3" fmla="*/ 1 h 9"/>
                  <a:gd name="T4" fmla="*/ 9 w 9"/>
                  <a:gd name="T5" fmla="*/ 0 h 9"/>
                  <a:gd name="T6" fmla="*/ 6 w 9"/>
                  <a:gd name="T7" fmla="*/ 1 h 9"/>
                  <a:gd name="T8" fmla="*/ 0 w 9"/>
                  <a:gd name="T9" fmla="*/ 7 h 9"/>
                  <a:gd name="T10" fmla="*/ 2 w 9"/>
                  <a:gd name="T11" fmla="*/ 9 h 9"/>
                  <a:gd name="T12" fmla="*/ 4 w 9"/>
                  <a:gd name="T13" fmla="*/ 9 h 9"/>
                  <a:gd name="T14" fmla="*/ 6 w 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5"/>
                    </a:moveTo>
                    <a:cubicBezTo>
                      <a:pt x="6" y="3"/>
                      <a:pt x="7" y="2"/>
                      <a:pt x="9" y="1"/>
                    </a:cubicBezTo>
                    <a:cubicBezTo>
                      <a:pt x="9" y="1"/>
                      <a:pt x="9" y="0"/>
                      <a:pt x="9" y="0"/>
                    </a:cubicBezTo>
                    <a:cubicBezTo>
                      <a:pt x="8" y="0"/>
                      <a:pt x="7" y="0"/>
                      <a:pt x="6" y="1"/>
                    </a:cubicBezTo>
                    <a:cubicBezTo>
                      <a:pt x="2" y="2"/>
                      <a:pt x="0" y="5"/>
                      <a:pt x="0" y="7"/>
                    </a:cubicBezTo>
                    <a:cubicBezTo>
                      <a:pt x="1" y="8"/>
                      <a:pt x="1" y="9"/>
                      <a:pt x="2" y="9"/>
                    </a:cubicBezTo>
                    <a:cubicBezTo>
                      <a:pt x="3" y="9"/>
                      <a:pt x="4" y="9"/>
                      <a:pt x="4" y="9"/>
                    </a:cubicBezTo>
                    <a:cubicBezTo>
                      <a:pt x="6" y="8"/>
                      <a:pt x="6" y="7"/>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1" name="Freeform 31">
                <a:extLst>
                  <a:ext uri="{FF2B5EF4-FFF2-40B4-BE49-F238E27FC236}">
                    <a16:creationId xmlns:a16="http://schemas.microsoft.com/office/drawing/2014/main" id="{FF843ABA-13DA-4096-EEAF-66120E8BA348}"/>
                  </a:ext>
                </a:extLst>
              </p:cNvPr>
              <p:cNvSpPr>
                <a:spLocks/>
              </p:cNvSpPr>
              <p:nvPr/>
            </p:nvSpPr>
            <p:spPr bwMode="auto">
              <a:xfrm>
                <a:off x="4887604" y="1576093"/>
                <a:ext cx="81610" cy="103085"/>
              </a:xfrm>
              <a:custGeom>
                <a:avLst/>
                <a:gdLst>
                  <a:gd name="T0" fmla="*/ 5 w 8"/>
                  <a:gd name="T1" fmla="*/ 4 h 10"/>
                  <a:gd name="T2" fmla="*/ 1 w 8"/>
                  <a:gd name="T3" fmla="*/ 0 h 10"/>
                  <a:gd name="T4" fmla="*/ 1 w 8"/>
                  <a:gd name="T5" fmla="*/ 0 h 10"/>
                  <a:gd name="T6" fmla="*/ 1 w 8"/>
                  <a:gd name="T7" fmla="*/ 4 h 10"/>
                  <a:gd name="T8" fmla="*/ 5 w 8"/>
                  <a:gd name="T9" fmla="*/ 10 h 10"/>
                  <a:gd name="T10" fmla="*/ 7 w 8"/>
                  <a:gd name="T11" fmla="*/ 9 h 10"/>
                  <a:gd name="T12" fmla="*/ 8 w 8"/>
                  <a:gd name="T13" fmla="*/ 7 h 10"/>
                  <a:gd name="T14" fmla="*/ 5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5" y="4"/>
                    </a:moveTo>
                    <a:cubicBezTo>
                      <a:pt x="3" y="4"/>
                      <a:pt x="2" y="2"/>
                      <a:pt x="1" y="0"/>
                    </a:cubicBezTo>
                    <a:cubicBezTo>
                      <a:pt x="1" y="0"/>
                      <a:pt x="1" y="0"/>
                      <a:pt x="1" y="0"/>
                    </a:cubicBezTo>
                    <a:cubicBezTo>
                      <a:pt x="1" y="1"/>
                      <a:pt x="1" y="2"/>
                      <a:pt x="1" y="4"/>
                    </a:cubicBezTo>
                    <a:cubicBezTo>
                      <a:pt x="0" y="7"/>
                      <a:pt x="3" y="10"/>
                      <a:pt x="5" y="10"/>
                    </a:cubicBezTo>
                    <a:cubicBezTo>
                      <a:pt x="6" y="10"/>
                      <a:pt x="7" y="10"/>
                      <a:pt x="7" y="9"/>
                    </a:cubicBezTo>
                    <a:cubicBezTo>
                      <a:pt x="8" y="9"/>
                      <a:pt x="8" y="8"/>
                      <a:pt x="8" y="7"/>
                    </a:cubicBezTo>
                    <a:cubicBezTo>
                      <a:pt x="8" y="5"/>
                      <a:pt x="6" y="5"/>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2" name="Freeform 32">
                <a:extLst>
                  <a:ext uri="{FF2B5EF4-FFF2-40B4-BE49-F238E27FC236}">
                    <a16:creationId xmlns:a16="http://schemas.microsoft.com/office/drawing/2014/main" id="{D4319612-1C64-F0F2-A8C2-15C34B8C5CE3}"/>
                  </a:ext>
                </a:extLst>
              </p:cNvPr>
              <p:cNvSpPr>
                <a:spLocks/>
              </p:cNvSpPr>
              <p:nvPr/>
            </p:nvSpPr>
            <p:spPr bwMode="auto">
              <a:xfrm>
                <a:off x="4784517" y="1567502"/>
                <a:ext cx="81610" cy="103085"/>
              </a:xfrm>
              <a:custGeom>
                <a:avLst/>
                <a:gdLst>
                  <a:gd name="T0" fmla="*/ 6 w 8"/>
                  <a:gd name="T1" fmla="*/ 4 h 10"/>
                  <a:gd name="T2" fmla="*/ 3 w 8"/>
                  <a:gd name="T3" fmla="*/ 0 h 10"/>
                  <a:gd name="T4" fmla="*/ 3 w 8"/>
                  <a:gd name="T5" fmla="*/ 0 h 10"/>
                  <a:gd name="T6" fmla="*/ 1 w 8"/>
                  <a:gd name="T7" fmla="*/ 3 h 10"/>
                  <a:gd name="T8" fmla="*/ 4 w 8"/>
                  <a:gd name="T9" fmla="*/ 10 h 10"/>
                  <a:gd name="T10" fmla="*/ 7 w 8"/>
                  <a:gd name="T11" fmla="*/ 10 h 10"/>
                  <a:gd name="T12" fmla="*/ 8 w 8"/>
                  <a:gd name="T13" fmla="*/ 8 h 10"/>
                  <a:gd name="T14" fmla="*/ 6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4"/>
                    </a:moveTo>
                    <a:cubicBezTo>
                      <a:pt x="4" y="3"/>
                      <a:pt x="3" y="2"/>
                      <a:pt x="3" y="0"/>
                    </a:cubicBezTo>
                    <a:cubicBezTo>
                      <a:pt x="3" y="0"/>
                      <a:pt x="3" y="0"/>
                      <a:pt x="3" y="0"/>
                    </a:cubicBezTo>
                    <a:cubicBezTo>
                      <a:pt x="2" y="0"/>
                      <a:pt x="2" y="1"/>
                      <a:pt x="1" y="3"/>
                    </a:cubicBezTo>
                    <a:cubicBezTo>
                      <a:pt x="0" y="6"/>
                      <a:pt x="2" y="9"/>
                      <a:pt x="4" y="10"/>
                    </a:cubicBezTo>
                    <a:cubicBezTo>
                      <a:pt x="5" y="10"/>
                      <a:pt x="6" y="10"/>
                      <a:pt x="7" y="10"/>
                    </a:cubicBezTo>
                    <a:cubicBezTo>
                      <a:pt x="7" y="9"/>
                      <a:pt x="8" y="9"/>
                      <a:pt x="8" y="8"/>
                    </a:cubicBezTo>
                    <a:cubicBezTo>
                      <a:pt x="8" y="6"/>
                      <a:pt x="7" y="5"/>
                      <a:pt x="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3" name="Freeform 33">
                <a:extLst>
                  <a:ext uri="{FF2B5EF4-FFF2-40B4-BE49-F238E27FC236}">
                    <a16:creationId xmlns:a16="http://schemas.microsoft.com/office/drawing/2014/main" id="{77E8E5D1-CA15-2E52-4325-B5E1996A999F}"/>
                  </a:ext>
                </a:extLst>
              </p:cNvPr>
              <p:cNvSpPr>
                <a:spLocks/>
              </p:cNvSpPr>
              <p:nvPr/>
            </p:nvSpPr>
            <p:spPr bwMode="auto">
              <a:xfrm>
                <a:off x="4694317" y="1524550"/>
                <a:ext cx="81610" cy="115971"/>
              </a:xfrm>
              <a:custGeom>
                <a:avLst/>
                <a:gdLst>
                  <a:gd name="T0" fmla="*/ 4 w 8"/>
                  <a:gd name="T1" fmla="*/ 0 h 11"/>
                  <a:gd name="T2" fmla="*/ 4 w 8"/>
                  <a:gd name="T3" fmla="*/ 0 h 11"/>
                  <a:gd name="T4" fmla="*/ 2 w 8"/>
                  <a:gd name="T5" fmla="*/ 3 h 11"/>
                  <a:gd name="T6" fmla="*/ 3 w 8"/>
                  <a:gd name="T7" fmla="*/ 11 h 11"/>
                  <a:gd name="T8" fmla="*/ 6 w 8"/>
                  <a:gd name="T9" fmla="*/ 11 h 11"/>
                  <a:gd name="T10" fmla="*/ 7 w 8"/>
                  <a:gd name="T11" fmla="*/ 9 h 11"/>
                  <a:gd name="T12" fmla="*/ 6 w 8"/>
                  <a:gd name="T13" fmla="*/ 5 h 11"/>
                  <a:gd name="T14" fmla="*/ 4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4" y="0"/>
                    </a:moveTo>
                    <a:cubicBezTo>
                      <a:pt x="4" y="0"/>
                      <a:pt x="4" y="0"/>
                      <a:pt x="4" y="0"/>
                    </a:cubicBezTo>
                    <a:cubicBezTo>
                      <a:pt x="3" y="1"/>
                      <a:pt x="3" y="2"/>
                      <a:pt x="2" y="3"/>
                    </a:cubicBezTo>
                    <a:cubicBezTo>
                      <a:pt x="0" y="6"/>
                      <a:pt x="1" y="10"/>
                      <a:pt x="3" y="11"/>
                    </a:cubicBezTo>
                    <a:cubicBezTo>
                      <a:pt x="4" y="11"/>
                      <a:pt x="5" y="11"/>
                      <a:pt x="6" y="11"/>
                    </a:cubicBezTo>
                    <a:cubicBezTo>
                      <a:pt x="6" y="11"/>
                      <a:pt x="7" y="10"/>
                      <a:pt x="7" y="9"/>
                    </a:cubicBezTo>
                    <a:cubicBezTo>
                      <a:pt x="8" y="8"/>
                      <a:pt x="7" y="6"/>
                      <a:pt x="6" y="5"/>
                    </a:cubicBezTo>
                    <a:cubicBezTo>
                      <a:pt x="5" y="4"/>
                      <a:pt x="4" y="2"/>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4" name="Freeform 34">
                <a:extLst>
                  <a:ext uri="{FF2B5EF4-FFF2-40B4-BE49-F238E27FC236}">
                    <a16:creationId xmlns:a16="http://schemas.microsoft.com/office/drawing/2014/main" id="{57EFD22B-16CB-F86E-E532-D705F77E7CCB}"/>
                  </a:ext>
                </a:extLst>
              </p:cNvPr>
              <p:cNvSpPr>
                <a:spLocks/>
              </p:cNvSpPr>
              <p:nvPr/>
            </p:nvSpPr>
            <p:spPr bwMode="auto">
              <a:xfrm>
                <a:off x="4612707" y="1473008"/>
                <a:ext cx="68724" cy="111676"/>
              </a:xfrm>
              <a:custGeom>
                <a:avLst/>
                <a:gdLst>
                  <a:gd name="T0" fmla="*/ 5 w 7"/>
                  <a:gd name="T1" fmla="*/ 0 h 11"/>
                  <a:gd name="T2" fmla="*/ 5 w 7"/>
                  <a:gd name="T3" fmla="*/ 0 h 11"/>
                  <a:gd name="T4" fmla="*/ 3 w 7"/>
                  <a:gd name="T5" fmla="*/ 2 h 11"/>
                  <a:gd name="T6" fmla="*/ 2 w 7"/>
                  <a:gd name="T7" fmla="*/ 10 h 11"/>
                  <a:gd name="T8" fmla="*/ 4 w 7"/>
                  <a:gd name="T9" fmla="*/ 11 h 11"/>
                  <a:gd name="T10" fmla="*/ 6 w 7"/>
                  <a:gd name="T11" fmla="*/ 10 h 11"/>
                  <a:gd name="T12" fmla="*/ 6 w 7"/>
                  <a:gd name="T13" fmla="*/ 5 h 11"/>
                  <a:gd name="T14" fmla="*/ 5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5" y="0"/>
                    </a:moveTo>
                    <a:cubicBezTo>
                      <a:pt x="5" y="0"/>
                      <a:pt x="5" y="0"/>
                      <a:pt x="5" y="0"/>
                    </a:cubicBezTo>
                    <a:cubicBezTo>
                      <a:pt x="4" y="1"/>
                      <a:pt x="4" y="1"/>
                      <a:pt x="3" y="2"/>
                    </a:cubicBezTo>
                    <a:cubicBezTo>
                      <a:pt x="0" y="5"/>
                      <a:pt x="0" y="8"/>
                      <a:pt x="2" y="10"/>
                    </a:cubicBezTo>
                    <a:cubicBezTo>
                      <a:pt x="2" y="11"/>
                      <a:pt x="4" y="11"/>
                      <a:pt x="4" y="11"/>
                    </a:cubicBezTo>
                    <a:cubicBezTo>
                      <a:pt x="5" y="11"/>
                      <a:pt x="6" y="10"/>
                      <a:pt x="6" y="10"/>
                    </a:cubicBezTo>
                    <a:cubicBezTo>
                      <a:pt x="7" y="8"/>
                      <a:pt x="7" y="7"/>
                      <a:pt x="6" y="5"/>
                    </a:cubicBezTo>
                    <a:cubicBezTo>
                      <a:pt x="5" y="4"/>
                      <a:pt x="4" y="2"/>
                      <a:pt x="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5" name="Freeform 35">
                <a:extLst>
                  <a:ext uri="{FF2B5EF4-FFF2-40B4-BE49-F238E27FC236}">
                    <a16:creationId xmlns:a16="http://schemas.microsoft.com/office/drawing/2014/main" id="{772C5E0D-8E8C-A762-0D89-10E725BDA0B0}"/>
                  </a:ext>
                </a:extLst>
              </p:cNvPr>
              <p:cNvSpPr>
                <a:spLocks/>
              </p:cNvSpPr>
              <p:nvPr/>
            </p:nvSpPr>
            <p:spPr bwMode="auto">
              <a:xfrm>
                <a:off x="4539688" y="1408579"/>
                <a:ext cx="73019" cy="103085"/>
              </a:xfrm>
              <a:custGeom>
                <a:avLst/>
                <a:gdLst>
                  <a:gd name="T0" fmla="*/ 4 w 7"/>
                  <a:gd name="T1" fmla="*/ 1 h 10"/>
                  <a:gd name="T2" fmla="*/ 1 w 7"/>
                  <a:gd name="T3" fmla="*/ 9 h 10"/>
                  <a:gd name="T4" fmla="*/ 4 w 7"/>
                  <a:gd name="T5" fmla="*/ 10 h 10"/>
                  <a:gd name="T6" fmla="*/ 5 w 7"/>
                  <a:gd name="T7" fmla="*/ 9 h 10"/>
                  <a:gd name="T8" fmla="*/ 6 w 7"/>
                  <a:gd name="T9" fmla="*/ 5 h 10"/>
                  <a:gd name="T10" fmla="*/ 7 w 7"/>
                  <a:gd name="T11" fmla="*/ 0 h 10"/>
                  <a:gd name="T12" fmla="*/ 7 w 7"/>
                  <a:gd name="T13" fmla="*/ 0 h 10"/>
                  <a:gd name="T14" fmla="*/ 4 w 7"/>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1"/>
                    </a:moveTo>
                    <a:cubicBezTo>
                      <a:pt x="0" y="3"/>
                      <a:pt x="0" y="7"/>
                      <a:pt x="1" y="9"/>
                    </a:cubicBezTo>
                    <a:cubicBezTo>
                      <a:pt x="2" y="9"/>
                      <a:pt x="3" y="10"/>
                      <a:pt x="4" y="10"/>
                    </a:cubicBezTo>
                    <a:cubicBezTo>
                      <a:pt x="4" y="10"/>
                      <a:pt x="5" y="10"/>
                      <a:pt x="5" y="9"/>
                    </a:cubicBezTo>
                    <a:cubicBezTo>
                      <a:pt x="7" y="8"/>
                      <a:pt x="6" y="6"/>
                      <a:pt x="6" y="5"/>
                    </a:cubicBezTo>
                    <a:cubicBezTo>
                      <a:pt x="5" y="3"/>
                      <a:pt x="5" y="1"/>
                      <a:pt x="7" y="0"/>
                    </a:cubicBezTo>
                    <a:cubicBezTo>
                      <a:pt x="7" y="0"/>
                      <a:pt x="7" y="0"/>
                      <a:pt x="7" y="0"/>
                    </a:cubicBezTo>
                    <a:cubicBezTo>
                      <a:pt x="6" y="0"/>
                      <a:pt x="5" y="0"/>
                      <a:pt x="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6" name="Freeform 36">
                <a:extLst>
                  <a:ext uri="{FF2B5EF4-FFF2-40B4-BE49-F238E27FC236}">
                    <a16:creationId xmlns:a16="http://schemas.microsoft.com/office/drawing/2014/main" id="{2A3C8DB2-3B79-0199-1F87-0A9BD42EDB2D}"/>
                  </a:ext>
                </a:extLst>
              </p:cNvPr>
              <p:cNvSpPr>
                <a:spLocks/>
              </p:cNvSpPr>
              <p:nvPr/>
            </p:nvSpPr>
            <p:spPr bwMode="auto">
              <a:xfrm>
                <a:off x="4488144" y="1326970"/>
                <a:ext cx="81610" cy="103085"/>
              </a:xfrm>
              <a:custGeom>
                <a:avLst/>
                <a:gdLst>
                  <a:gd name="T0" fmla="*/ 6 w 8"/>
                  <a:gd name="T1" fmla="*/ 5 h 10"/>
                  <a:gd name="T2" fmla="*/ 8 w 8"/>
                  <a:gd name="T3" fmla="*/ 0 h 10"/>
                  <a:gd name="T4" fmla="*/ 8 w 8"/>
                  <a:gd name="T5" fmla="*/ 0 h 10"/>
                  <a:gd name="T6" fmla="*/ 4 w 8"/>
                  <a:gd name="T7" fmla="*/ 1 h 10"/>
                  <a:gd name="T8" fmla="*/ 0 w 8"/>
                  <a:gd name="T9" fmla="*/ 8 h 10"/>
                  <a:gd name="T10" fmla="*/ 2 w 8"/>
                  <a:gd name="T11" fmla="*/ 10 h 10"/>
                  <a:gd name="T12" fmla="*/ 4 w 8"/>
                  <a:gd name="T13" fmla="*/ 9 h 10"/>
                  <a:gd name="T14" fmla="*/ 6 w 8"/>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5"/>
                    </a:moveTo>
                    <a:cubicBezTo>
                      <a:pt x="6" y="3"/>
                      <a:pt x="6" y="2"/>
                      <a:pt x="8" y="0"/>
                    </a:cubicBezTo>
                    <a:cubicBezTo>
                      <a:pt x="8" y="0"/>
                      <a:pt x="8" y="0"/>
                      <a:pt x="8" y="0"/>
                    </a:cubicBezTo>
                    <a:cubicBezTo>
                      <a:pt x="7" y="0"/>
                      <a:pt x="6" y="0"/>
                      <a:pt x="4" y="1"/>
                    </a:cubicBezTo>
                    <a:cubicBezTo>
                      <a:pt x="1" y="2"/>
                      <a:pt x="0" y="5"/>
                      <a:pt x="0" y="8"/>
                    </a:cubicBezTo>
                    <a:cubicBezTo>
                      <a:pt x="1" y="8"/>
                      <a:pt x="1" y="9"/>
                      <a:pt x="2" y="10"/>
                    </a:cubicBezTo>
                    <a:cubicBezTo>
                      <a:pt x="3" y="10"/>
                      <a:pt x="4" y="10"/>
                      <a:pt x="4" y="9"/>
                    </a:cubicBezTo>
                    <a:cubicBezTo>
                      <a:pt x="6" y="8"/>
                      <a:pt x="6" y="7"/>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7" name="Freeform 37">
                <a:extLst>
                  <a:ext uri="{FF2B5EF4-FFF2-40B4-BE49-F238E27FC236}">
                    <a16:creationId xmlns:a16="http://schemas.microsoft.com/office/drawing/2014/main" id="{F0F038AC-6EBF-8D94-BA0F-52C33547BDCD}"/>
                  </a:ext>
                </a:extLst>
              </p:cNvPr>
              <p:cNvSpPr>
                <a:spLocks/>
              </p:cNvSpPr>
              <p:nvPr/>
            </p:nvSpPr>
            <p:spPr bwMode="auto">
              <a:xfrm>
                <a:off x="4449487" y="1241066"/>
                <a:ext cx="98791" cy="85904"/>
              </a:xfrm>
              <a:custGeom>
                <a:avLst/>
                <a:gdLst>
                  <a:gd name="T0" fmla="*/ 7 w 10"/>
                  <a:gd name="T1" fmla="*/ 4 h 8"/>
                  <a:gd name="T2" fmla="*/ 9 w 10"/>
                  <a:gd name="T3" fmla="*/ 0 h 8"/>
                  <a:gd name="T4" fmla="*/ 9 w 10"/>
                  <a:gd name="T5" fmla="*/ 0 h 8"/>
                  <a:gd name="T6" fmla="*/ 6 w 10"/>
                  <a:gd name="T7" fmla="*/ 0 h 8"/>
                  <a:gd name="T8" fmla="*/ 1 w 10"/>
                  <a:gd name="T9" fmla="*/ 5 h 8"/>
                  <a:gd name="T10" fmla="*/ 2 w 10"/>
                  <a:gd name="T11" fmla="*/ 8 h 8"/>
                  <a:gd name="T12" fmla="*/ 4 w 10"/>
                  <a:gd name="T13" fmla="*/ 8 h 8"/>
                  <a:gd name="T14" fmla="*/ 7 w 1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7" y="4"/>
                    </a:moveTo>
                    <a:cubicBezTo>
                      <a:pt x="7" y="3"/>
                      <a:pt x="8" y="1"/>
                      <a:pt x="9" y="0"/>
                    </a:cubicBezTo>
                    <a:cubicBezTo>
                      <a:pt x="10" y="0"/>
                      <a:pt x="10" y="0"/>
                      <a:pt x="9" y="0"/>
                    </a:cubicBezTo>
                    <a:cubicBezTo>
                      <a:pt x="9" y="0"/>
                      <a:pt x="8" y="0"/>
                      <a:pt x="6" y="0"/>
                    </a:cubicBezTo>
                    <a:cubicBezTo>
                      <a:pt x="2" y="0"/>
                      <a:pt x="0" y="3"/>
                      <a:pt x="1" y="5"/>
                    </a:cubicBezTo>
                    <a:cubicBezTo>
                      <a:pt x="1" y="6"/>
                      <a:pt x="1" y="7"/>
                      <a:pt x="2" y="8"/>
                    </a:cubicBezTo>
                    <a:cubicBezTo>
                      <a:pt x="3" y="8"/>
                      <a:pt x="4" y="8"/>
                      <a:pt x="4" y="8"/>
                    </a:cubicBezTo>
                    <a:cubicBezTo>
                      <a:pt x="6" y="7"/>
                      <a:pt x="6" y="6"/>
                      <a:pt x="7"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8" name="Freeform 38">
                <a:extLst>
                  <a:ext uri="{FF2B5EF4-FFF2-40B4-BE49-F238E27FC236}">
                    <a16:creationId xmlns:a16="http://schemas.microsoft.com/office/drawing/2014/main" id="{6FF38C65-B3ED-84E3-08AF-EAE86AEAA91E}"/>
                  </a:ext>
                </a:extLst>
              </p:cNvPr>
              <p:cNvSpPr>
                <a:spLocks/>
              </p:cNvSpPr>
              <p:nvPr/>
            </p:nvSpPr>
            <p:spPr bwMode="auto">
              <a:xfrm>
                <a:off x="4436601" y="1137980"/>
                <a:ext cx="103086" cy="81609"/>
              </a:xfrm>
              <a:custGeom>
                <a:avLst/>
                <a:gdLst>
                  <a:gd name="T0" fmla="*/ 6 w 10"/>
                  <a:gd name="T1" fmla="*/ 5 h 8"/>
                  <a:gd name="T2" fmla="*/ 10 w 10"/>
                  <a:gd name="T3" fmla="*/ 2 h 8"/>
                  <a:gd name="T4" fmla="*/ 10 w 10"/>
                  <a:gd name="T5" fmla="*/ 1 h 8"/>
                  <a:gd name="T6" fmla="*/ 7 w 10"/>
                  <a:gd name="T7" fmla="*/ 1 h 8"/>
                  <a:gd name="T8" fmla="*/ 0 w 10"/>
                  <a:gd name="T9" fmla="*/ 5 h 8"/>
                  <a:gd name="T10" fmla="*/ 1 w 10"/>
                  <a:gd name="T11" fmla="*/ 7 h 8"/>
                  <a:gd name="T12" fmla="*/ 3 w 10"/>
                  <a:gd name="T13" fmla="*/ 8 h 8"/>
                  <a:gd name="T14" fmla="*/ 6 w 10"/>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6" y="5"/>
                    </a:moveTo>
                    <a:cubicBezTo>
                      <a:pt x="7" y="3"/>
                      <a:pt x="8" y="2"/>
                      <a:pt x="10" y="2"/>
                    </a:cubicBezTo>
                    <a:cubicBezTo>
                      <a:pt x="10" y="1"/>
                      <a:pt x="10" y="1"/>
                      <a:pt x="10" y="1"/>
                    </a:cubicBezTo>
                    <a:cubicBezTo>
                      <a:pt x="9" y="1"/>
                      <a:pt x="8" y="1"/>
                      <a:pt x="7" y="1"/>
                    </a:cubicBezTo>
                    <a:cubicBezTo>
                      <a:pt x="3" y="0"/>
                      <a:pt x="1" y="3"/>
                      <a:pt x="0" y="5"/>
                    </a:cubicBezTo>
                    <a:cubicBezTo>
                      <a:pt x="0" y="6"/>
                      <a:pt x="1" y="7"/>
                      <a:pt x="1" y="7"/>
                    </a:cubicBezTo>
                    <a:cubicBezTo>
                      <a:pt x="2" y="8"/>
                      <a:pt x="3" y="8"/>
                      <a:pt x="3" y="8"/>
                    </a:cubicBezTo>
                    <a:cubicBezTo>
                      <a:pt x="5" y="8"/>
                      <a:pt x="6" y="6"/>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49" name="Freeform 39">
                <a:extLst>
                  <a:ext uri="{FF2B5EF4-FFF2-40B4-BE49-F238E27FC236}">
                    <a16:creationId xmlns:a16="http://schemas.microsoft.com/office/drawing/2014/main" id="{D1EB316F-F6BE-D832-DAF8-EB6F81190029}"/>
                  </a:ext>
                </a:extLst>
              </p:cNvPr>
              <p:cNvSpPr>
                <a:spLocks/>
              </p:cNvSpPr>
              <p:nvPr/>
            </p:nvSpPr>
            <p:spPr bwMode="auto">
              <a:xfrm>
                <a:off x="4449487" y="1030600"/>
                <a:ext cx="111677" cy="85904"/>
              </a:xfrm>
              <a:custGeom>
                <a:avLst/>
                <a:gdLst>
                  <a:gd name="T0" fmla="*/ 3 w 11"/>
                  <a:gd name="T1" fmla="*/ 8 h 8"/>
                  <a:gd name="T2" fmla="*/ 6 w 11"/>
                  <a:gd name="T3" fmla="*/ 6 h 8"/>
                  <a:gd name="T4" fmla="*/ 11 w 11"/>
                  <a:gd name="T5" fmla="*/ 3 h 8"/>
                  <a:gd name="T6" fmla="*/ 11 w 11"/>
                  <a:gd name="T7" fmla="*/ 3 h 8"/>
                  <a:gd name="T8" fmla="*/ 8 w 11"/>
                  <a:gd name="T9" fmla="*/ 1 h 8"/>
                  <a:gd name="T10" fmla="*/ 0 w 11"/>
                  <a:gd name="T11" fmla="*/ 4 h 8"/>
                  <a:gd name="T12" fmla="*/ 1 w 11"/>
                  <a:gd name="T13" fmla="*/ 7 h 8"/>
                  <a:gd name="T14" fmla="*/ 3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3" y="8"/>
                    </a:moveTo>
                    <a:cubicBezTo>
                      <a:pt x="4" y="8"/>
                      <a:pt x="5" y="7"/>
                      <a:pt x="6" y="6"/>
                    </a:cubicBezTo>
                    <a:cubicBezTo>
                      <a:pt x="7" y="4"/>
                      <a:pt x="9" y="3"/>
                      <a:pt x="11" y="3"/>
                    </a:cubicBezTo>
                    <a:cubicBezTo>
                      <a:pt x="11" y="3"/>
                      <a:pt x="11" y="3"/>
                      <a:pt x="11" y="3"/>
                    </a:cubicBezTo>
                    <a:cubicBezTo>
                      <a:pt x="10" y="2"/>
                      <a:pt x="9" y="2"/>
                      <a:pt x="8" y="1"/>
                    </a:cubicBezTo>
                    <a:cubicBezTo>
                      <a:pt x="4" y="0"/>
                      <a:pt x="1" y="2"/>
                      <a:pt x="0" y="4"/>
                    </a:cubicBezTo>
                    <a:cubicBezTo>
                      <a:pt x="0" y="5"/>
                      <a:pt x="0" y="6"/>
                      <a:pt x="1" y="7"/>
                    </a:cubicBezTo>
                    <a:cubicBezTo>
                      <a:pt x="1" y="8"/>
                      <a:pt x="2" y="8"/>
                      <a:pt x="3"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50" name="Freeform 40">
                <a:extLst>
                  <a:ext uri="{FF2B5EF4-FFF2-40B4-BE49-F238E27FC236}">
                    <a16:creationId xmlns:a16="http://schemas.microsoft.com/office/drawing/2014/main" id="{A09737C9-DE3A-9474-122D-09D6123054A9}"/>
                  </a:ext>
                </a:extLst>
              </p:cNvPr>
              <p:cNvSpPr>
                <a:spLocks noEditPoints="1"/>
              </p:cNvSpPr>
              <p:nvPr/>
            </p:nvSpPr>
            <p:spPr bwMode="auto">
              <a:xfrm>
                <a:off x="5020757" y="1107914"/>
                <a:ext cx="597041" cy="811797"/>
              </a:xfrm>
              <a:custGeom>
                <a:avLst/>
                <a:gdLst>
                  <a:gd name="T0" fmla="*/ 57 w 58"/>
                  <a:gd name="T1" fmla="*/ 32 h 78"/>
                  <a:gd name="T2" fmla="*/ 45 w 58"/>
                  <a:gd name="T3" fmla="*/ 3 h 78"/>
                  <a:gd name="T4" fmla="*/ 40 w 58"/>
                  <a:gd name="T5" fmla="*/ 0 h 78"/>
                  <a:gd name="T6" fmla="*/ 3 w 58"/>
                  <a:gd name="T7" fmla="*/ 0 h 78"/>
                  <a:gd name="T8" fmla="*/ 0 w 58"/>
                  <a:gd name="T9" fmla="*/ 4 h 78"/>
                  <a:gd name="T10" fmla="*/ 0 w 58"/>
                  <a:gd name="T11" fmla="*/ 57 h 78"/>
                  <a:gd name="T12" fmla="*/ 3 w 58"/>
                  <a:gd name="T13" fmla="*/ 60 h 78"/>
                  <a:gd name="T14" fmla="*/ 3 w 58"/>
                  <a:gd name="T15" fmla="*/ 60 h 78"/>
                  <a:gd name="T16" fmla="*/ 6 w 58"/>
                  <a:gd name="T17" fmla="*/ 60 h 78"/>
                  <a:gd name="T18" fmla="*/ 11 w 58"/>
                  <a:gd name="T19" fmla="*/ 60 h 78"/>
                  <a:gd name="T20" fmla="*/ 13 w 58"/>
                  <a:gd name="T21" fmla="*/ 60 h 78"/>
                  <a:gd name="T22" fmla="*/ 16 w 58"/>
                  <a:gd name="T23" fmla="*/ 60 h 78"/>
                  <a:gd name="T24" fmla="*/ 33 w 58"/>
                  <a:gd name="T25" fmla="*/ 77 h 78"/>
                  <a:gd name="T26" fmla="*/ 33 w 58"/>
                  <a:gd name="T27" fmla="*/ 78 h 78"/>
                  <a:gd name="T28" fmla="*/ 36 w 58"/>
                  <a:gd name="T29" fmla="*/ 78 h 78"/>
                  <a:gd name="T30" fmla="*/ 37 w 58"/>
                  <a:gd name="T31" fmla="*/ 78 h 78"/>
                  <a:gd name="T32" fmla="*/ 55 w 58"/>
                  <a:gd name="T33" fmla="*/ 78 h 78"/>
                  <a:gd name="T34" fmla="*/ 58 w 58"/>
                  <a:gd name="T35" fmla="*/ 74 h 78"/>
                  <a:gd name="T36" fmla="*/ 58 w 58"/>
                  <a:gd name="T37" fmla="*/ 38 h 78"/>
                  <a:gd name="T38" fmla="*/ 57 w 58"/>
                  <a:gd name="T39" fmla="*/ 32 h 78"/>
                  <a:gd name="T40" fmla="*/ 41 w 58"/>
                  <a:gd name="T41" fmla="*/ 33 h 78"/>
                  <a:gd name="T42" fmla="*/ 16 w 58"/>
                  <a:gd name="T43" fmla="*/ 30 h 78"/>
                  <a:gd name="T44" fmla="*/ 15 w 58"/>
                  <a:gd name="T45" fmla="*/ 28 h 78"/>
                  <a:gd name="T46" fmla="*/ 13 w 58"/>
                  <a:gd name="T47" fmla="*/ 9 h 78"/>
                  <a:gd name="T48" fmla="*/ 14 w 58"/>
                  <a:gd name="T49" fmla="*/ 8 h 78"/>
                  <a:gd name="T50" fmla="*/ 32 w 58"/>
                  <a:gd name="T51" fmla="*/ 8 h 78"/>
                  <a:gd name="T52" fmla="*/ 34 w 58"/>
                  <a:gd name="T53" fmla="*/ 9 h 78"/>
                  <a:gd name="T54" fmla="*/ 42 w 58"/>
                  <a:gd name="T55" fmla="*/ 32 h 78"/>
                  <a:gd name="T56" fmla="*/ 41 w 58"/>
                  <a:gd name="T57" fmla="*/ 33 h 78"/>
                  <a:gd name="T58" fmla="*/ 49 w 58"/>
                  <a:gd name="T59" fmla="*/ 34 h 78"/>
                  <a:gd name="T60" fmla="*/ 44 w 58"/>
                  <a:gd name="T61" fmla="*/ 30 h 78"/>
                  <a:gd name="T62" fmla="*/ 37 w 58"/>
                  <a:gd name="T63" fmla="*/ 11 h 78"/>
                  <a:gd name="T64" fmla="*/ 39 w 58"/>
                  <a:gd name="T65" fmla="*/ 8 h 78"/>
                  <a:gd name="T66" fmla="*/ 44 w 58"/>
                  <a:gd name="T67" fmla="*/ 8 h 78"/>
                  <a:gd name="T68" fmla="*/ 55 w 58"/>
                  <a:gd name="T69" fmla="*/ 32 h 78"/>
                  <a:gd name="T70" fmla="*/ 56 w 58"/>
                  <a:gd name="T71" fmla="*/ 35 h 78"/>
                  <a:gd name="T72" fmla="*/ 49 w 58"/>
                  <a:gd name="T7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78">
                    <a:moveTo>
                      <a:pt x="57" y="32"/>
                    </a:moveTo>
                    <a:cubicBezTo>
                      <a:pt x="45" y="3"/>
                      <a:pt x="45" y="3"/>
                      <a:pt x="45" y="3"/>
                    </a:cubicBezTo>
                    <a:cubicBezTo>
                      <a:pt x="44" y="2"/>
                      <a:pt x="42" y="0"/>
                      <a:pt x="40" y="0"/>
                    </a:cubicBezTo>
                    <a:cubicBezTo>
                      <a:pt x="3" y="0"/>
                      <a:pt x="3" y="0"/>
                      <a:pt x="3" y="0"/>
                    </a:cubicBezTo>
                    <a:cubicBezTo>
                      <a:pt x="2" y="0"/>
                      <a:pt x="0" y="2"/>
                      <a:pt x="0" y="4"/>
                    </a:cubicBezTo>
                    <a:cubicBezTo>
                      <a:pt x="0" y="57"/>
                      <a:pt x="0" y="57"/>
                      <a:pt x="0" y="57"/>
                    </a:cubicBezTo>
                    <a:cubicBezTo>
                      <a:pt x="0" y="58"/>
                      <a:pt x="2" y="60"/>
                      <a:pt x="3" y="60"/>
                    </a:cubicBezTo>
                    <a:cubicBezTo>
                      <a:pt x="3" y="60"/>
                      <a:pt x="3" y="60"/>
                      <a:pt x="3" y="60"/>
                    </a:cubicBezTo>
                    <a:cubicBezTo>
                      <a:pt x="3" y="60"/>
                      <a:pt x="4" y="60"/>
                      <a:pt x="6" y="60"/>
                    </a:cubicBezTo>
                    <a:cubicBezTo>
                      <a:pt x="7" y="60"/>
                      <a:pt x="9" y="60"/>
                      <a:pt x="11" y="60"/>
                    </a:cubicBezTo>
                    <a:cubicBezTo>
                      <a:pt x="11" y="60"/>
                      <a:pt x="12" y="60"/>
                      <a:pt x="13" y="60"/>
                    </a:cubicBezTo>
                    <a:cubicBezTo>
                      <a:pt x="14" y="60"/>
                      <a:pt x="15" y="60"/>
                      <a:pt x="16" y="60"/>
                    </a:cubicBezTo>
                    <a:cubicBezTo>
                      <a:pt x="25" y="60"/>
                      <a:pt x="33" y="67"/>
                      <a:pt x="33" y="77"/>
                    </a:cubicBezTo>
                    <a:cubicBezTo>
                      <a:pt x="33" y="78"/>
                      <a:pt x="33" y="78"/>
                      <a:pt x="33" y="78"/>
                    </a:cubicBezTo>
                    <a:cubicBezTo>
                      <a:pt x="36" y="78"/>
                      <a:pt x="36" y="78"/>
                      <a:pt x="36" y="78"/>
                    </a:cubicBezTo>
                    <a:cubicBezTo>
                      <a:pt x="37" y="78"/>
                      <a:pt x="37" y="78"/>
                      <a:pt x="37" y="78"/>
                    </a:cubicBezTo>
                    <a:cubicBezTo>
                      <a:pt x="55" y="78"/>
                      <a:pt x="55" y="78"/>
                      <a:pt x="55" y="78"/>
                    </a:cubicBezTo>
                    <a:cubicBezTo>
                      <a:pt x="57" y="78"/>
                      <a:pt x="58" y="76"/>
                      <a:pt x="58" y="74"/>
                    </a:cubicBezTo>
                    <a:cubicBezTo>
                      <a:pt x="58" y="38"/>
                      <a:pt x="58" y="38"/>
                      <a:pt x="58" y="38"/>
                    </a:cubicBezTo>
                    <a:cubicBezTo>
                      <a:pt x="58" y="36"/>
                      <a:pt x="58" y="34"/>
                      <a:pt x="57" y="32"/>
                    </a:cubicBezTo>
                    <a:close/>
                    <a:moveTo>
                      <a:pt x="41" y="33"/>
                    </a:moveTo>
                    <a:cubicBezTo>
                      <a:pt x="16" y="30"/>
                      <a:pt x="16" y="30"/>
                      <a:pt x="16" y="30"/>
                    </a:cubicBezTo>
                    <a:cubicBezTo>
                      <a:pt x="16" y="30"/>
                      <a:pt x="15" y="29"/>
                      <a:pt x="15" y="28"/>
                    </a:cubicBezTo>
                    <a:cubicBezTo>
                      <a:pt x="13" y="9"/>
                      <a:pt x="13" y="9"/>
                      <a:pt x="13" y="9"/>
                    </a:cubicBezTo>
                    <a:cubicBezTo>
                      <a:pt x="13" y="8"/>
                      <a:pt x="13" y="8"/>
                      <a:pt x="14" y="8"/>
                    </a:cubicBezTo>
                    <a:cubicBezTo>
                      <a:pt x="32" y="8"/>
                      <a:pt x="32" y="8"/>
                      <a:pt x="32" y="8"/>
                    </a:cubicBezTo>
                    <a:cubicBezTo>
                      <a:pt x="33" y="8"/>
                      <a:pt x="33" y="8"/>
                      <a:pt x="34" y="9"/>
                    </a:cubicBezTo>
                    <a:cubicBezTo>
                      <a:pt x="42" y="32"/>
                      <a:pt x="42" y="32"/>
                      <a:pt x="42" y="32"/>
                    </a:cubicBezTo>
                    <a:cubicBezTo>
                      <a:pt x="42" y="33"/>
                      <a:pt x="42" y="33"/>
                      <a:pt x="41" y="33"/>
                    </a:cubicBezTo>
                    <a:close/>
                    <a:moveTo>
                      <a:pt x="49" y="34"/>
                    </a:moveTo>
                    <a:cubicBezTo>
                      <a:pt x="47" y="34"/>
                      <a:pt x="45" y="32"/>
                      <a:pt x="44" y="30"/>
                    </a:cubicBezTo>
                    <a:cubicBezTo>
                      <a:pt x="37" y="11"/>
                      <a:pt x="37" y="11"/>
                      <a:pt x="37" y="11"/>
                    </a:cubicBezTo>
                    <a:cubicBezTo>
                      <a:pt x="36" y="9"/>
                      <a:pt x="37" y="8"/>
                      <a:pt x="39" y="8"/>
                    </a:cubicBezTo>
                    <a:cubicBezTo>
                      <a:pt x="44" y="8"/>
                      <a:pt x="44" y="8"/>
                      <a:pt x="44" y="8"/>
                    </a:cubicBezTo>
                    <a:cubicBezTo>
                      <a:pt x="55" y="32"/>
                      <a:pt x="55" y="32"/>
                      <a:pt x="55" y="32"/>
                    </a:cubicBezTo>
                    <a:cubicBezTo>
                      <a:pt x="56" y="34"/>
                      <a:pt x="56" y="35"/>
                      <a:pt x="56" y="35"/>
                    </a:cubicBezTo>
                    <a:lnTo>
                      <a:pt x="49" y="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83" name="Ryhmä 482">
              <a:extLst>
                <a:ext uri="{FF2B5EF4-FFF2-40B4-BE49-F238E27FC236}">
                  <a16:creationId xmlns:a16="http://schemas.microsoft.com/office/drawing/2014/main" id="{A9F29425-0C02-5809-5E68-E4C1F28669B8}"/>
                </a:ext>
              </a:extLst>
            </p:cNvPr>
            <p:cNvGrpSpPr/>
            <p:nvPr/>
          </p:nvGrpSpPr>
          <p:grpSpPr>
            <a:xfrm>
              <a:off x="10288445" y="4245721"/>
              <a:ext cx="399678" cy="167371"/>
              <a:chOff x="6091238" y="3027363"/>
              <a:chExt cx="2114550" cy="495300"/>
            </a:xfrm>
            <a:grpFill/>
          </p:grpSpPr>
          <p:sp>
            <p:nvSpPr>
              <p:cNvPr id="510" name="Freeform 21">
                <a:extLst>
                  <a:ext uri="{FF2B5EF4-FFF2-40B4-BE49-F238E27FC236}">
                    <a16:creationId xmlns:a16="http://schemas.microsoft.com/office/drawing/2014/main" id="{55A3750A-7F1A-26ED-C176-1F9D655860A4}"/>
                  </a:ext>
                </a:extLst>
              </p:cNvPr>
              <p:cNvSpPr>
                <a:spLocks noEditPoints="1"/>
              </p:cNvSpPr>
              <p:nvPr/>
            </p:nvSpPr>
            <p:spPr bwMode="auto">
              <a:xfrm>
                <a:off x="728980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2" y="0"/>
                      <a:pt x="0" y="3"/>
                      <a:pt x="0" y="7"/>
                    </a:cubicBezTo>
                    <a:cubicBezTo>
                      <a:pt x="0" y="10"/>
                      <a:pt x="2"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1" name="Freeform 22">
                <a:extLst>
                  <a:ext uri="{FF2B5EF4-FFF2-40B4-BE49-F238E27FC236}">
                    <a16:creationId xmlns:a16="http://schemas.microsoft.com/office/drawing/2014/main" id="{6D88DFA6-304C-4E93-CD70-026A888DD67E}"/>
                  </a:ext>
                </a:extLst>
              </p:cNvPr>
              <p:cNvSpPr>
                <a:spLocks noEditPoints="1"/>
              </p:cNvSpPr>
              <p:nvPr/>
            </p:nvSpPr>
            <p:spPr bwMode="auto">
              <a:xfrm>
                <a:off x="7448551" y="3373438"/>
                <a:ext cx="146050"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2" name="Freeform 23">
                <a:extLst>
                  <a:ext uri="{FF2B5EF4-FFF2-40B4-BE49-F238E27FC236}">
                    <a16:creationId xmlns:a16="http://schemas.microsoft.com/office/drawing/2014/main" id="{B50F2536-BB89-C2EC-201C-344EB6170F52}"/>
                  </a:ext>
                </a:extLst>
              </p:cNvPr>
              <p:cNvSpPr>
                <a:spLocks noEditPoints="1"/>
              </p:cNvSpPr>
              <p:nvPr/>
            </p:nvSpPr>
            <p:spPr bwMode="auto">
              <a:xfrm>
                <a:off x="7923213"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10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10" y="5"/>
                      <a:pt x="10" y="7"/>
                    </a:cubicBezTo>
                    <a:cubicBezTo>
                      <a:pt x="10"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3" name="Freeform 24">
                <a:extLst>
                  <a:ext uri="{FF2B5EF4-FFF2-40B4-BE49-F238E27FC236}">
                    <a16:creationId xmlns:a16="http://schemas.microsoft.com/office/drawing/2014/main" id="{7847FCBA-CDCB-08CA-2051-4901ED9C98AD}"/>
                  </a:ext>
                </a:extLst>
              </p:cNvPr>
              <p:cNvSpPr>
                <a:spLocks noEditPoints="1"/>
              </p:cNvSpPr>
              <p:nvPr/>
            </p:nvSpPr>
            <p:spPr bwMode="auto">
              <a:xfrm>
                <a:off x="6757988"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9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9" y="5"/>
                      <a:pt x="9" y="7"/>
                    </a:cubicBezTo>
                    <a:cubicBezTo>
                      <a:pt x="9"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4" name="Freeform 25">
                <a:extLst>
                  <a:ext uri="{FF2B5EF4-FFF2-40B4-BE49-F238E27FC236}">
                    <a16:creationId xmlns:a16="http://schemas.microsoft.com/office/drawing/2014/main" id="{765BAAB4-E46F-6E97-8461-29295A0E7498}"/>
                  </a:ext>
                </a:extLst>
              </p:cNvPr>
              <p:cNvSpPr>
                <a:spLocks noEditPoints="1"/>
              </p:cNvSpPr>
              <p:nvPr/>
            </p:nvSpPr>
            <p:spPr bwMode="auto">
              <a:xfrm>
                <a:off x="6916738"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10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10" y="5"/>
                      <a:pt x="10" y="7"/>
                    </a:cubicBezTo>
                    <a:cubicBezTo>
                      <a:pt x="10"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5" name="Freeform 26">
                <a:extLst>
                  <a:ext uri="{FF2B5EF4-FFF2-40B4-BE49-F238E27FC236}">
                    <a16:creationId xmlns:a16="http://schemas.microsoft.com/office/drawing/2014/main" id="{CBB90FF9-B5E8-CB35-D359-58B03E944F92}"/>
                  </a:ext>
                </a:extLst>
              </p:cNvPr>
              <p:cNvSpPr>
                <a:spLocks/>
              </p:cNvSpPr>
              <p:nvPr/>
            </p:nvSpPr>
            <p:spPr bwMode="auto">
              <a:xfrm>
                <a:off x="7618413" y="3384551"/>
                <a:ext cx="293688" cy="80963"/>
              </a:xfrm>
              <a:custGeom>
                <a:avLst/>
                <a:gdLst>
                  <a:gd name="T0" fmla="*/ 25 w 26"/>
                  <a:gd name="T1" fmla="*/ 0 h 7"/>
                  <a:gd name="T2" fmla="*/ 1 w 26"/>
                  <a:gd name="T3" fmla="*/ 0 h 7"/>
                  <a:gd name="T4" fmla="*/ 0 w 26"/>
                  <a:gd name="T5" fmla="*/ 0 h 7"/>
                  <a:gd name="T6" fmla="*/ 0 w 26"/>
                  <a:gd name="T7" fmla="*/ 7 h 7"/>
                  <a:gd name="T8" fmla="*/ 1 w 26"/>
                  <a:gd name="T9" fmla="*/ 7 h 7"/>
                  <a:gd name="T10" fmla="*/ 25 w 26"/>
                  <a:gd name="T11" fmla="*/ 7 h 7"/>
                  <a:gd name="T12" fmla="*/ 26 w 26"/>
                  <a:gd name="T13" fmla="*/ 7 h 7"/>
                  <a:gd name="T14" fmla="*/ 26 w 26"/>
                  <a:gd name="T15" fmla="*/ 0 h 7"/>
                  <a:gd name="T16" fmla="*/ 25 w 2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
                    <a:moveTo>
                      <a:pt x="25" y="0"/>
                    </a:moveTo>
                    <a:cubicBezTo>
                      <a:pt x="1" y="0"/>
                      <a:pt x="1" y="0"/>
                      <a:pt x="1" y="0"/>
                    </a:cubicBezTo>
                    <a:cubicBezTo>
                      <a:pt x="1" y="0"/>
                      <a:pt x="0" y="0"/>
                      <a:pt x="0" y="0"/>
                    </a:cubicBezTo>
                    <a:cubicBezTo>
                      <a:pt x="0" y="7"/>
                      <a:pt x="0" y="7"/>
                      <a:pt x="0" y="7"/>
                    </a:cubicBezTo>
                    <a:cubicBezTo>
                      <a:pt x="0" y="7"/>
                      <a:pt x="1" y="7"/>
                      <a:pt x="1" y="7"/>
                    </a:cubicBezTo>
                    <a:cubicBezTo>
                      <a:pt x="25" y="7"/>
                      <a:pt x="25" y="7"/>
                      <a:pt x="25" y="7"/>
                    </a:cubicBezTo>
                    <a:cubicBezTo>
                      <a:pt x="26" y="7"/>
                      <a:pt x="26" y="7"/>
                      <a:pt x="26" y="7"/>
                    </a:cubicBezTo>
                    <a:cubicBezTo>
                      <a:pt x="26" y="0"/>
                      <a:pt x="26" y="0"/>
                      <a:pt x="26" y="0"/>
                    </a:cubicBezTo>
                    <a:cubicBezTo>
                      <a:pt x="26" y="0"/>
                      <a:pt x="26"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6" name="Freeform 27">
                <a:extLst>
                  <a:ext uri="{FF2B5EF4-FFF2-40B4-BE49-F238E27FC236}">
                    <a16:creationId xmlns:a16="http://schemas.microsoft.com/office/drawing/2014/main" id="{F7261F78-DD61-2200-12E7-9DFCDBED0AE9}"/>
                  </a:ext>
                </a:extLst>
              </p:cNvPr>
              <p:cNvSpPr>
                <a:spLocks/>
              </p:cNvSpPr>
              <p:nvPr/>
            </p:nvSpPr>
            <p:spPr bwMode="auto">
              <a:xfrm>
                <a:off x="7154863" y="3384551"/>
                <a:ext cx="112713" cy="80963"/>
              </a:xfrm>
              <a:custGeom>
                <a:avLst/>
                <a:gdLst>
                  <a:gd name="T0" fmla="*/ 10 w 10"/>
                  <a:gd name="T1" fmla="*/ 0 h 7"/>
                  <a:gd name="T2" fmla="*/ 1 w 10"/>
                  <a:gd name="T3" fmla="*/ 0 h 7"/>
                  <a:gd name="T4" fmla="*/ 0 w 10"/>
                  <a:gd name="T5" fmla="*/ 0 h 7"/>
                  <a:gd name="T6" fmla="*/ 0 w 10"/>
                  <a:gd name="T7" fmla="*/ 7 h 7"/>
                  <a:gd name="T8" fmla="*/ 1 w 10"/>
                  <a:gd name="T9" fmla="*/ 7 h 7"/>
                  <a:gd name="T10" fmla="*/ 10 w 10"/>
                  <a:gd name="T11" fmla="*/ 7 h 7"/>
                  <a:gd name="T12" fmla="*/ 10 w 10"/>
                  <a:gd name="T13" fmla="*/ 7 h 7"/>
                  <a:gd name="T14" fmla="*/ 10 w 10"/>
                  <a:gd name="T15" fmla="*/ 0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cubicBezTo>
                      <a:pt x="1" y="0"/>
                      <a:pt x="1" y="0"/>
                      <a:pt x="1" y="0"/>
                    </a:cubicBezTo>
                    <a:cubicBezTo>
                      <a:pt x="1" y="0"/>
                      <a:pt x="0" y="0"/>
                      <a:pt x="0" y="0"/>
                    </a:cubicBezTo>
                    <a:cubicBezTo>
                      <a:pt x="0" y="7"/>
                      <a:pt x="0" y="7"/>
                      <a:pt x="0" y="7"/>
                    </a:cubicBezTo>
                    <a:cubicBezTo>
                      <a:pt x="0" y="7"/>
                      <a:pt x="1" y="7"/>
                      <a:pt x="1" y="7"/>
                    </a:cubicBezTo>
                    <a:cubicBezTo>
                      <a:pt x="10" y="7"/>
                      <a:pt x="10" y="7"/>
                      <a:pt x="10" y="7"/>
                    </a:cubicBezTo>
                    <a:cubicBezTo>
                      <a:pt x="10" y="7"/>
                      <a:pt x="10" y="7"/>
                      <a:pt x="10" y="7"/>
                    </a:cubicBezTo>
                    <a:cubicBezTo>
                      <a:pt x="10" y="0"/>
                      <a:pt x="10" y="0"/>
                      <a:pt x="10" y="0"/>
                    </a:cubicBezTo>
                    <a:cubicBezTo>
                      <a:pt x="10" y="0"/>
                      <a:pt x="10"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7" name="Freeform 28">
                <a:extLst>
                  <a:ext uri="{FF2B5EF4-FFF2-40B4-BE49-F238E27FC236}">
                    <a16:creationId xmlns:a16="http://schemas.microsoft.com/office/drawing/2014/main" id="{C46378F4-0617-34BD-8761-48FD49F1C9E5}"/>
                  </a:ext>
                </a:extLst>
              </p:cNvPr>
              <p:cNvSpPr>
                <a:spLocks/>
              </p:cNvSpPr>
              <p:nvPr/>
            </p:nvSpPr>
            <p:spPr bwMode="auto">
              <a:xfrm>
                <a:off x="6442076" y="3384551"/>
                <a:ext cx="282575" cy="80963"/>
              </a:xfrm>
              <a:custGeom>
                <a:avLst/>
                <a:gdLst>
                  <a:gd name="T0" fmla="*/ 24 w 25"/>
                  <a:gd name="T1" fmla="*/ 0 h 7"/>
                  <a:gd name="T2" fmla="*/ 0 w 25"/>
                  <a:gd name="T3" fmla="*/ 0 h 7"/>
                  <a:gd name="T4" fmla="*/ 0 w 25"/>
                  <a:gd name="T5" fmla="*/ 0 h 7"/>
                  <a:gd name="T6" fmla="*/ 0 w 25"/>
                  <a:gd name="T7" fmla="*/ 7 h 7"/>
                  <a:gd name="T8" fmla="*/ 0 w 25"/>
                  <a:gd name="T9" fmla="*/ 7 h 7"/>
                  <a:gd name="T10" fmla="*/ 24 w 25"/>
                  <a:gd name="T11" fmla="*/ 7 h 7"/>
                  <a:gd name="T12" fmla="*/ 25 w 25"/>
                  <a:gd name="T13" fmla="*/ 7 h 7"/>
                  <a:gd name="T14" fmla="*/ 25 w 25"/>
                  <a:gd name="T15" fmla="*/ 0 h 7"/>
                  <a:gd name="T16" fmla="*/ 24 w 2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4" y="0"/>
                    </a:moveTo>
                    <a:cubicBezTo>
                      <a:pt x="0" y="0"/>
                      <a:pt x="0" y="0"/>
                      <a:pt x="0" y="0"/>
                    </a:cubicBezTo>
                    <a:cubicBezTo>
                      <a:pt x="0" y="0"/>
                      <a:pt x="0" y="0"/>
                      <a:pt x="0" y="0"/>
                    </a:cubicBezTo>
                    <a:cubicBezTo>
                      <a:pt x="0" y="7"/>
                      <a:pt x="0" y="7"/>
                      <a:pt x="0" y="7"/>
                    </a:cubicBezTo>
                    <a:cubicBezTo>
                      <a:pt x="0" y="7"/>
                      <a:pt x="0" y="7"/>
                      <a:pt x="0" y="7"/>
                    </a:cubicBezTo>
                    <a:cubicBezTo>
                      <a:pt x="24" y="7"/>
                      <a:pt x="24" y="7"/>
                      <a:pt x="24" y="7"/>
                    </a:cubicBezTo>
                    <a:cubicBezTo>
                      <a:pt x="25" y="7"/>
                      <a:pt x="25" y="7"/>
                      <a:pt x="25" y="7"/>
                    </a:cubicBezTo>
                    <a:cubicBezTo>
                      <a:pt x="25" y="0"/>
                      <a:pt x="25" y="0"/>
                      <a:pt x="25" y="0"/>
                    </a:cubicBezTo>
                    <a:cubicBezTo>
                      <a:pt x="25" y="0"/>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8" name="Freeform 29">
                <a:extLst>
                  <a:ext uri="{FF2B5EF4-FFF2-40B4-BE49-F238E27FC236}">
                    <a16:creationId xmlns:a16="http://schemas.microsoft.com/office/drawing/2014/main" id="{72F7F401-E1C9-436C-18C8-78018DBA0824}"/>
                  </a:ext>
                </a:extLst>
              </p:cNvPr>
              <p:cNvSpPr>
                <a:spLocks noEditPoints="1"/>
              </p:cNvSpPr>
              <p:nvPr/>
            </p:nvSpPr>
            <p:spPr bwMode="auto">
              <a:xfrm>
                <a:off x="7923213" y="3073401"/>
                <a:ext cx="282575" cy="379413"/>
              </a:xfrm>
              <a:custGeom>
                <a:avLst/>
                <a:gdLst>
                  <a:gd name="T0" fmla="*/ 25 w 25"/>
                  <a:gd name="T1" fmla="*/ 14 h 33"/>
                  <a:gd name="T2" fmla="*/ 19 w 25"/>
                  <a:gd name="T3" fmla="*/ 1 h 33"/>
                  <a:gd name="T4" fmla="*/ 17 w 25"/>
                  <a:gd name="T5" fmla="*/ 0 h 33"/>
                  <a:gd name="T6" fmla="*/ 2 w 25"/>
                  <a:gd name="T7" fmla="*/ 0 h 33"/>
                  <a:gd name="T8" fmla="*/ 0 w 25"/>
                  <a:gd name="T9" fmla="*/ 1 h 33"/>
                  <a:gd name="T10" fmla="*/ 0 w 25"/>
                  <a:gd name="T11" fmla="*/ 24 h 33"/>
                  <a:gd name="T12" fmla="*/ 2 w 25"/>
                  <a:gd name="T13" fmla="*/ 26 h 33"/>
                  <a:gd name="T14" fmla="*/ 2 w 25"/>
                  <a:gd name="T15" fmla="*/ 26 h 33"/>
                  <a:gd name="T16" fmla="*/ 3 w 25"/>
                  <a:gd name="T17" fmla="*/ 26 h 33"/>
                  <a:gd name="T18" fmla="*/ 5 w 25"/>
                  <a:gd name="T19" fmla="*/ 26 h 33"/>
                  <a:gd name="T20" fmla="*/ 6 w 25"/>
                  <a:gd name="T21" fmla="*/ 26 h 33"/>
                  <a:gd name="T22" fmla="*/ 7 w 25"/>
                  <a:gd name="T23" fmla="*/ 26 h 33"/>
                  <a:gd name="T24" fmla="*/ 14 w 25"/>
                  <a:gd name="T25" fmla="*/ 33 h 33"/>
                  <a:gd name="T26" fmla="*/ 14 w 25"/>
                  <a:gd name="T27" fmla="*/ 33 h 33"/>
                  <a:gd name="T28" fmla="*/ 16 w 25"/>
                  <a:gd name="T29" fmla="*/ 33 h 33"/>
                  <a:gd name="T30" fmla="*/ 16 w 25"/>
                  <a:gd name="T31" fmla="*/ 33 h 33"/>
                  <a:gd name="T32" fmla="*/ 24 w 25"/>
                  <a:gd name="T33" fmla="*/ 33 h 33"/>
                  <a:gd name="T34" fmla="*/ 25 w 25"/>
                  <a:gd name="T35" fmla="*/ 32 h 33"/>
                  <a:gd name="T36" fmla="*/ 25 w 25"/>
                  <a:gd name="T37" fmla="*/ 16 h 33"/>
                  <a:gd name="T38" fmla="*/ 25 w 25"/>
                  <a:gd name="T39" fmla="*/ 14 h 33"/>
                  <a:gd name="T40" fmla="*/ 18 w 25"/>
                  <a:gd name="T41" fmla="*/ 14 h 33"/>
                  <a:gd name="T42" fmla="*/ 7 w 25"/>
                  <a:gd name="T43" fmla="*/ 13 h 33"/>
                  <a:gd name="T44" fmla="*/ 7 w 25"/>
                  <a:gd name="T45" fmla="*/ 12 h 33"/>
                  <a:gd name="T46" fmla="*/ 6 w 25"/>
                  <a:gd name="T47" fmla="*/ 4 h 33"/>
                  <a:gd name="T48" fmla="*/ 6 w 25"/>
                  <a:gd name="T49" fmla="*/ 3 h 33"/>
                  <a:gd name="T50" fmla="*/ 14 w 25"/>
                  <a:gd name="T51" fmla="*/ 3 h 33"/>
                  <a:gd name="T52" fmla="*/ 15 w 25"/>
                  <a:gd name="T53" fmla="*/ 4 h 33"/>
                  <a:gd name="T54" fmla="*/ 18 w 25"/>
                  <a:gd name="T55" fmla="*/ 14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4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14"/>
                    </a:moveTo>
                    <a:cubicBezTo>
                      <a:pt x="19" y="1"/>
                      <a:pt x="19" y="1"/>
                      <a:pt x="19" y="1"/>
                    </a:cubicBezTo>
                    <a:cubicBezTo>
                      <a:pt x="19" y="1"/>
                      <a:pt x="18" y="0"/>
                      <a:pt x="17" y="0"/>
                    </a:cubicBezTo>
                    <a:cubicBezTo>
                      <a:pt x="2" y="0"/>
                      <a:pt x="2" y="0"/>
                      <a:pt x="2" y="0"/>
                    </a:cubicBezTo>
                    <a:cubicBezTo>
                      <a:pt x="1" y="0"/>
                      <a:pt x="0" y="1"/>
                      <a:pt x="0" y="1"/>
                    </a:cubicBezTo>
                    <a:cubicBezTo>
                      <a:pt x="0" y="24"/>
                      <a:pt x="0" y="24"/>
                      <a:pt x="0" y="24"/>
                    </a:cubicBezTo>
                    <a:cubicBezTo>
                      <a:pt x="0" y="25"/>
                      <a:pt x="1" y="26"/>
                      <a:pt x="2" y="26"/>
                    </a:cubicBezTo>
                    <a:cubicBezTo>
                      <a:pt x="2" y="26"/>
                      <a:pt x="2" y="26"/>
                      <a:pt x="2" y="26"/>
                    </a:cubicBezTo>
                    <a:cubicBezTo>
                      <a:pt x="2" y="26"/>
                      <a:pt x="2" y="26"/>
                      <a:pt x="3" y="26"/>
                    </a:cubicBezTo>
                    <a:cubicBezTo>
                      <a:pt x="3" y="26"/>
                      <a:pt x="4" y="26"/>
                      <a:pt x="5" y="26"/>
                    </a:cubicBezTo>
                    <a:cubicBezTo>
                      <a:pt x="5" y="26"/>
                      <a:pt x="6" y="26"/>
                      <a:pt x="6" y="26"/>
                    </a:cubicBezTo>
                    <a:cubicBezTo>
                      <a:pt x="6" y="26"/>
                      <a:pt x="7" y="26"/>
                      <a:pt x="7" y="26"/>
                    </a:cubicBezTo>
                    <a:cubicBezTo>
                      <a:pt x="11" y="26"/>
                      <a:pt x="14" y="29"/>
                      <a:pt x="14" y="33"/>
                    </a:cubicBezTo>
                    <a:cubicBezTo>
                      <a:pt x="14" y="33"/>
                      <a:pt x="14" y="33"/>
                      <a:pt x="14" y="33"/>
                    </a:cubicBezTo>
                    <a:cubicBezTo>
                      <a:pt x="16" y="33"/>
                      <a:pt x="16" y="33"/>
                      <a:pt x="16" y="33"/>
                    </a:cubicBezTo>
                    <a:cubicBezTo>
                      <a:pt x="16" y="33"/>
                      <a:pt x="16" y="33"/>
                      <a:pt x="16" y="33"/>
                    </a:cubicBezTo>
                    <a:cubicBezTo>
                      <a:pt x="24" y="33"/>
                      <a:pt x="24" y="33"/>
                      <a:pt x="24" y="33"/>
                    </a:cubicBezTo>
                    <a:cubicBezTo>
                      <a:pt x="25" y="33"/>
                      <a:pt x="25" y="33"/>
                      <a:pt x="25" y="32"/>
                    </a:cubicBezTo>
                    <a:cubicBezTo>
                      <a:pt x="25" y="16"/>
                      <a:pt x="25" y="16"/>
                      <a:pt x="25" y="16"/>
                    </a:cubicBezTo>
                    <a:cubicBezTo>
                      <a:pt x="25" y="15"/>
                      <a:pt x="25" y="14"/>
                      <a:pt x="25" y="14"/>
                    </a:cubicBezTo>
                    <a:close/>
                    <a:moveTo>
                      <a:pt x="18" y="14"/>
                    </a:moveTo>
                    <a:cubicBezTo>
                      <a:pt x="7" y="13"/>
                      <a:pt x="7" y="13"/>
                      <a:pt x="7" y="13"/>
                    </a:cubicBezTo>
                    <a:cubicBezTo>
                      <a:pt x="7" y="13"/>
                      <a:pt x="7" y="12"/>
                      <a:pt x="7" y="12"/>
                    </a:cubicBezTo>
                    <a:cubicBezTo>
                      <a:pt x="6" y="4"/>
                      <a:pt x="6" y="4"/>
                      <a:pt x="6" y="4"/>
                    </a:cubicBezTo>
                    <a:cubicBezTo>
                      <a:pt x="6" y="3"/>
                      <a:pt x="6" y="3"/>
                      <a:pt x="6" y="3"/>
                    </a:cubicBezTo>
                    <a:cubicBezTo>
                      <a:pt x="14" y="3"/>
                      <a:pt x="14" y="3"/>
                      <a:pt x="14" y="3"/>
                    </a:cubicBezTo>
                    <a:cubicBezTo>
                      <a:pt x="14" y="3"/>
                      <a:pt x="15" y="3"/>
                      <a:pt x="15" y="4"/>
                    </a:cubicBezTo>
                    <a:cubicBezTo>
                      <a:pt x="18" y="14"/>
                      <a:pt x="18" y="14"/>
                      <a:pt x="18" y="14"/>
                    </a:cubicBezTo>
                    <a:cubicBezTo>
                      <a:pt x="19" y="14"/>
                      <a:pt x="18" y="14"/>
                      <a:pt x="18" y="14"/>
                    </a:cubicBezTo>
                    <a:close/>
                    <a:moveTo>
                      <a:pt x="21" y="14"/>
                    </a:moveTo>
                    <a:cubicBezTo>
                      <a:pt x="20" y="14"/>
                      <a:pt x="20" y="14"/>
                      <a:pt x="19" y="13"/>
                    </a:cubicBezTo>
                    <a:cubicBezTo>
                      <a:pt x="16" y="4"/>
                      <a:pt x="16" y="4"/>
                      <a:pt x="16" y="4"/>
                    </a:cubicBezTo>
                    <a:cubicBezTo>
                      <a:pt x="16" y="4"/>
                      <a:pt x="16" y="3"/>
                      <a:pt x="17" y="3"/>
                    </a:cubicBezTo>
                    <a:cubicBezTo>
                      <a:pt x="19" y="3"/>
                      <a:pt x="19" y="3"/>
                      <a:pt x="19" y="3"/>
                    </a:cubicBezTo>
                    <a:cubicBezTo>
                      <a:pt x="24" y="14"/>
                      <a:pt x="24" y="14"/>
                      <a:pt x="24" y="14"/>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19" name="Freeform 30">
                <a:extLst>
                  <a:ext uri="{FF2B5EF4-FFF2-40B4-BE49-F238E27FC236}">
                    <a16:creationId xmlns:a16="http://schemas.microsoft.com/office/drawing/2014/main" id="{67F6EC3D-8802-2CF9-8236-4744ADDBEDC7}"/>
                  </a:ext>
                </a:extLst>
              </p:cNvPr>
              <p:cNvSpPr>
                <a:spLocks/>
              </p:cNvSpPr>
              <p:nvPr/>
            </p:nvSpPr>
            <p:spPr bwMode="auto">
              <a:xfrm>
                <a:off x="7131051" y="3027363"/>
                <a:ext cx="792163" cy="333375"/>
              </a:xfrm>
              <a:custGeom>
                <a:avLst/>
                <a:gdLst>
                  <a:gd name="T0" fmla="*/ 3 w 70"/>
                  <a:gd name="T1" fmla="*/ 29 h 29"/>
                  <a:gd name="T2" fmla="*/ 67 w 70"/>
                  <a:gd name="T3" fmla="*/ 29 h 29"/>
                  <a:gd name="T4" fmla="*/ 70 w 70"/>
                  <a:gd name="T5" fmla="*/ 27 h 29"/>
                  <a:gd name="T6" fmla="*/ 70 w 70"/>
                  <a:gd name="T7" fmla="*/ 3 h 29"/>
                  <a:gd name="T8" fmla="*/ 67 w 70"/>
                  <a:gd name="T9" fmla="*/ 0 h 29"/>
                  <a:gd name="T10" fmla="*/ 3 w 70"/>
                  <a:gd name="T11" fmla="*/ 0 h 29"/>
                  <a:gd name="T12" fmla="*/ 0 w 70"/>
                  <a:gd name="T13" fmla="*/ 3 h 29"/>
                  <a:gd name="T14" fmla="*/ 0 w 70"/>
                  <a:gd name="T15" fmla="*/ 27 h 29"/>
                  <a:gd name="T16" fmla="*/ 3 w 7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3" y="29"/>
                    </a:moveTo>
                    <a:cubicBezTo>
                      <a:pt x="67" y="29"/>
                      <a:pt x="67" y="29"/>
                      <a:pt x="67" y="29"/>
                    </a:cubicBezTo>
                    <a:cubicBezTo>
                      <a:pt x="68" y="29"/>
                      <a:pt x="70" y="28"/>
                      <a:pt x="70" y="27"/>
                    </a:cubicBezTo>
                    <a:cubicBezTo>
                      <a:pt x="70" y="3"/>
                      <a:pt x="70" y="3"/>
                      <a:pt x="70" y="3"/>
                    </a:cubicBezTo>
                    <a:cubicBezTo>
                      <a:pt x="70" y="1"/>
                      <a:pt x="68" y="0"/>
                      <a:pt x="67" y="0"/>
                    </a:cubicBezTo>
                    <a:cubicBezTo>
                      <a:pt x="3" y="0"/>
                      <a:pt x="3" y="0"/>
                      <a:pt x="3" y="0"/>
                    </a:cubicBezTo>
                    <a:cubicBezTo>
                      <a:pt x="2" y="0"/>
                      <a:pt x="0" y="1"/>
                      <a:pt x="0" y="3"/>
                    </a:cubicBezTo>
                    <a:cubicBezTo>
                      <a:pt x="0" y="27"/>
                      <a:pt x="0" y="27"/>
                      <a:pt x="0" y="27"/>
                    </a:cubicBezTo>
                    <a:cubicBezTo>
                      <a:pt x="0" y="28"/>
                      <a:pt x="2"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0" name="Freeform 31">
                <a:extLst>
                  <a:ext uri="{FF2B5EF4-FFF2-40B4-BE49-F238E27FC236}">
                    <a16:creationId xmlns:a16="http://schemas.microsoft.com/office/drawing/2014/main" id="{4BB53A79-45D1-ED07-8737-A4206FC8B335}"/>
                  </a:ext>
                </a:extLst>
              </p:cNvPr>
              <p:cNvSpPr>
                <a:spLocks noEditPoints="1"/>
              </p:cNvSpPr>
              <p:nvPr/>
            </p:nvSpPr>
            <p:spPr bwMode="auto">
              <a:xfrm>
                <a:off x="610235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1" name="Freeform 32">
                <a:extLst>
                  <a:ext uri="{FF2B5EF4-FFF2-40B4-BE49-F238E27FC236}">
                    <a16:creationId xmlns:a16="http://schemas.microsoft.com/office/drawing/2014/main" id="{BE64CAA3-0A0A-E184-2A82-444D06BD0BCC}"/>
                  </a:ext>
                </a:extLst>
              </p:cNvPr>
              <p:cNvSpPr>
                <a:spLocks noEditPoints="1"/>
              </p:cNvSpPr>
              <p:nvPr/>
            </p:nvSpPr>
            <p:spPr bwMode="auto">
              <a:xfrm>
                <a:off x="626110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22" name="Freeform 33">
                <a:extLst>
                  <a:ext uri="{FF2B5EF4-FFF2-40B4-BE49-F238E27FC236}">
                    <a16:creationId xmlns:a16="http://schemas.microsoft.com/office/drawing/2014/main" id="{5836BCA6-C1E3-5DF8-A39B-90A346B9497E}"/>
                  </a:ext>
                </a:extLst>
              </p:cNvPr>
              <p:cNvSpPr>
                <a:spLocks/>
              </p:cNvSpPr>
              <p:nvPr/>
            </p:nvSpPr>
            <p:spPr bwMode="auto">
              <a:xfrm>
                <a:off x="6091238" y="3027363"/>
                <a:ext cx="1006475" cy="333375"/>
              </a:xfrm>
              <a:custGeom>
                <a:avLst/>
                <a:gdLst>
                  <a:gd name="T0" fmla="*/ 3 w 89"/>
                  <a:gd name="T1" fmla="*/ 29 h 29"/>
                  <a:gd name="T2" fmla="*/ 86 w 89"/>
                  <a:gd name="T3" fmla="*/ 29 h 29"/>
                  <a:gd name="T4" fmla="*/ 89 w 89"/>
                  <a:gd name="T5" fmla="*/ 26 h 29"/>
                  <a:gd name="T6" fmla="*/ 89 w 89"/>
                  <a:gd name="T7" fmla="*/ 3 h 29"/>
                  <a:gd name="T8" fmla="*/ 86 w 89"/>
                  <a:gd name="T9" fmla="*/ 0 h 29"/>
                  <a:gd name="T10" fmla="*/ 3 w 89"/>
                  <a:gd name="T11" fmla="*/ 0 h 29"/>
                  <a:gd name="T12" fmla="*/ 0 w 89"/>
                  <a:gd name="T13" fmla="*/ 3 h 29"/>
                  <a:gd name="T14" fmla="*/ 0 w 89"/>
                  <a:gd name="T15" fmla="*/ 26 h 29"/>
                  <a:gd name="T16" fmla="*/ 3 w 8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9">
                    <a:moveTo>
                      <a:pt x="3" y="29"/>
                    </a:moveTo>
                    <a:cubicBezTo>
                      <a:pt x="86" y="29"/>
                      <a:pt x="86" y="29"/>
                      <a:pt x="86" y="29"/>
                    </a:cubicBezTo>
                    <a:cubicBezTo>
                      <a:pt x="88" y="29"/>
                      <a:pt x="89" y="28"/>
                      <a:pt x="89" y="26"/>
                    </a:cubicBezTo>
                    <a:cubicBezTo>
                      <a:pt x="89" y="3"/>
                      <a:pt x="89" y="3"/>
                      <a:pt x="89" y="3"/>
                    </a:cubicBezTo>
                    <a:cubicBezTo>
                      <a:pt x="89" y="2"/>
                      <a:pt x="88" y="0"/>
                      <a:pt x="86" y="0"/>
                    </a:cubicBezTo>
                    <a:cubicBezTo>
                      <a:pt x="3" y="0"/>
                      <a:pt x="3" y="0"/>
                      <a:pt x="3" y="0"/>
                    </a:cubicBezTo>
                    <a:cubicBezTo>
                      <a:pt x="2" y="0"/>
                      <a:pt x="0" y="2"/>
                      <a:pt x="0" y="3"/>
                    </a:cubicBezTo>
                    <a:cubicBezTo>
                      <a:pt x="0" y="26"/>
                      <a:pt x="0" y="26"/>
                      <a:pt x="0" y="26"/>
                    </a:cubicBezTo>
                    <a:cubicBezTo>
                      <a:pt x="0" y="28"/>
                      <a:pt x="2"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84" name="Ryhmä 483">
              <a:extLst>
                <a:ext uri="{FF2B5EF4-FFF2-40B4-BE49-F238E27FC236}">
                  <a16:creationId xmlns:a16="http://schemas.microsoft.com/office/drawing/2014/main" id="{130DCAE3-3855-0816-426B-BAA43A19A1DA}"/>
                </a:ext>
              </a:extLst>
            </p:cNvPr>
            <p:cNvGrpSpPr/>
            <p:nvPr/>
          </p:nvGrpSpPr>
          <p:grpSpPr>
            <a:xfrm>
              <a:off x="10075399" y="4233077"/>
              <a:ext cx="173176" cy="154801"/>
              <a:chOff x="5773738" y="3197225"/>
              <a:chExt cx="895351" cy="447675"/>
            </a:xfrm>
            <a:grpFill/>
          </p:grpSpPr>
          <p:sp>
            <p:nvSpPr>
              <p:cNvPr id="503" name="Oval 72">
                <a:extLst>
                  <a:ext uri="{FF2B5EF4-FFF2-40B4-BE49-F238E27FC236}">
                    <a16:creationId xmlns:a16="http://schemas.microsoft.com/office/drawing/2014/main" id="{5BC8F5A1-4DF9-E352-11CF-2CFB9A38BB2A}"/>
                  </a:ext>
                </a:extLst>
              </p:cNvPr>
              <p:cNvSpPr>
                <a:spLocks noChangeArrowheads="1"/>
              </p:cNvSpPr>
              <p:nvPr/>
            </p:nvSpPr>
            <p:spPr bwMode="auto">
              <a:xfrm>
                <a:off x="6419851" y="3514725"/>
                <a:ext cx="136525" cy="130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4" name="Freeform 73">
                <a:extLst>
                  <a:ext uri="{FF2B5EF4-FFF2-40B4-BE49-F238E27FC236}">
                    <a16:creationId xmlns:a16="http://schemas.microsoft.com/office/drawing/2014/main" id="{F071EAC2-BD5A-2A93-8B5F-E985DAF834DB}"/>
                  </a:ext>
                </a:extLst>
              </p:cNvPr>
              <p:cNvSpPr>
                <a:spLocks noEditPoints="1"/>
              </p:cNvSpPr>
              <p:nvPr/>
            </p:nvSpPr>
            <p:spPr bwMode="auto">
              <a:xfrm>
                <a:off x="6419851" y="3270250"/>
                <a:ext cx="249238" cy="317500"/>
              </a:xfrm>
              <a:custGeom>
                <a:avLst/>
                <a:gdLst>
                  <a:gd name="T0" fmla="*/ 31 w 31"/>
                  <a:gd name="T1" fmla="*/ 20 h 39"/>
                  <a:gd name="T2" fmla="*/ 31 w 31"/>
                  <a:gd name="T3" fmla="*/ 19 h 39"/>
                  <a:gd name="T4" fmla="*/ 24 w 31"/>
                  <a:gd name="T5" fmla="*/ 4 h 39"/>
                  <a:gd name="T6" fmla="*/ 23 w 31"/>
                  <a:gd name="T7" fmla="*/ 2 h 39"/>
                  <a:gd name="T8" fmla="*/ 20 w 31"/>
                  <a:gd name="T9" fmla="*/ 0 h 39"/>
                  <a:gd name="T10" fmla="*/ 2 w 31"/>
                  <a:gd name="T11" fmla="*/ 0 h 39"/>
                  <a:gd name="T12" fmla="*/ 0 w 31"/>
                  <a:gd name="T13" fmla="*/ 2 h 39"/>
                  <a:gd name="T14" fmla="*/ 0 w 31"/>
                  <a:gd name="T15" fmla="*/ 31 h 39"/>
                  <a:gd name="T16" fmla="*/ 1 w 31"/>
                  <a:gd name="T17" fmla="*/ 32 h 39"/>
                  <a:gd name="T18" fmla="*/ 8 w 31"/>
                  <a:gd name="T19" fmla="*/ 28 h 39"/>
                  <a:gd name="T20" fmla="*/ 15 w 31"/>
                  <a:gd name="T21" fmla="*/ 31 h 39"/>
                  <a:gd name="T22" fmla="*/ 18 w 31"/>
                  <a:gd name="T23" fmla="*/ 38 h 39"/>
                  <a:gd name="T24" fmla="*/ 19 w 31"/>
                  <a:gd name="T25" fmla="*/ 39 h 39"/>
                  <a:gd name="T26" fmla="*/ 29 w 31"/>
                  <a:gd name="T27" fmla="*/ 39 h 39"/>
                  <a:gd name="T28" fmla="*/ 31 w 31"/>
                  <a:gd name="T29" fmla="*/ 36 h 39"/>
                  <a:gd name="T30" fmla="*/ 31 w 31"/>
                  <a:gd name="T31" fmla="*/ 20 h 39"/>
                  <a:gd name="T32" fmla="*/ 31 w 31"/>
                  <a:gd name="T33" fmla="*/ 20 h 39"/>
                  <a:gd name="T34" fmla="*/ 24 w 31"/>
                  <a:gd name="T35" fmla="*/ 19 h 39"/>
                  <a:gd name="T36" fmla="*/ 8 w 31"/>
                  <a:gd name="T37" fmla="*/ 19 h 39"/>
                  <a:gd name="T38" fmla="*/ 6 w 31"/>
                  <a:gd name="T39" fmla="*/ 17 h 39"/>
                  <a:gd name="T40" fmla="*/ 6 w 31"/>
                  <a:gd name="T41" fmla="*/ 6 h 39"/>
                  <a:gd name="T42" fmla="*/ 8 w 31"/>
                  <a:gd name="T43" fmla="*/ 4 h 39"/>
                  <a:gd name="T44" fmla="*/ 18 w 31"/>
                  <a:gd name="T45" fmla="*/ 4 h 39"/>
                  <a:gd name="T46" fmla="*/ 20 w 31"/>
                  <a:gd name="T47" fmla="*/ 5 h 39"/>
                  <a:gd name="T48" fmla="*/ 25 w 31"/>
                  <a:gd name="T49" fmla="*/ 17 h 39"/>
                  <a:gd name="T50" fmla="*/ 24 w 31"/>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9">
                    <a:moveTo>
                      <a:pt x="31" y="20"/>
                    </a:moveTo>
                    <a:cubicBezTo>
                      <a:pt x="31" y="20"/>
                      <a:pt x="31" y="19"/>
                      <a:pt x="31" y="19"/>
                    </a:cubicBezTo>
                    <a:cubicBezTo>
                      <a:pt x="30" y="17"/>
                      <a:pt x="26" y="8"/>
                      <a:pt x="24" y="4"/>
                    </a:cubicBezTo>
                    <a:cubicBezTo>
                      <a:pt x="23" y="3"/>
                      <a:pt x="23" y="2"/>
                      <a:pt x="23" y="2"/>
                    </a:cubicBezTo>
                    <a:cubicBezTo>
                      <a:pt x="23" y="1"/>
                      <a:pt x="22" y="0"/>
                      <a:pt x="20" y="0"/>
                    </a:cubicBezTo>
                    <a:cubicBezTo>
                      <a:pt x="2" y="0"/>
                      <a:pt x="2" y="0"/>
                      <a:pt x="2" y="0"/>
                    </a:cubicBezTo>
                    <a:cubicBezTo>
                      <a:pt x="1" y="0"/>
                      <a:pt x="0" y="1"/>
                      <a:pt x="0" y="2"/>
                    </a:cubicBezTo>
                    <a:cubicBezTo>
                      <a:pt x="0" y="31"/>
                      <a:pt x="0" y="31"/>
                      <a:pt x="0" y="31"/>
                    </a:cubicBezTo>
                    <a:cubicBezTo>
                      <a:pt x="0" y="32"/>
                      <a:pt x="1" y="32"/>
                      <a:pt x="1" y="32"/>
                    </a:cubicBezTo>
                    <a:cubicBezTo>
                      <a:pt x="3" y="30"/>
                      <a:pt x="5" y="28"/>
                      <a:pt x="8" y="28"/>
                    </a:cubicBezTo>
                    <a:cubicBezTo>
                      <a:pt x="11" y="28"/>
                      <a:pt x="13" y="30"/>
                      <a:pt x="15" y="31"/>
                    </a:cubicBezTo>
                    <a:cubicBezTo>
                      <a:pt x="17" y="33"/>
                      <a:pt x="18" y="36"/>
                      <a:pt x="18" y="38"/>
                    </a:cubicBezTo>
                    <a:cubicBezTo>
                      <a:pt x="18" y="39"/>
                      <a:pt x="19" y="39"/>
                      <a:pt x="19" y="39"/>
                    </a:cubicBezTo>
                    <a:cubicBezTo>
                      <a:pt x="29" y="39"/>
                      <a:pt x="29" y="39"/>
                      <a:pt x="29" y="39"/>
                    </a:cubicBezTo>
                    <a:cubicBezTo>
                      <a:pt x="30" y="39"/>
                      <a:pt x="31" y="38"/>
                      <a:pt x="31" y="36"/>
                    </a:cubicBezTo>
                    <a:cubicBezTo>
                      <a:pt x="31" y="20"/>
                      <a:pt x="31" y="20"/>
                      <a:pt x="31" y="20"/>
                    </a:cubicBezTo>
                    <a:cubicBezTo>
                      <a:pt x="31" y="20"/>
                      <a:pt x="31" y="20"/>
                      <a:pt x="31" y="20"/>
                    </a:cubicBezTo>
                    <a:close/>
                    <a:moveTo>
                      <a:pt x="24" y="19"/>
                    </a:moveTo>
                    <a:cubicBezTo>
                      <a:pt x="8" y="19"/>
                      <a:pt x="8" y="19"/>
                      <a:pt x="8" y="19"/>
                    </a:cubicBezTo>
                    <a:cubicBezTo>
                      <a:pt x="7" y="19"/>
                      <a:pt x="6" y="18"/>
                      <a:pt x="6" y="17"/>
                    </a:cubicBezTo>
                    <a:cubicBezTo>
                      <a:pt x="6" y="6"/>
                      <a:pt x="6" y="6"/>
                      <a:pt x="6" y="6"/>
                    </a:cubicBezTo>
                    <a:cubicBezTo>
                      <a:pt x="6" y="5"/>
                      <a:pt x="7" y="4"/>
                      <a:pt x="8" y="4"/>
                    </a:cubicBezTo>
                    <a:cubicBezTo>
                      <a:pt x="18" y="4"/>
                      <a:pt x="18" y="4"/>
                      <a:pt x="18" y="4"/>
                    </a:cubicBezTo>
                    <a:cubicBezTo>
                      <a:pt x="19" y="4"/>
                      <a:pt x="19" y="4"/>
                      <a:pt x="20" y="5"/>
                    </a:cubicBezTo>
                    <a:cubicBezTo>
                      <a:pt x="21" y="8"/>
                      <a:pt x="24" y="14"/>
                      <a:pt x="25" y="17"/>
                    </a:cubicBezTo>
                    <a:cubicBezTo>
                      <a:pt x="26" y="18"/>
                      <a:pt x="25" y="19"/>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5" name="Freeform 74">
                <a:extLst>
                  <a:ext uri="{FF2B5EF4-FFF2-40B4-BE49-F238E27FC236}">
                    <a16:creationId xmlns:a16="http://schemas.microsoft.com/office/drawing/2014/main" id="{DBFDDC87-27DB-7E76-E089-EE457B1EDFE8}"/>
                  </a:ext>
                </a:extLst>
              </p:cNvPr>
              <p:cNvSpPr>
                <a:spLocks/>
              </p:cNvSpPr>
              <p:nvPr/>
            </p:nvSpPr>
            <p:spPr bwMode="auto">
              <a:xfrm>
                <a:off x="5773738" y="3197225"/>
                <a:ext cx="628650" cy="390525"/>
              </a:xfrm>
              <a:custGeom>
                <a:avLst/>
                <a:gdLst>
                  <a:gd name="T0" fmla="*/ 78 w 78"/>
                  <a:gd name="T1" fmla="*/ 3 h 48"/>
                  <a:gd name="T2" fmla="*/ 78 w 78"/>
                  <a:gd name="T3" fmla="*/ 44 h 48"/>
                  <a:gd name="T4" fmla="*/ 74 w 78"/>
                  <a:gd name="T5" fmla="*/ 48 h 48"/>
                  <a:gd name="T6" fmla="*/ 29 w 78"/>
                  <a:gd name="T7" fmla="*/ 48 h 48"/>
                  <a:gd name="T8" fmla="*/ 29 w 78"/>
                  <a:gd name="T9" fmla="*/ 47 h 48"/>
                  <a:gd name="T10" fmla="*/ 19 w 78"/>
                  <a:gd name="T11" fmla="*/ 37 h 48"/>
                  <a:gd name="T12" fmla="*/ 9 w 78"/>
                  <a:gd name="T13" fmla="*/ 47 h 48"/>
                  <a:gd name="T14" fmla="*/ 9 w 78"/>
                  <a:gd name="T15" fmla="*/ 48 h 48"/>
                  <a:gd name="T16" fmla="*/ 5 w 78"/>
                  <a:gd name="T17" fmla="*/ 48 h 48"/>
                  <a:gd name="T18" fmla="*/ 0 w 78"/>
                  <a:gd name="T19" fmla="*/ 43 h 48"/>
                  <a:gd name="T20" fmla="*/ 0 w 78"/>
                  <a:gd name="T21" fmla="*/ 4 h 48"/>
                  <a:gd name="T22" fmla="*/ 5 w 78"/>
                  <a:gd name="T23" fmla="*/ 0 h 48"/>
                  <a:gd name="T24" fmla="*/ 74 w 78"/>
                  <a:gd name="T25" fmla="*/ 0 h 48"/>
                  <a:gd name="T26" fmla="*/ 78 w 78"/>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78" y="3"/>
                    </a:moveTo>
                    <a:cubicBezTo>
                      <a:pt x="78" y="44"/>
                      <a:pt x="78" y="44"/>
                      <a:pt x="78" y="44"/>
                    </a:cubicBezTo>
                    <a:cubicBezTo>
                      <a:pt x="78" y="46"/>
                      <a:pt x="76" y="48"/>
                      <a:pt x="74" y="48"/>
                    </a:cubicBezTo>
                    <a:cubicBezTo>
                      <a:pt x="29" y="48"/>
                      <a:pt x="29" y="48"/>
                      <a:pt x="29" y="48"/>
                    </a:cubicBezTo>
                    <a:cubicBezTo>
                      <a:pt x="29" y="48"/>
                      <a:pt x="29" y="47"/>
                      <a:pt x="29" y="47"/>
                    </a:cubicBezTo>
                    <a:cubicBezTo>
                      <a:pt x="29" y="41"/>
                      <a:pt x="25" y="37"/>
                      <a:pt x="19" y="37"/>
                    </a:cubicBezTo>
                    <a:cubicBezTo>
                      <a:pt x="14" y="37"/>
                      <a:pt x="9" y="41"/>
                      <a:pt x="9" y="47"/>
                    </a:cubicBezTo>
                    <a:cubicBezTo>
                      <a:pt x="9" y="47"/>
                      <a:pt x="9" y="48"/>
                      <a:pt x="9" y="48"/>
                    </a:cubicBezTo>
                    <a:cubicBezTo>
                      <a:pt x="5" y="48"/>
                      <a:pt x="5" y="48"/>
                      <a:pt x="5" y="48"/>
                    </a:cubicBezTo>
                    <a:cubicBezTo>
                      <a:pt x="2" y="48"/>
                      <a:pt x="0" y="46"/>
                      <a:pt x="0" y="43"/>
                    </a:cubicBezTo>
                    <a:cubicBezTo>
                      <a:pt x="0" y="4"/>
                      <a:pt x="0" y="4"/>
                      <a:pt x="0" y="4"/>
                    </a:cubicBezTo>
                    <a:cubicBezTo>
                      <a:pt x="0" y="2"/>
                      <a:pt x="2" y="0"/>
                      <a:pt x="5" y="0"/>
                    </a:cubicBezTo>
                    <a:cubicBezTo>
                      <a:pt x="74" y="0"/>
                      <a:pt x="74" y="0"/>
                      <a:pt x="74" y="0"/>
                    </a:cubicBezTo>
                    <a:cubicBezTo>
                      <a:pt x="76" y="0"/>
                      <a:pt x="78" y="1"/>
                      <a:pt x="7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6" name="Freeform 75">
                <a:extLst>
                  <a:ext uri="{FF2B5EF4-FFF2-40B4-BE49-F238E27FC236}">
                    <a16:creationId xmlns:a16="http://schemas.microsoft.com/office/drawing/2014/main" id="{6E31B505-33E3-E278-3B84-A1B79CB52CE2}"/>
                  </a:ext>
                </a:extLst>
              </p:cNvPr>
              <p:cNvSpPr>
                <a:spLocks/>
              </p:cNvSpPr>
              <p:nvPr/>
            </p:nvSpPr>
            <p:spPr bwMode="auto">
              <a:xfrm>
                <a:off x="5862638" y="3514725"/>
                <a:ext cx="128588" cy="130175"/>
              </a:xfrm>
              <a:custGeom>
                <a:avLst/>
                <a:gdLst>
                  <a:gd name="T0" fmla="*/ 16 w 16"/>
                  <a:gd name="T1" fmla="*/ 8 h 16"/>
                  <a:gd name="T2" fmla="*/ 16 w 16"/>
                  <a:gd name="T3" fmla="*/ 8 h 16"/>
                  <a:gd name="T4" fmla="*/ 16 w 16"/>
                  <a:gd name="T5" fmla="*/ 10 h 16"/>
                  <a:gd name="T6" fmla="*/ 16 w 16"/>
                  <a:gd name="T7" fmla="*/ 10 h 16"/>
                  <a:gd name="T8" fmla="*/ 8 w 16"/>
                  <a:gd name="T9" fmla="*/ 16 h 16"/>
                  <a:gd name="T10" fmla="*/ 0 w 16"/>
                  <a:gd name="T11" fmla="*/ 10 h 16"/>
                  <a:gd name="T12" fmla="*/ 0 w 16"/>
                  <a:gd name="T13" fmla="*/ 10 h 16"/>
                  <a:gd name="T14" fmla="*/ 0 w 16"/>
                  <a:gd name="T15" fmla="*/ 8 h 16"/>
                  <a:gd name="T16" fmla="*/ 0 w 16"/>
                  <a:gd name="T17" fmla="*/ 8 h 16"/>
                  <a:gd name="T18" fmla="*/ 0 w 16"/>
                  <a:gd name="T19" fmla="*/ 8 h 16"/>
                  <a:gd name="T20" fmla="*/ 8 w 16"/>
                  <a:gd name="T21" fmla="*/ 0 h 16"/>
                  <a:gd name="T22" fmla="*/ 16 w 16"/>
                  <a:gd name="T23" fmla="*/ 8 h 16"/>
                  <a:gd name="T24" fmla="*/ 16 w 16"/>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8"/>
                    </a:moveTo>
                    <a:cubicBezTo>
                      <a:pt x="16" y="8"/>
                      <a:pt x="16" y="8"/>
                      <a:pt x="16" y="8"/>
                    </a:cubicBezTo>
                    <a:cubicBezTo>
                      <a:pt x="16" y="9"/>
                      <a:pt x="16" y="9"/>
                      <a:pt x="16" y="10"/>
                    </a:cubicBezTo>
                    <a:cubicBezTo>
                      <a:pt x="16" y="10"/>
                      <a:pt x="16" y="10"/>
                      <a:pt x="16" y="10"/>
                    </a:cubicBezTo>
                    <a:cubicBezTo>
                      <a:pt x="15" y="13"/>
                      <a:pt x="12" y="16"/>
                      <a:pt x="8" y="16"/>
                    </a:cubicBezTo>
                    <a:cubicBezTo>
                      <a:pt x="4" y="16"/>
                      <a:pt x="1" y="13"/>
                      <a:pt x="0" y="10"/>
                    </a:cubicBezTo>
                    <a:cubicBezTo>
                      <a:pt x="0" y="10"/>
                      <a:pt x="0" y="10"/>
                      <a:pt x="0" y="10"/>
                    </a:cubicBezTo>
                    <a:cubicBezTo>
                      <a:pt x="0" y="9"/>
                      <a:pt x="0" y="9"/>
                      <a:pt x="0" y="8"/>
                    </a:cubicBezTo>
                    <a:cubicBezTo>
                      <a:pt x="0" y="8"/>
                      <a:pt x="0" y="8"/>
                      <a:pt x="0" y="8"/>
                    </a:cubicBezTo>
                    <a:cubicBezTo>
                      <a:pt x="0" y="8"/>
                      <a:pt x="0" y="8"/>
                      <a:pt x="0" y="8"/>
                    </a:cubicBezTo>
                    <a:cubicBezTo>
                      <a:pt x="0" y="4"/>
                      <a:pt x="4" y="0"/>
                      <a:pt x="8" y="0"/>
                    </a:cubicBezTo>
                    <a:cubicBezTo>
                      <a:pt x="12" y="0"/>
                      <a:pt x="16" y="4"/>
                      <a:pt x="16" y="8"/>
                    </a:cubicBezTo>
                    <a:cubicBezTo>
                      <a:pt x="16" y="8"/>
                      <a:pt x="16"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7" name="Freeform 76">
                <a:extLst>
                  <a:ext uri="{FF2B5EF4-FFF2-40B4-BE49-F238E27FC236}">
                    <a16:creationId xmlns:a16="http://schemas.microsoft.com/office/drawing/2014/main" id="{7195EE19-1C55-DB6D-4081-7DD420544122}"/>
                  </a:ext>
                </a:extLst>
              </p:cNvPr>
              <p:cNvSpPr>
                <a:spLocks noEditPoints="1"/>
              </p:cNvSpPr>
              <p:nvPr/>
            </p:nvSpPr>
            <p:spPr bwMode="auto">
              <a:xfrm>
                <a:off x="5862638" y="3579813"/>
                <a:ext cx="128588" cy="15875"/>
              </a:xfrm>
              <a:custGeom>
                <a:avLst/>
                <a:gdLst>
                  <a:gd name="T0" fmla="*/ 16 w 16"/>
                  <a:gd name="T1" fmla="*/ 2 h 2"/>
                  <a:gd name="T2" fmla="*/ 16 w 16"/>
                  <a:gd name="T3" fmla="*/ 2 h 2"/>
                  <a:gd name="T4" fmla="*/ 16 w 16"/>
                  <a:gd name="T5" fmla="*/ 0 h 2"/>
                  <a:gd name="T6" fmla="*/ 16 w 16"/>
                  <a:gd name="T7" fmla="*/ 2 h 2"/>
                  <a:gd name="T8" fmla="*/ 0 w 16"/>
                  <a:gd name="T9" fmla="*/ 2 h 2"/>
                  <a:gd name="T10" fmla="*/ 0 w 16"/>
                  <a:gd name="T11" fmla="*/ 2 h 2"/>
                  <a:gd name="T12" fmla="*/ 0 w 16"/>
                  <a:gd name="T13" fmla="*/ 0 h 2"/>
                  <a:gd name="T14" fmla="*/ 0 w 1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2"/>
                    </a:moveTo>
                    <a:cubicBezTo>
                      <a:pt x="16" y="2"/>
                      <a:pt x="16" y="2"/>
                      <a:pt x="16" y="2"/>
                    </a:cubicBezTo>
                    <a:cubicBezTo>
                      <a:pt x="16" y="1"/>
                      <a:pt x="16" y="1"/>
                      <a:pt x="16" y="0"/>
                    </a:cubicBezTo>
                    <a:cubicBezTo>
                      <a:pt x="16" y="1"/>
                      <a:pt x="16" y="1"/>
                      <a:pt x="16" y="2"/>
                    </a:cubicBezTo>
                    <a:close/>
                    <a:moveTo>
                      <a:pt x="0" y="2"/>
                    </a:moveTo>
                    <a:cubicBezTo>
                      <a:pt x="0" y="2"/>
                      <a:pt x="0" y="2"/>
                      <a:pt x="0" y="2"/>
                    </a:cubicBez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8" name="Oval 77">
                <a:extLst>
                  <a:ext uri="{FF2B5EF4-FFF2-40B4-BE49-F238E27FC236}">
                    <a16:creationId xmlns:a16="http://schemas.microsoft.com/office/drawing/2014/main" id="{C240F5A8-7A65-B9A4-A27A-A673DB5EDA8D}"/>
                  </a:ext>
                </a:extLst>
              </p:cNvPr>
              <p:cNvSpPr>
                <a:spLocks noChangeArrowheads="1"/>
              </p:cNvSpPr>
              <p:nvPr/>
            </p:nvSpPr>
            <p:spPr bwMode="auto">
              <a:xfrm>
                <a:off x="5902326" y="3563938"/>
                <a:ext cx="49213" cy="39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9" name="Oval 78">
                <a:extLst>
                  <a:ext uri="{FF2B5EF4-FFF2-40B4-BE49-F238E27FC236}">
                    <a16:creationId xmlns:a16="http://schemas.microsoft.com/office/drawing/2014/main" id="{4E7A063D-B4A7-E4AC-E969-F4666B213BEA}"/>
                  </a:ext>
                </a:extLst>
              </p:cNvPr>
              <p:cNvSpPr>
                <a:spLocks noChangeArrowheads="1"/>
              </p:cNvSpPr>
              <p:nvPr/>
            </p:nvSpPr>
            <p:spPr bwMode="auto">
              <a:xfrm>
                <a:off x="6467476" y="3563938"/>
                <a:ext cx="39688" cy="39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85" name="Ryhmä 484">
              <a:extLst>
                <a:ext uri="{FF2B5EF4-FFF2-40B4-BE49-F238E27FC236}">
                  <a16:creationId xmlns:a16="http://schemas.microsoft.com/office/drawing/2014/main" id="{9DA4348D-C6E3-DD68-DB75-0A9FDA7C09D7}"/>
                </a:ext>
              </a:extLst>
            </p:cNvPr>
            <p:cNvGrpSpPr/>
            <p:nvPr/>
          </p:nvGrpSpPr>
          <p:grpSpPr>
            <a:xfrm>
              <a:off x="10372785" y="4005648"/>
              <a:ext cx="211796" cy="157352"/>
              <a:chOff x="4464050" y="3101975"/>
              <a:chExt cx="1081088" cy="449263"/>
            </a:xfrm>
            <a:grpFill/>
          </p:grpSpPr>
          <p:sp>
            <p:nvSpPr>
              <p:cNvPr id="496" name="Freeform 86">
                <a:extLst>
                  <a:ext uri="{FF2B5EF4-FFF2-40B4-BE49-F238E27FC236}">
                    <a16:creationId xmlns:a16="http://schemas.microsoft.com/office/drawing/2014/main" id="{C6544143-61BF-86A3-A017-90E1A5C29DEF}"/>
                  </a:ext>
                </a:extLst>
              </p:cNvPr>
              <p:cNvSpPr>
                <a:spLocks noEditPoints="1"/>
              </p:cNvSpPr>
              <p:nvPr/>
            </p:nvSpPr>
            <p:spPr bwMode="auto">
              <a:xfrm>
                <a:off x="4668838" y="3402013"/>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7" name="Freeform 87">
                <a:extLst>
                  <a:ext uri="{FF2B5EF4-FFF2-40B4-BE49-F238E27FC236}">
                    <a16:creationId xmlns:a16="http://schemas.microsoft.com/office/drawing/2014/main" id="{813D4676-2AFF-5FE4-C59B-4A7C1D8F2408}"/>
                  </a:ext>
                </a:extLst>
              </p:cNvPr>
              <p:cNvSpPr>
                <a:spLocks noEditPoints="1"/>
              </p:cNvSpPr>
              <p:nvPr/>
            </p:nvSpPr>
            <p:spPr bwMode="auto">
              <a:xfrm>
                <a:off x="4510088" y="3402013"/>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8" name="Freeform 88">
                <a:extLst>
                  <a:ext uri="{FF2B5EF4-FFF2-40B4-BE49-F238E27FC236}">
                    <a16:creationId xmlns:a16="http://schemas.microsoft.com/office/drawing/2014/main" id="{04A006EF-883D-39F1-78FA-62E7E07C0982}"/>
                  </a:ext>
                </a:extLst>
              </p:cNvPr>
              <p:cNvSpPr>
                <a:spLocks noEditPoints="1"/>
              </p:cNvSpPr>
              <p:nvPr/>
            </p:nvSpPr>
            <p:spPr bwMode="auto">
              <a:xfrm>
                <a:off x="4827588" y="3402013"/>
                <a:ext cx="149225"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9" name="Freeform 89">
                <a:extLst>
                  <a:ext uri="{FF2B5EF4-FFF2-40B4-BE49-F238E27FC236}">
                    <a16:creationId xmlns:a16="http://schemas.microsoft.com/office/drawing/2014/main" id="{C631CB3B-C0FB-080B-7300-E94EDBCFF285}"/>
                  </a:ext>
                </a:extLst>
              </p:cNvPr>
              <p:cNvSpPr>
                <a:spLocks noEditPoints="1"/>
              </p:cNvSpPr>
              <p:nvPr/>
            </p:nvSpPr>
            <p:spPr bwMode="auto">
              <a:xfrm>
                <a:off x="5260975" y="3402013"/>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0" name="Freeform 90">
                <a:extLst>
                  <a:ext uri="{FF2B5EF4-FFF2-40B4-BE49-F238E27FC236}">
                    <a16:creationId xmlns:a16="http://schemas.microsoft.com/office/drawing/2014/main" id="{B49E2FD5-C49E-FDD3-FA16-B1160B13140F}"/>
                  </a:ext>
                </a:extLst>
              </p:cNvPr>
              <p:cNvSpPr>
                <a:spLocks/>
              </p:cNvSpPr>
              <p:nvPr/>
            </p:nvSpPr>
            <p:spPr bwMode="auto">
              <a:xfrm>
                <a:off x="4987925" y="3413125"/>
                <a:ext cx="249238" cy="80963"/>
              </a:xfrm>
              <a:custGeom>
                <a:avLst/>
                <a:gdLst>
                  <a:gd name="T0" fmla="*/ 22 w 22"/>
                  <a:gd name="T1" fmla="*/ 0 h 7"/>
                  <a:gd name="T2" fmla="*/ 1 w 22"/>
                  <a:gd name="T3" fmla="*/ 0 h 7"/>
                  <a:gd name="T4" fmla="*/ 0 w 22"/>
                  <a:gd name="T5" fmla="*/ 0 h 7"/>
                  <a:gd name="T6" fmla="*/ 0 w 22"/>
                  <a:gd name="T7" fmla="*/ 7 h 7"/>
                  <a:gd name="T8" fmla="*/ 1 w 22"/>
                  <a:gd name="T9" fmla="*/ 7 h 7"/>
                  <a:gd name="T10" fmla="*/ 22 w 22"/>
                  <a:gd name="T11" fmla="*/ 7 h 7"/>
                  <a:gd name="T12" fmla="*/ 22 w 22"/>
                  <a:gd name="T13" fmla="*/ 7 h 7"/>
                  <a:gd name="T14" fmla="*/ 22 w 22"/>
                  <a:gd name="T15" fmla="*/ 0 h 7"/>
                  <a:gd name="T16" fmla="*/ 22 w 2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22" y="0"/>
                    </a:moveTo>
                    <a:cubicBezTo>
                      <a:pt x="1" y="0"/>
                      <a:pt x="1" y="0"/>
                      <a:pt x="1" y="0"/>
                    </a:cubicBezTo>
                    <a:cubicBezTo>
                      <a:pt x="1" y="0"/>
                      <a:pt x="0" y="0"/>
                      <a:pt x="0" y="0"/>
                    </a:cubicBezTo>
                    <a:cubicBezTo>
                      <a:pt x="0" y="7"/>
                      <a:pt x="0" y="7"/>
                      <a:pt x="0" y="7"/>
                    </a:cubicBezTo>
                    <a:cubicBezTo>
                      <a:pt x="0" y="7"/>
                      <a:pt x="1" y="7"/>
                      <a:pt x="1" y="7"/>
                    </a:cubicBezTo>
                    <a:cubicBezTo>
                      <a:pt x="22" y="7"/>
                      <a:pt x="22" y="7"/>
                      <a:pt x="22" y="7"/>
                    </a:cubicBezTo>
                    <a:cubicBezTo>
                      <a:pt x="22" y="7"/>
                      <a:pt x="22" y="7"/>
                      <a:pt x="22" y="7"/>
                    </a:cubicBezTo>
                    <a:cubicBezTo>
                      <a:pt x="22" y="0"/>
                      <a:pt x="22" y="0"/>
                      <a:pt x="22" y="0"/>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1" name="Freeform 91">
                <a:extLst>
                  <a:ext uri="{FF2B5EF4-FFF2-40B4-BE49-F238E27FC236}">
                    <a16:creationId xmlns:a16="http://schemas.microsoft.com/office/drawing/2014/main" id="{7B451393-464C-F1EE-063F-083522F52E17}"/>
                  </a:ext>
                </a:extLst>
              </p:cNvPr>
              <p:cNvSpPr>
                <a:spLocks noEditPoints="1"/>
              </p:cNvSpPr>
              <p:nvPr/>
            </p:nvSpPr>
            <p:spPr bwMode="auto">
              <a:xfrm>
                <a:off x="5260975" y="3101975"/>
                <a:ext cx="284163" cy="379413"/>
              </a:xfrm>
              <a:custGeom>
                <a:avLst/>
                <a:gdLst>
                  <a:gd name="T0" fmla="*/ 24 w 25"/>
                  <a:gd name="T1" fmla="*/ 13 h 33"/>
                  <a:gd name="T2" fmla="*/ 19 w 25"/>
                  <a:gd name="T3" fmla="*/ 1 h 33"/>
                  <a:gd name="T4" fmla="*/ 17 w 25"/>
                  <a:gd name="T5" fmla="*/ 0 h 33"/>
                  <a:gd name="T6" fmla="*/ 1 w 25"/>
                  <a:gd name="T7" fmla="*/ 0 h 33"/>
                  <a:gd name="T8" fmla="*/ 0 w 25"/>
                  <a:gd name="T9" fmla="*/ 1 h 33"/>
                  <a:gd name="T10" fmla="*/ 0 w 25"/>
                  <a:gd name="T11" fmla="*/ 24 h 33"/>
                  <a:gd name="T12" fmla="*/ 1 w 25"/>
                  <a:gd name="T13" fmla="*/ 25 h 33"/>
                  <a:gd name="T14" fmla="*/ 1 w 25"/>
                  <a:gd name="T15" fmla="*/ 25 h 33"/>
                  <a:gd name="T16" fmla="*/ 2 w 25"/>
                  <a:gd name="T17" fmla="*/ 25 h 33"/>
                  <a:gd name="T18" fmla="*/ 5 w 25"/>
                  <a:gd name="T19" fmla="*/ 25 h 33"/>
                  <a:gd name="T20" fmla="*/ 5 w 25"/>
                  <a:gd name="T21" fmla="*/ 25 h 33"/>
                  <a:gd name="T22" fmla="*/ 7 w 25"/>
                  <a:gd name="T23" fmla="*/ 25 h 33"/>
                  <a:gd name="T24" fmla="*/ 14 w 25"/>
                  <a:gd name="T25" fmla="*/ 33 h 33"/>
                  <a:gd name="T26" fmla="*/ 14 w 25"/>
                  <a:gd name="T27" fmla="*/ 33 h 33"/>
                  <a:gd name="T28" fmla="*/ 15 w 25"/>
                  <a:gd name="T29" fmla="*/ 33 h 33"/>
                  <a:gd name="T30" fmla="*/ 16 w 25"/>
                  <a:gd name="T31" fmla="*/ 33 h 33"/>
                  <a:gd name="T32" fmla="*/ 24 w 25"/>
                  <a:gd name="T33" fmla="*/ 33 h 33"/>
                  <a:gd name="T34" fmla="*/ 25 w 25"/>
                  <a:gd name="T35" fmla="*/ 32 h 33"/>
                  <a:gd name="T36" fmla="*/ 25 w 25"/>
                  <a:gd name="T37" fmla="*/ 16 h 33"/>
                  <a:gd name="T38" fmla="*/ 24 w 25"/>
                  <a:gd name="T39" fmla="*/ 13 h 33"/>
                  <a:gd name="T40" fmla="*/ 18 w 25"/>
                  <a:gd name="T41" fmla="*/ 14 h 33"/>
                  <a:gd name="T42" fmla="*/ 7 w 25"/>
                  <a:gd name="T43" fmla="*/ 13 h 33"/>
                  <a:gd name="T44" fmla="*/ 6 w 25"/>
                  <a:gd name="T45" fmla="*/ 12 h 33"/>
                  <a:gd name="T46" fmla="*/ 6 w 25"/>
                  <a:gd name="T47" fmla="*/ 4 h 33"/>
                  <a:gd name="T48" fmla="*/ 6 w 25"/>
                  <a:gd name="T49" fmla="*/ 3 h 33"/>
                  <a:gd name="T50" fmla="*/ 14 w 25"/>
                  <a:gd name="T51" fmla="*/ 3 h 33"/>
                  <a:gd name="T52" fmla="*/ 14 w 25"/>
                  <a:gd name="T53" fmla="*/ 4 h 33"/>
                  <a:gd name="T54" fmla="*/ 18 w 25"/>
                  <a:gd name="T55" fmla="*/ 14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4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4" y="13"/>
                    </a:moveTo>
                    <a:cubicBezTo>
                      <a:pt x="19" y="1"/>
                      <a:pt x="19" y="1"/>
                      <a:pt x="19" y="1"/>
                    </a:cubicBezTo>
                    <a:cubicBezTo>
                      <a:pt x="19" y="0"/>
                      <a:pt x="18" y="0"/>
                      <a:pt x="17" y="0"/>
                    </a:cubicBezTo>
                    <a:cubicBezTo>
                      <a:pt x="1" y="0"/>
                      <a:pt x="1" y="0"/>
                      <a:pt x="1" y="0"/>
                    </a:cubicBezTo>
                    <a:cubicBezTo>
                      <a:pt x="1" y="0"/>
                      <a:pt x="0" y="1"/>
                      <a:pt x="0" y="1"/>
                    </a:cubicBezTo>
                    <a:cubicBezTo>
                      <a:pt x="0" y="24"/>
                      <a:pt x="0" y="24"/>
                      <a:pt x="0" y="24"/>
                    </a:cubicBezTo>
                    <a:cubicBezTo>
                      <a:pt x="0" y="25"/>
                      <a:pt x="1" y="25"/>
                      <a:pt x="1" y="25"/>
                    </a:cubicBezTo>
                    <a:cubicBezTo>
                      <a:pt x="1" y="25"/>
                      <a:pt x="1" y="25"/>
                      <a:pt x="1" y="25"/>
                    </a:cubicBezTo>
                    <a:cubicBezTo>
                      <a:pt x="1" y="25"/>
                      <a:pt x="2" y="25"/>
                      <a:pt x="2" y="25"/>
                    </a:cubicBezTo>
                    <a:cubicBezTo>
                      <a:pt x="3" y="25"/>
                      <a:pt x="4" y="25"/>
                      <a:pt x="5" y="25"/>
                    </a:cubicBezTo>
                    <a:cubicBezTo>
                      <a:pt x="5" y="25"/>
                      <a:pt x="5" y="25"/>
                      <a:pt x="5" y="25"/>
                    </a:cubicBezTo>
                    <a:cubicBezTo>
                      <a:pt x="6" y="25"/>
                      <a:pt x="6" y="25"/>
                      <a:pt x="7" y="25"/>
                    </a:cubicBezTo>
                    <a:cubicBezTo>
                      <a:pt x="11" y="25"/>
                      <a:pt x="14" y="29"/>
                      <a:pt x="14" y="33"/>
                    </a:cubicBezTo>
                    <a:cubicBezTo>
                      <a:pt x="14" y="33"/>
                      <a:pt x="14" y="33"/>
                      <a:pt x="14" y="33"/>
                    </a:cubicBezTo>
                    <a:cubicBezTo>
                      <a:pt x="15" y="33"/>
                      <a:pt x="15" y="33"/>
                      <a:pt x="15" y="33"/>
                    </a:cubicBezTo>
                    <a:cubicBezTo>
                      <a:pt x="16" y="33"/>
                      <a:pt x="16" y="33"/>
                      <a:pt x="16" y="33"/>
                    </a:cubicBezTo>
                    <a:cubicBezTo>
                      <a:pt x="24" y="33"/>
                      <a:pt x="24" y="33"/>
                      <a:pt x="24" y="33"/>
                    </a:cubicBezTo>
                    <a:cubicBezTo>
                      <a:pt x="24" y="33"/>
                      <a:pt x="25" y="32"/>
                      <a:pt x="25" y="32"/>
                    </a:cubicBezTo>
                    <a:cubicBezTo>
                      <a:pt x="25" y="16"/>
                      <a:pt x="25" y="16"/>
                      <a:pt x="25" y="16"/>
                    </a:cubicBezTo>
                    <a:cubicBezTo>
                      <a:pt x="25" y="15"/>
                      <a:pt x="25" y="14"/>
                      <a:pt x="24" y="13"/>
                    </a:cubicBezTo>
                    <a:close/>
                    <a:moveTo>
                      <a:pt x="18" y="14"/>
                    </a:moveTo>
                    <a:cubicBezTo>
                      <a:pt x="7" y="13"/>
                      <a:pt x="7" y="13"/>
                      <a:pt x="7" y="13"/>
                    </a:cubicBezTo>
                    <a:cubicBezTo>
                      <a:pt x="7" y="12"/>
                      <a:pt x="6" y="12"/>
                      <a:pt x="6" y="12"/>
                    </a:cubicBezTo>
                    <a:cubicBezTo>
                      <a:pt x="6" y="4"/>
                      <a:pt x="6" y="4"/>
                      <a:pt x="6" y="4"/>
                    </a:cubicBezTo>
                    <a:cubicBezTo>
                      <a:pt x="6" y="3"/>
                      <a:pt x="6" y="3"/>
                      <a:pt x="6" y="3"/>
                    </a:cubicBezTo>
                    <a:cubicBezTo>
                      <a:pt x="14" y="3"/>
                      <a:pt x="14" y="3"/>
                      <a:pt x="14" y="3"/>
                    </a:cubicBezTo>
                    <a:cubicBezTo>
                      <a:pt x="14" y="3"/>
                      <a:pt x="14" y="3"/>
                      <a:pt x="14" y="4"/>
                    </a:cubicBezTo>
                    <a:cubicBezTo>
                      <a:pt x="18" y="14"/>
                      <a:pt x="18" y="14"/>
                      <a:pt x="18" y="14"/>
                    </a:cubicBezTo>
                    <a:cubicBezTo>
                      <a:pt x="18" y="14"/>
                      <a:pt x="18" y="14"/>
                      <a:pt x="18" y="14"/>
                    </a:cubicBezTo>
                    <a:close/>
                    <a:moveTo>
                      <a:pt x="21" y="14"/>
                    </a:moveTo>
                    <a:cubicBezTo>
                      <a:pt x="20" y="14"/>
                      <a:pt x="19" y="14"/>
                      <a:pt x="19" y="13"/>
                    </a:cubicBezTo>
                    <a:cubicBezTo>
                      <a:pt x="16" y="4"/>
                      <a:pt x="16" y="4"/>
                      <a:pt x="16" y="4"/>
                    </a:cubicBezTo>
                    <a:cubicBezTo>
                      <a:pt x="16" y="4"/>
                      <a:pt x="16" y="3"/>
                      <a:pt x="17" y="3"/>
                    </a:cubicBezTo>
                    <a:cubicBezTo>
                      <a:pt x="19" y="3"/>
                      <a:pt x="19" y="3"/>
                      <a:pt x="19" y="3"/>
                    </a:cubicBezTo>
                    <a:cubicBezTo>
                      <a:pt x="24" y="14"/>
                      <a:pt x="24" y="14"/>
                      <a:pt x="24" y="14"/>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02" name="Freeform 92">
                <a:extLst>
                  <a:ext uri="{FF2B5EF4-FFF2-40B4-BE49-F238E27FC236}">
                    <a16:creationId xmlns:a16="http://schemas.microsoft.com/office/drawing/2014/main" id="{DE58F3C5-D055-3F34-EE1F-56159106E113}"/>
                  </a:ext>
                </a:extLst>
              </p:cNvPr>
              <p:cNvSpPr>
                <a:spLocks/>
              </p:cNvSpPr>
              <p:nvPr/>
            </p:nvSpPr>
            <p:spPr bwMode="auto">
              <a:xfrm>
                <a:off x="4464050" y="3194050"/>
                <a:ext cx="785813" cy="195263"/>
              </a:xfrm>
              <a:custGeom>
                <a:avLst/>
                <a:gdLst>
                  <a:gd name="T0" fmla="*/ 3 w 69"/>
                  <a:gd name="T1" fmla="*/ 17 h 17"/>
                  <a:gd name="T2" fmla="*/ 66 w 69"/>
                  <a:gd name="T3" fmla="*/ 17 h 17"/>
                  <a:gd name="T4" fmla="*/ 69 w 69"/>
                  <a:gd name="T5" fmla="*/ 14 h 17"/>
                  <a:gd name="T6" fmla="*/ 69 w 69"/>
                  <a:gd name="T7" fmla="*/ 2 h 17"/>
                  <a:gd name="T8" fmla="*/ 67 w 69"/>
                  <a:gd name="T9" fmla="*/ 0 h 17"/>
                  <a:gd name="T10" fmla="*/ 2 w 69"/>
                  <a:gd name="T11" fmla="*/ 0 h 17"/>
                  <a:gd name="T12" fmla="*/ 0 w 69"/>
                  <a:gd name="T13" fmla="*/ 2 h 17"/>
                  <a:gd name="T14" fmla="*/ 0 w 69"/>
                  <a:gd name="T15" fmla="*/ 14 h 17"/>
                  <a:gd name="T16" fmla="*/ 3 w 69"/>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7">
                    <a:moveTo>
                      <a:pt x="3" y="17"/>
                    </a:moveTo>
                    <a:cubicBezTo>
                      <a:pt x="66" y="17"/>
                      <a:pt x="66" y="17"/>
                      <a:pt x="66" y="17"/>
                    </a:cubicBezTo>
                    <a:cubicBezTo>
                      <a:pt x="68" y="17"/>
                      <a:pt x="69" y="16"/>
                      <a:pt x="69" y="14"/>
                    </a:cubicBezTo>
                    <a:cubicBezTo>
                      <a:pt x="69" y="2"/>
                      <a:pt x="69" y="2"/>
                      <a:pt x="69" y="2"/>
                    </a:cubicBezTo>
                    <a:cubicBezTo>
                      <a:pt x="69" y="1"/>
                      <a:pt x="68" y="0"/>
                      <a:pt x="67" y="0"/>
                    </a:cubicBezTo>
                    <a:cubicBezTo>
                      <a:pt x="2" y="0"/>
                      <a:pt x="2" y="0"/>
                      <a:pt x="2" y="0"/>
                    </a:cubicBezTo>
                    <a:cubicBezTo>
                      <a:pt x="1" y="0"/>
                      <a:pt x="0" y="1"/>
                      <a:pt x="0" y="2"/>
                    </a:cubicBezTo>
                    <a:cubicBezTo>
                      <a:pt x="0" y="14"/>
                      <a:pt x="0" y="14"/>
                      <a:pt x="0" y="14"/>
                    </a:cubicBezTo>
                    <a:cubicBezTo>
                      <a:pt x="0" y="16"/>
                      <a:pt x="2"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86" name="Ryhmä 485">
              <a:extLst>
                <a:ext uri="{FF2B5EF4-FFF2-40B4-BE49-F238E27FC236}">
                  <a16:creationId xmlns:a16="http://schemas.microsoft.com/office/drawing/2014/main" id="{E60E6788-03CE-EF94-A9AB-33899F966E33}"/>
                </a:ext>
              </a:extLst>
            </p:cNvPr>
            <p:cNvGrpSpPr/>
            <p:nvPr/>
          </p:nvGrpSpPr>
          <p:grpSpPr>
            <a:xfrm>
              <a:off x="10132758" y="3906950"/>
              <a:ext cx="202561" cy="283632"/>
              <a:chOff x="5226050" y="1330325"/>
              <a:chExt cx="1135063" cy="889000"/>
            </a:xfrm>
            <a:grpFill/>
          </p:grpSpPr>
          <p:sp>
            <p:nvSpPr>
              <p:cNvPr id="493" name="Freeform 272">
                <a:extLst>
                  <a:ext uri="{FF2B5EF4-FFF2-40B4-BE49-F238E27FC236}">
                    <a16:creationId xmlns:a16="http://schemas.microsoft.com/office/drawing/2014/main" id="{F92B5692-DB52-633B-61E1-F49CEFEBA4C7}"/>
                  </a:ext>
                </a:extLst>
              </p:cNvPr>
              <p:cNvSpPr>
                <a:spLocks noEditPoints="1"/>
              </p:cNvSpPr>
              <p:nvPr/>
            </p:nvSpPr>
            <p:spPr bwMode="auto">
              <a:xfrm>
                <a:off x="5395913" y="1649413"/>
                <a:ext cx="385763" cy="376238"/>
              </a:xfrm>
              <a:custGeom>
                <a:avLst/>
                <a:gdLst>
                  <a:gd name="T0" fmla="*/ 34 w 34"/>
                  <a:gd name="T1" fmla="*/ 18 h 33"/>
                  <a:gd name="T2" fmla="*/ 32 w 34"/>
                  <a:gd name="T3" fmla="*/ 5 h 33"/>
                  <a:gd name="T4" fmla="*/ 26 w 34"/>
                  <a:gd name="T5" fmla="*/ 0 h 33"/>
                  <a:gd name="T6" fmla="*/ 17 w 34"/>
                  <a:gd name="T7" fmla="*/ 0 h 33"/>
                  <a:gd name="T8" fmla="*/ 12 w 34"/>
                  <a:gd name="T9" fmla="*/ 5 h 33"/>
                  <a:gd name="T10" fmla="*/ 13 w 34"/>
                  <a:gd name="T11" fmla="*/ 16 h 33"/>
                  <a:gd name="T12" fmla="*/ 4 w 34"/>
                  <a:gd name="T13" fmla="*/ 16 h 33"/>
                  <a:gd name="T14" fmla="*/ 0 w 34"/>
                  <a:gd name="T15" fmla="*/ 21 h 33"/>
                  <a:gd name="T16" fmla="*/ 0 w 34"/>
                  <a:gd name="T17" fmla="*/ 28 h 33"/>
                  <a:gd name="T18" fmla="*/ 5 w 34"/>
                  <a:gd name="T19" fmla="*/ 33 h 33"/>
                  <a:gd name="T20" fmla="*/ 29 w 34"/>
                  <a:gd name="T21" fmla="*/ 32 h 33"/>
                  <a:gd name="T22" fmla="*/ 34 w 34"/>
                  <a:gd name="T23" fmla="*/ 28 h 33"/>
                  <a:gd name="T24" fmla="*/ 34 w 34"/>
                  <a:gd name="T25" fmla="*/ 18 h 33"/>
                  <a:gd name="T26" fmla="*/ 30 w 34"/>
                  <a:gd name="T27" fmla="*/ 21 h 33"/>
                  <a:gd name="T28" fmla="*/ 29 w 34"/>
                  <a:gd name="T29" fmla="*/ 23 h 33"/>
                  <a:gd name="T30" fmla="*/ 25 w 34"/>
                  <a:gd name="T31" fmla="*/ 23 h 33"/>
                  <a:gd name="T32" fmla="*/ 18 w 34"/>
                  <a:gd name="T33" fmla="*/ 17 h 33"/>
                  <a:gd name="T34" fmla="*/ 16 w 34"/>
                  <a:gd name="T35" fmla="*/ 13 h 33"/>
                  <a:gd name="T36" fmla="*/ 16 w 34"/>
                  <a:gd name="T37" fmla="*/ 6 h 33"/>
                  <a:gd name="T38" fmla="*/ 19 w 34"/>
                  <a:gd name="T39" fmla="*/ 3 h 33"/>
                  <a:gd name="T40" fmla="*/ 24 w 34"/>
                  <a:gd name="T41" fmla="*/ 3 h 33"/>
                  <a:gd name="T42" fmla="*/ 29 w 34"/>
                  <a:gd name="T43" fmla="*/ 7 h 33"/>
                  <a:gd name="T44" fmla="*/ 30 w 34"/>
                  <a:gd name="T45" fmla="*/ 9 h 33"/>
                  <a:gd name="T46" fmla="*/ 30 w 34"/>
                  <a:gd name="T4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3">
                    <a:moveTo>
                      <a:pt x="34" y="18"/>
                    </a:moveTo>
                    <a:cubicBezTo>
                      <a:pt x="34" y="13"/>
                      <a:pt x="33" y="7"/>
                      <a:pt x="32" y="5"/>
                    </a:cubicBezTo>
                    <a:cubicBezTo>
                      <a:pt x="31" y="2"/>
                      <a:pt x="29" y="1"/>
                      <a:pt x="26" y="0"/>
                    </a:cubicBezTo>
                    <a:cubicBezTo>
                      <a:pt x="17" y="0"/>
                      <a:pt x="17" y="0"/>
                      <a:pt x="17" y="0"/>
                    </a:cubicBezTo>
                    <a:cubicBezTo>
                      <a:pt x="14" y="0"/>
                      <a:pt x="12" y="2"/>
                      <a:pt x="12" y="5"/>
                    </a:cubicBezTo>
                    <a:cubicBezTo>
                      <a:pt x="13" y="16"/>
                      <a:pt x="13" y="16"/>
                      <a:pt x="13" y="16"/>
                    </a:cubicBezTo>
                    <a:cubicBezTo>
                      <a:pt x="4" y="16"/>
                      <a:pt x="4" y="16"/>
                      <a:pt x="4" y="16"/>
                    </a:cubicBezTo>
                    <a:cubicBezTo>
                      <a:pt x="2" y="16"/>
                      <a:pt x="0" y="18"/>
                      <a:pt x="0" y="21"/>
                    </a:cubicBezTo>
                    <a:cubicBezTo>
                      <a:pt x="0" y="28"/>
                      <a:pt x="0" y="28"/>
                      <a:pt x="0" y="28"/>
                    </a:cubicBezTo>
                    <a:cubicBezTo>
                      <a:pt x="0" y="30"/>
                      <a:pt x="2" y="33"/>
                      <a:pt x="5" y="33"/>
                    </a:cubicBezTo>
                    <a:cubicBezTo>
                      <a:pt x="29" y="32"/>
                      <a:pt x="29" y="32"/>
                      <a:pt x="29" y="32"/>
                    </a:cubicBezTo>
                    <a:cubicBezTo>
                      <a:pt x="31" y="32"/>
                      <a:pt x="33" y="30"/>
                      <a:pt x="34" y="28"/>
                    </a:cubicBezTo>
                    <a:cubicBezTo>
                      <a:pt x="34" y="25"/>
                      <a:pt x="34" y="22"/>
                      <a:pt x="34" y="18"/>
                    </a:cubicBezTo>
                    <a:close/>
                    <a:moveTo>
                      <a:pt x="30" y="21"/>
                    </a:moveTo>
                    <a:cubicBezTo>
                      <a:pt x="30" y="21"/>
                      <a:pt x="30" y="22"/>
                      <a:pt x="29" y="23"/>
                    </a:cubicBezTo>
                    <a:cubicBezTo>
                      <a:pt x="28" y="24"/>
                      <a:pt x="26" y="25"/>
                      <a:pt x="25" y="23"/>
                    </a:cubicBezTo>
                    <a:cubicBezTo>
                      <a:pt x="18" y="17"/>
                      <a:pt x="18" y="17"/>
                      <a:pt x="18" y="17"/>
                    </a:cubicBezTo>
                    <a:cubicBezTo>
                      <a:pt x="17" y="16"/>
                      <a:pt x="16" y="14"/>
                      <a:pt x="16" y="13"/>
                    </a:cubicBezTo>
                    <a:cubicBezTo>
                      <a:pt x="16" y="6"/>
                      <a:pt x="16" y="6"/>
                      <a:pt x="16" y="6"/>
                    </a:cubicBezTo>
                    <a:cubicBezTo>
                      <a:pt x="16" y="4"/>
                      <a:pt x="17" y="3"/>
                      <a:pt x="19" y="3"/>
                    </a:cubicBezTo>
                    <a:cubicBezTo>
                      <a:pt x="24" y="3"/>
                      <a:pt x="24" y="3"/>
                      <a:pt x="24" y="3"/>
                    </a:cubicBezTo>
                    <a:cubicBezTo>
                      <a:pt x="27" y="3"/>
                      <a:pt x="29" y="5"/>
                      <a:pt x="29" y="7"/>
                    </a:cubicBezTo>
                    <a:cubicBezTo>
                      <a:pt x="30" y="7"/>
                      <a:pt x="30" y="8"/>
                      <a:pt x="30" y="9"/>
                    </a:cubicBezTo>
                    <a:cubicBezTo>
                      <a:pt x="30" y="13"/>
                      <a:pt x="31" y="19"/>
                      <a:pt x="3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4" name="Freeform 273">
                <a:extLst>
                  <a:ext uri="{FF2B5EF4-FFF2-40B4-BE49-F238E27FC236}">
                    <a16:creationId xmlns:a16="http://schemas.microsoft.com/office/drawing/2014/main" id="{92F5B3ED-6AA2-88B5-1873-807235048739}"/>
                  </a:ext>
                </a:extLst>
              </p:cNvPr>
              <p:cNvSpPr>
                <a:spLocks noEditPoints="1"/>
              </p:cNvSpPr>
              <p:nvPr/>
            </p:nvSpPr>
            <p:spPr bwMode="auto">
              <a:xfrm>
                <a:off x="5226050" y="2047875"/>
                <a:ext cx="941388" cy="171450"/>
              </a:xfrm>
              <a:custGeom>
                <a:avLst/>
                <a:gdLst>
                  <a:gd name="T0" fmla="*/ 83 w 83"/>
                  <a:gd name="T1" fmla="*/ 7 h 15"/>
                  <a:gd name="T2" fmla="*/ 82 w 83"/>
                  <a:gd name="T3" fmla="*/ 5 h 15"/>
                  <a:gd name="T4" fmla="*/ 78 w 83"/>
                  <a:gd name="T5" fmla="*/ 2 h 15"/>
                  <a:gd name="T6" fmla="*/ 75 w 83"/>
                  <a:gd name="T7" fmla="*/ 0 h 15"/>
                  <a:gd name="T8" fmla="*/ 73 w 83"/>
                  <a:gd name="T9" fmla="*/ 0 h 15"/>
                  <a:gd name="T10" fmla="*/ 68 w 83"/>
                  <a:gd name="T11" fmla="*/ 1 h 15"/>
                  <a:gd name="T12" fmla="*/ 66 w 83"/>
                  <a:gd name="T13" fmla="*/ 1 h 15"/>
                  <a:gd name="T14" fmla="*/ 61 w 83"/>
                  <a:gd name="T15" fmla="*/ 0 h 15"/>
                  <a:gd name="T16" fmla="*/ 59 w 83"/>
                  <a:gd name="T17" fmla="*/ 0 h 15"/>
                  <a:gd name="T18" fmla="*/ 54 w 83"/>
                  <a:gd name="T19" fmla="*/ 1 h 15"/>
                  <a:gd name="T20" fmla="*/ 52 w 83"/>
                  <a:gd name="T21" fmla="*/ 1 h 15"/>
                  <a:gd name="T22" fmla="*/ 47 w 83"/>
                  <a:gd name="T23" fmla="*/ 0 h 15"/>
                  <a:gd name="T24" fmla="*/ 45 w 83"/>
                  <a:gd name="T25" fmla="*/ 0 h 15"/>
                  <a:gd name="T26" fmla="*/ 40 w 83"/>
                  <a:gd name="T27" fmla="*/ 1 h 15"/>
                  <a:gd name="T28" fmla="*/ 38 w 83"/>
                  <a:gd name="T29" fmla="*/ 1 h 15"/>
                  <a:gd name="T30" fmla="*/ 33 w 83"/>
                  <a:gd name="T31" fmla="*/ 0 h 15"/>
                  <a:gd name="T32" fmla="*/ 31 w 83"/>
                  <a:gd name="T33" fmla="*/ 0 h 15"/>
                  <a:gd name="T34" fmla="*/ 26 w 83"/>
                  <a:gd name="T35" fmla="*/ 1 h 15"/>
                  <a:gd name="T36" fmla="*/ 23 w 83"/>
                  <a:gd name="T37" fmla="*/ 1 h 15"/>
                  <a:gd name="T38" fmla="*/ 19 w 83"/>
                  <a:gd name="T39" fmla="*/ 0 h 15"/>
                  <a:gd name="T40" fmla="*/ 17 w 83"/>
                  <a:gd name="T41" fmla="*/ 0 h 15"/>
                  <a:gd name="T42" fmla="*/ 12 w 83"/>
                  <a:gd name="T43" fmla="*/ 1 h 15"/>
                  <a:gd name="T44" fmla="*/ 9 w 83"/>
                  <a:gd name="T45" fmla="*/ 1 h 15"/>
                  <a:gd name="T46" fmla="*/ 7 w 83"/>
                  <a:gd name="T47" fmla="*/ 0 h 15"/>
                  <a:gd name="T48" fmla="*/ 3 w 83"/>
                  <a:gd name="T49" fmla="*/ 3 h 15"/>
                  <a:gd name="T50" fmla="*/ 2 w 83"/>
                  <a:gd name="T51" fmla="*/ 6 h 15"/>
                  <a:gd name="T52" fmla="*/ 0 w 83"/>
                  <a:gd name="T53" fmla="*/ 8 h 15"/>
                  <a:gd name="T54" fmla="*/ 3 w 83"/>
                  <a:gd name="T55" fmla="*/ 12 h 15"/>
                  <a:gd name="T56" fmla="*/ 5 w 83"/>
                  <a:gd name="T57" fmla="*/ 14 h 15"/>
                  <a:gd name="T58" fmla="*/ 10 w 83"/>
                  <a:gd name="T59" fmla="*/ 15 h 15"/>
                  <a:gd name="T60" fmla="*/ 12 w 83"/>
                  <a:gd name="T61" fmla="*/ 15 h 15"/>
                  <a:gd name="T62" fmla="*/ 17 w 83"/>
                  <a:gd name="T63" fmla="*/ 14 h 15"/>
                  <a:gd name="T64" fmla="*/ 20 w 83"/>
                  <a:gd name="T65" fmla="*/ 14 h 15"/>
                  <a:gd name="T66" fmla="*/ 24 w 83"/>
                  <a:gd name="T67" fmla="*/ 15 h 15"/>
                  <a:gd name="T68" fmla="*/ 26 w 83"/>
                  <a:gd name="T69" fmla="*/ 15 h 15"/>
                  <a:gd name="T70" fmla="*/ 31 w 83"/>
                  <a:gd name="T71" fmla="*/ 14 h 15"/>
                  <a:gd name="T72" fmla="*/ 34 w 83"/>
                  <a:gd name="T73" fmla="*/ 14 h 15"/>
                  <a:gd name="T74" fmla="*/ 38 w 83"/>
                  <a:gd name="T75" fmla="*/ 15 h 15"/>
                  <a:gd name="T76" fmla="*/ 41 w 83"/>
                  <a:gd name="T77" fmla="*/ 15 h 15"/>
                  <a:gd name="T78" fmla="*/ 45 w 83"/>
                  <a:gd name="T79" fmla="*/ 14 h 15"/>
                  <a:gd name="T80" fmla="*/ 48 w 83"/>
                  <a:gd name="T81" fmla="*/ 14 h 15"/>
                  <a:gd name="T82" fmla="*/ 53 w 83"/>
                  <a:gd name="T83" fmla="*/ 15 h 15"/>
                  <a:gd name="T84" fmla="*/ 55 w 83"/>
                  <a:gd name="T85" fmla="*/ 15 h 15"/>
                  <a:gd name="T86" fmla="*/ 59 w 83"/>
                  <a:gd name="T87" fmla="*/ 14 h 15"/>
                  <a:gd name="T88" fmla="*/ 62 w 83"/>
                  <a:gd name="T89" fmla="*/ 14 h 15"/>
                  <a:gd name="T90" fmla="*/ 67 w 83"/>
                  <a:gd name="T91" fmla="*/ 15 h 15"/>
                  <a:gd name="T92" fmla="*/ 69 w 83"/>
                  <a:gd name="T93" fmla="*/ 15 h 15"/>
                  <a:gd name="T94" fmla="*/ 74 w 83"/>
                  <a:gd name="T95" fmla="*/ 14 h 15"/>
                  <a:gd name="T96" fmla="*/ 76 w 83"/>
                  <a:gd name="T97" fmla="*/ 15 h 15"/>
                  <a:gd name="T98" fmla="*/ 79 w 83"/>
                  <a:gd name="T99" fmla="*/ 14 h 15"/>
                  <a:gd name="T100" fmla="*/ 81 w 83"/>
                  <a:gd name="T101" fmla="*/ 10 h 15"/>
                  <a:gd name="T102" fmla="*/ 9 w 83"/>
                  <a:gd name="T103" fmla="*/ 10 h 15"/>
                  <a:gd name="T104" fmla="*/ 75 w 83"/>
                  <a:gd name="T10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5">
                    <a:moveTo>
                      <a:pt x="83" y="10"/>
                    </a:moveTo>
                    <a:cubicBezTo>
                      <a:pt x="83" y="9"/>
                      <a:pt x="83" y="9"/>
                      <a:pt x="83" y="8"/>
                    </a:cubicBezTo>
                    <a:cubicBezTo>
                      <a:pt x="83" y="7"/>
                      <a:pt x="83" y="7"/>
                      <a:pt x="83" y="7"/>
                    </a:cubicBezTo>
                    <a:cubicBezTo>
                      <a:pt x="82" y="7"/>
                      <a:pt x="82" y="7"/>
                      <a:pt x="82" y="7"/>
                    </a:cubicBezTo>
                    <a:cubicBezTo>
                      <a:pt x="82" y="6"/>
                      <a:pt x="81" y="6"/>
                      <a:pt x="81" y="5"/>
                    </a:cubicBezTo>
                    <a:cubicBezTo>
                      <a:pt x="82" y="5"/>
                      <a:pt x="82" y="5"/>
                      <a:pt x="82" y="5"/>
                    </a:cubicBezTo>
                    <a:cubicBezTo>
                      <a:pt x="82" y="4"/>
                      <a:pt x="81" y="3"/>
                      <a:pt x="81" y="2"/>
                    </a:cubicBezTo>
                    <a:cubicBezTo>
                      <a:pt x="80" y="3"/>
                      <a:pt x="80" y="3"/>
                      <a:pt x="80" y="3"/>
                    </a:cubicBezTo>
                    <a:cubicBezTo>
                      <a:pt x="79" y="3"/>
                      <a:pt x="79" y="2"/>
                      <a:pt x="78" y="2"/>
                    </a:cubicBezTo>
                    <a:cubicBezTo>
                      <a:pt x="78" y="1"/>
                      <a:pt x="78" y="1"/>
                      <a:pt x="78" y="1"/>
                    </a:cubicBezTo>
                    <a:cubicBezTo>
                      <a:pt x="77" y="0"/>
                      <a:pt x="77" y="0"/>
                      <a:pt x="76" y="0"/>
                    </a:cubicBezTo>
                    <a:cubicBezTo>
                      <a:pt x="75" y="0"/>
                      <a:pt x="75" y="0"/>
                      <a:pt x="75" y="0"/>
                    </a:cubicBezTo>
                    <a:cubicBezTo>
                      <a:pt x="75" y="1"/>
                      <a:pt x="75" y="1"/>
                      <a:pt x="75" y="1"/>
                    </a:cubicBezTo>
                    <a:cubicBezTo>
                      <a:pt x="73" y="1"/>
                      <a:pt x="73" y="1"/>
                      <a:pt x="73" y="1"/>
                    </a:cubicBezTo>
                    <a:cubicBezTo>
                      <a:pt x="73" y="0"/>
                      <a:pt x="73" y="0"/>
                      <a:pt x="73" y="0"/>
                    </a:cubicBezTo>
                    <a:cubicBezTo>
                      <a:pt x="71" y="0"/>
                      <a:pt x="71" y="0"/>
                      <a:pt x="71" y="0"/>
                    </a:cubicBezTo>
                    <a:cubicBezTo>
                      <a:pt x="71" y="1"/>
                      <a:pt x="71" y="1"/>
                      <a:pt x="71" y="1"/>
                    </a:cubicBezTo>
                    <a:cubicBezTo>
                      <a:pt x="68" y="1"/>
                      <a:pt x="68" y="1"/>
                      <a:pt x="68" y="1"/>
                    </a:cubicBezTo>
                    <a:cubicBezTo>
                      <a:pt x="68" y="0"/>
                      <a:pt x="68" y="0"/>
                      <a:pt x="68" y="0"/>
                    </a:cubicBezTo>
                    <a:cubicBezTo>
                      <a:pt x="66" y="0"/>
                      <a:pt x="66" y="0"/>
                      <a:pt x="66" y="0"/>
                    </a:cubicBezTo>
                    <a:cubicBezTo>
                      <a:pt x="66" y="1"/>
                      <a:pt x="66" y="1"/>
                      <a:pt x="66" y="1"/>
                    </a:cubicBezTo>
                    <a:cubicBezTo>
                      <a:pt x="64" y="1"/>
                      <a:pt x="64" y="1"/>
                      <a:pt x="64" y="1"/>
                    </a:cubicBezTo>
                    <a:cubicBezTo>
                      <a:pt x="64" y="0"/>
                      <a:pt x="64" y="0"/>
                      <a:pt x="64" y="0"/>
                    </a:cubicBezTo>
                    <a:cubicBezTo>
                      <a:pt x="61" y="0"/>
                      <a:pt x="61" y="0"/>
                      <a:pt x="61" y="0"/>
                    </a:cubicBezTo>
                    <a:cubicBezTo>
                      <a:pt x="61" y="1"/>
                      <a:pt x="61" y="1"/>
                      <a:pt x="61" y="1"/>
                    </a:cubicBezTo>
                    <a:cubicBezTo>
                      <a:pt x="59" y="1"/>
                      <a:pt x="59" y="1"/>
                      <a:pt x="59" y="1"/>
                    </a:cubicBezTo>
                    <a:cubicBezTo>
                      <a:pt x="59" y="0"/>
                      <a:pt x="59" y="0"/>
                      <a:pt x="59" y="0"/>
                    </a:cubicBezTo>
                    <a:cubicBezTo>
                      <a:pt x="56" y="0"/>
                      <a:pt x="56" y="0"/>
                      <a:pt x="56" y="0"/>
                    </a:cubicBezTo>
                    <a:cubicBezTo>
                      <a:pt x="56" y="1"/>
                      <a:pt x="56" y="1"/>
                      <a:pt x="56" y="1"/>
                    </a:cubicBezTo>
                    <a:cubicBezTo>
                      <a:pt x="54" y="1"/>
                      <a:pt x="54" y="1"/>
                      <a:pt x="54" y="1"/>
                    </a:cubicBezTo>
                    <a:cubicBezTo>
                      <a:pt x="54" y="0"/>
                      <a:pt x="54" y="0"/>
                      <a:pt x="54" y="0"/>
                    </a:cubicBezTo>
                    <a:cubicBezTo>
                      <a:pt x="52" y="0"/>
                      <a:pt x="52" y="0"/>
                      <a:pt x="52" y="0"/>
                    </a:cubicBezTo>
                    <a:cubicBezTo>
                      <a:pt x="52" y="1"/>
                      <a:pt x="52" y="1"/>
                      <a:pt x="52" y="1"/>
                    </a:cubicBezTo>
                    <a:cubicBezTo>
                      <a:pt x="50" y="1"/>
                      <a:pt x="50" y="1"/>
                      <a:pt x="50" y="1"/>
                    </a:cubicBezTo>
                    <a:cubicBezTo>
                      <a:pt x="50" y="0"/>
                      <a:pt x="50" y="0"/>
                      <a:pt x="50" y="0"/>
                    </a:cubicBezTo>
                    <a:cubicBezTo>
                      <a:pt x="47" y="0"/>
                      <a:pt x="47" y="0"/>
                      <a:pt x="47" y="0"/>
                    </a:cubicBezTo>
                    <a:cubicBezTo>
                      <a:pt x="47" y="1"/>
                      <a:pt x="47" y="1"/>
                      <a:pt x="47" y="1"/>
                    </a:cubicBezTo>
                    <a:cubicBezTo>
                      <a:pt x="45" y="1"/>
                      <a:pt x="45" y="1"/>
                      <a:pt x="45" y="1"/>
                    </a:cubicBezTo>
                    <a:cubicBezTo>
                      <a:pt x="45" y="0"/>
                      <a:pt x="45" y="0"/>
                      <a:pt x="45" y="0"/>
                    </a:cubicBezTo>
                    <a:cubicBezTo>
                      <a:pt x="42" y="0"/>
                      <a:pt x="42" y="0"/>
                      <a:pt x="42" y="0"/>
                    </a:cubicBezTo>
                    <a:cubicBezTo>
                      <a:pt x="42" y="1"/>
                      <a:pt x="42" y="1"/>
                      <a:pt x="42" y="1"/>
                    </a:cubicBezTo>
                    <a:cubicBezTo>
                      <a:pt x="40" y="1"/>
                      <a:pt x="40" y="1"/>
                      <a:pt x="40" y="1"/>
                    </a:cubicBezTo>
                    <a:cubicBezTo>
                      <a:pt x="40" y="0"/>
                      <a:pt x="40" y="0"/>
                      <a:pt x="40" y="0"/>
                    </a:cubicBezTo>
                    <a:cubicBezTo>
                      <a:pt x="38" y="0"/>
                      <a:pt x="38" y="0"/>
                      <a:pt x="38" y="0"/>
                    </a:cubicBezTo>
                    <a:cubicBezTo>
                      <a:pt x="38" y="1"/>
                      <a:pt x="38" y="1"/>
                      <a:pt x="38" y="1"/>
                    </a:cubicBezTo>
                    <a:cubicBezTo>
                      <a:pt x="35" y="1"/>
                      <a:pt x="35" y="1"/>
                      <a:pt x="35" y="1"/>
                    </a:cubicBezTo>
                    <a:cubicBezTo>
                      <a:pt x="35" y="0"/>
                      <a:pt x="35" y="0"/>
                      <a:pt x="35" y="0"/>
                    </a:cubicBezTo>
                    <a:cubicBezTo>
                      <a:pt x="33" y="0"/>
                      <a:pt x="33" y="0"/>
                      <a:pt x="33" y="0"/>
                    </a:cubicBezTo>
                    <a:cubicBezTo>
                      <a:pt x="33" y="1"/>
                      <a:pt x="33" y="1"/>
                      <a:pt x="33" y="1"/>
                    </a:cubicBezTo>
                    <a:cubicBezTo>
                      <a:pt x="31" y="1"/>
                      <a:pt x="31" y="1"/>
                      <a:pt x="31" y="1"/>
                    </a:cubicBezTo>
                    <a:cubicBezTo>
                      <a:pt x="31" y="0"/>
                      <a:pt x="31" y="0"/>
                      <a:pt x="31" y="0"/>
                    </a:cubicBezTo>
                    <a:cubicBezTo>
                      <a:pt x="28" y="0"/>
                      <a:pt x="28" y="0"/>
                      <a:pt x="28" y="0"/>
                    </a:cubicBezTo>
                    <a:cubicBezTo>
                      <a:pt x="28" y="1"/>
                      <a:pt x="28" y="1"/>
                      <a:pt x="28" y="1"/>
                    </a:cubicBezTo>
                    <a:cubicBezTo>
                      <a:pt x="26" y="1"/>
                      <a:pt x="26" y="1"/>
                      <a:pt x="26" y="1"/>
                    </a:cubicBezTo>
                    <a:cubicBezTo>
                      <a:pt x="26" y="0"/>
                      <a:pt x="26" y="0"/>
                      <a:pt x="26" y="0"/>
                    </a:cubicBezTo>
                    <a:cubicBezTo>
                      <a:pt x="23" y="0"/>
                      <a:pt x="23" y="0"/>
                      <a:pt x="23" y="0"/>
                    </a:cubicBezTo>
                    <a:cubicBezTo>
                      <a:pt x="23" y="1"/>
                      <a:pt x="23" y="1"/>
                      <a:pt x="23" y="1"/>
                    </a:cubicBezTo>
                    <a:cubicBezTo>
                      <a:pt x="21" y="1"/>
                      <a:pt x="21" y="1"/>
                      <a:pt x="21" y="1"/>
                    </a:cubicBezTo>
                    <a:cubicBezTo>
                      <a:pt x="21" y="0"/>
                      <a:pt x="21" y="0"/>
                      <a:pt x="21" y="0"/>
                    </a:cubicBezTo>
                    <a:cubicBezTo>
                      <a:pt x="19" y="0"/>
                      <a:pt x="19" y="0"/>
                      <a:pt x="19" y="0"/>
                    </a:cubicBezTo>
                    <a:cubicBezTo>
                      <a:pt x="19" y="1"/>
                      <a:pt x="19" y="1"/>
                      <a:pt x="19" y="1"/>
                    </a:cubicBezTo>
                    <a:cubicBezTo>
                      <a:pt x="17" y="1"/>
                      <a:pt x="17" y="1"/>
                      <a:pt x="17" y="1"/>
                    </a:cubicBezTo>
                    <a:cubicBezTo>
                      <a:pt x="17" y="0"/>
                      <a:pt x="17" y="0"/>
                      <a:pt x="17" y="0"/>
                    </a:cubicBezTo>
                    <a:cubicBezTo>
                      <a:pt x="14" y="0"/>
                      <a:pt x="14" y="0"/>
                      <a:pt x="14" y="0"/>
                    </a:cubicBezTo>
                    <a:cubicBezTo>
                      <a:pt x="14" y="1"/>
                      <a:pt x="14" y="1"/>
                      <a:pt x="14" y="1"/>
                    </a:cubicBezTo>
                    <a:cubicBezTo>
                      <a:pt x="12" y="1"/>
                      <a:pt x="12" y="1"/>
                      <a:pt x="12" y="1"/>
                    </a:cubicBezTo>
                    <a:cubicBezTo>
                      <a:pt x="12" y="0"/>
                      <a:pt x="12" y="0"/>
                      <a:pt x="12" y="0"/>
                    </a:cubicBezTo>
                    <a:cubicBezTo>
                      <a:pt x="9" y="0"/>
                      <a:pt x="9" y="0"/>
                      <a:pt x="9" y="0"/>
                    </a:cubicBezTo>
                    <a:cubicBezTo>
                      <a:pt x="9" y="1"/>
                      <a:pt x="9" y="1"/>
                      <a:pt x="9" y="1"/>
                    </a:cubicBezTo>
                    <a:cubicBezTo>
                      <a:pt x="8" y="1"/>
                      <a:pt x="8" y="1"/>
                      <a:pt x="8" y="1"/>
                    </a:cubicBezTo>
                    <a:cubicBezTo>
                      <a:pt x="7" y="1"/>
                      <a:pt x="7" y="1"/>
                      <a:pt x="7" y="1"/>
                    </a:cubicBezTo>
                    <a:cubicBezTo>
                      <a:pt x="7" y="0"/>
                      <a:pt x="7" y="0"/>
                      <a:pt x="7" y="0"/>
                    </a:cubicBezTo>
                    <a:cubicBezTo>
                      <a:pt x="6" y="0"/>
                      <a:pt x="5" y="0"/>
                      <a:pt x="4" y="1"/>
                    </a:cubicBezTo>
                    <a:cubicBezTo>
                      <a:pt x="5" y="2"/>
                      <a:pt x="5" y="2"/>
                      <a:pt x="5" y="2"/>
                    </a:cubicBezTo>
                    <a:cubicBezTo>
                      <a:pt x="4" y="3"/>
                      <a:pt x="3" y="3"/>
                      <a:pt x="3" y="3"/>
                    </a:cubicBezTo>
                    <a:cubicBezTo>
                      <a:pt x="2" y="3"/>
                      <a:pt x="2" y="3"/>
                      <a:pt x="2" y="3"/>
                    </a:cubicBezTo>
                    <a:cubicBezTo>
                      <a:pt x="1" y="3"/>
                      <a:pt x="1" y="4"/>
                      <a:pt x="0" y="5"/>
                    </a:cubicBezTo>
                    <a:cubicBezTo>
                      <a:pt x="2" y="6"/>
                      <a:pt x="2" y="6"/>
                      <a:pt x="2" y="6"/>
                    </a:cubicBezTo>
                    <a:cubicBezTo>
                      <a:pt x="2" y="6"/>
                      <a:pt x="2" y="7"/>
                      <a:pt x="2" y="7"/>
                    </a:cubicBezTo>
                    <a:cubicBezTo>
                      <a:pt x="2" y="8"/>
                      <a:pt x="2" y="8"/>
                      <a:pt x="2" y="8"/>
                    </a:cubicBezTo>
                    <a:cubicBezTo>
                      <a:pt x="0" y="8"/>
                      <a:pt x="0" y="8"/>
                      <a:pt x="0" y="8"/>
                    </a:cubicBezTo>
                    <a:cubicBezTo>
                      <a:pt x="0" y="9"/>
                      <a:pt x="0" y="10"/>
                      <a:pt x="1" y="11"/>
                    </a:cubicBezTo>
                    <a:cubicBezTo>
                      <a:pt x="2" y="10"/>
                      <a:pt x="2" y="10"/>
                      <a:pt x="2" y="10"/>
                    </a:cubicBezTo>
                    <a:cubicBezTo>
                      <a:pt x="2" y="11"/>
                      <a:pt x="3" y="12"/>
                      <a:pt x="3" y="12"/>
                    </a:cubicBezTo>
                    <a:cubicBezTo>
                      <a:pt x="2" y="13"/>
                      <a:pt x="2" y="13"/>
                      <a:pt x="2" y="13"/>
                    </a:cubicBezTo>
                    <a:cubicBezTo>
                      <a:pt x="3" y="14"/>
                      <a:pt x="4" y="14"/>
                      <a:pt x="5" y="15"/>
                    </a:cubicBezTo>
                    <a:cubicBezTo>
                      <a:pt x="5" y="14"/>
                      <a:pt x="5" y="14"/>
                      <a:pt x="5" y="14"/>
                    </a:cubicBezTo>
                    <a:cubicBezTo>
                      <a:pt x="6" y="14"/>
                      <a:pt x="7" y="14"/>
                      <a:pt x="7" y="14"/>
                    </a:cubicBezTo>
                    <a:cubicBezTo>
                      <a:pt x="8" y="15"/>
                      <a:pt x="8" y="15"/>
                      <a:pt x="8" y="15"/>
                    </a:cubicBezTo>
                    <a:cubicBezTo>
                      <a:pt x="10" y="15"/>
                      <a:pt x="10" y="15"/>
                      <a:pt x="10" y="15"/>
                    </a:cubicBezTo>
                    <a:cubicBezTo>
                      <a:pt x="10" y="14"/>
                      <a:pt x="10" y="14"/>
                      <a:pt x="10" y="14"/>
                    </a:cubicBezTo>
                    <a:cubicBezTo>
                      <a:pt x="12" y="14"/>
                      <a:pt x="12" y="14"/>
                      <a:pt x="12" y="14"/>
                    </a:cubicBezTo>
                    <a:cubicBezTo>
                      <a:pt x="12" y="15"/>
                      <a:pt x="12" y="15"/>
                      <a:pt x="12" y="15"/>
                    </a:cubicBezTo>
                    <a:cubicBezTo>
                      <a:pt x="15" y="15"/>
                      <a:pt x="15" y="15"/>
                      <a:pt x="15" y="15"/>
                    </a:cubicBezTo>
                    <a:cubicBezTo>
                      <a:pt x="15" y="14"/>
                      <a:pt x="15" y="14"/>
                      <a:pt x="15" y="14"/>
                    </a:cubicBezTo>
                    <a:cubicBezTo>
                      <a:pt x="17" y="14"/>
                      <a:pt x="17" y="14"/>
                      <a:pt x="17" y="14"/>
                    </a:cubicBezTo>
                    <a:cubicBezTo>
                      <a:pt x="17" y="15"/>
                      <a:pt x="17" y="15"/>
                      <a:pt x="17" y="15"/>
                    </a:cubicBezTo>
                    <a:cubicBezTo>
                      <a:pt x="20" y="15"/>
                      <a:pt x="20" y="15"/>
                      <a:pt x="20" y="15"/>
                    </a:cubicBezTo>
                    <a:cubicBezTo>
                      <a:pt x="20" y="14"/>
                      <a:pt x="20" y="14"/>
                      <a:pt x="20" y="14"/>
                    </a:cubicBezTo>
                    <a:cubicBezTo>
                      <a:pt x="22" y="14"/>
                      <a:pt x="22" y="14"/>
                      <a:pt x="22" y="14"/>
                    </a:cubicBezTo>
                    <a:cubicBezTo>
                      <a:pt x="22" y="15"/>
                      <a:pt x="22" y="15"/>
                      <a:pt x="22" y="15"/>
                    </a:cubicBezTo>
                    <a:cubicBezTo>
                      <a:pt x="24" y="15"/>
                      <a:pt x="24" y="15"/>
                      <a:pt x="24" y="15"/>
                    </a:cubicBezTo>
                    <a:cubicBezTo>
                      <a:pt x="24" y="14"/>
                      <a:pt x="24" y="14"/>
                      <a:pt x="24" y="14"/>
                    </a:cubicBezTo>
                    <a:cubicBezTo>
                      <a:pt x="26" y="14"/>
                      <a:pt x="26" y="14"/>
                      <a:pt x="26" y="14"/>
                    </a:cubicBezTo>
                    <a:cubicBezTo>
                      <a:pt x="26" y="15"/>
                      <a:pt x="26" y="15"/>
                      <a:pt x="26" y="15"/>
                    </a:cubicBezTo>
                    <a:cubicBezTo>
                      <a:pt x="29" y="15"/>
                      <a:pt x="29" y="15"/>
                      <a:pt x="29" y="15"/>
                    </a:cubicBezTo>
                    <a:cubicBezTo>
                      <a:pt x="29" y="14"/>
                      <a:pt x="29" y="14"/>
                      <a:pt x="29" y="14"/>
                    </a:cubicBezTo>
                    <a:cubicBezTo>
                      <a:pt x="31" y="14"/>
                      <a:pt x="31" y="14"/>
                      <a:pt x="31" y="14"/>
                    </a:cubicBezTo>
                    <a:cubicBezTo>
                      <a:pt x="31" y="15"/>
                      <a:pt x="31" y="15"/>
                      <a:pt x="31" y="15"/>
                    </a:cubicBezTo>
                    <a:cubicBezTo>
                      <a:pt x="34" y="15"/>
                      <a:pt x="34" y="15"/>
                      <a:pt x="34" y="15"/>
                    </a:cubicBezTo>
                    <a:cubicBezTo>
                      <a:pt x="34" y="14"/>
                      <a:pt x="34" y="14"/>
                      <a:pt x="34" y="14"/>
                    </a:cubicBezTo>
                    <a:cubicBezTo>
                      <a:pt x="36" y="14"/>
                      <a:pt x="36" y="14"/>
                      <a:pt x="36" y="14"/>
                    </a:cubicBezTo>
                    <a:cubicBezTo>
                      <a:pt x="36" y="15"/>
                      <a:pt x="36" y="15"/>
                      <a:pt x="36" y="15"/>
                    </a:cubicBezTo>
                    <a:cubicBezTo>
                      <a:pt x="38" y="15"/>
                      <a:pt x="38" y="15"/>
                      <a:pt x="38" y="15"/>
                    </a:cubicBezTo>
                    <a:cubicBezTo>
                      <a:pt x="38" y="14"/>
                      <a:pt x="38" y="14"/>
                      <a:pt x="38" y="14"/>
                    </a:cubicBezTo>
                    <a:cubicBezTo>
                      <a:pt x="41" y="14"/>
                      <a:pt x="41" y="14"/>
                      <a:pt x="41" y="14"/>
                    </a:cubicBezTo>
                    <a:cubicBezTo>
                      <a:pt x="41" y="15"/>
                      <a:pt x="41" y="15"/>
                      <a:pt x="41" y="15"/>
                    </a:cubicBezTo>
                    <a:cubicBezTo>
                      <a:pt x="43" y="15"/>
                      <a:pt x="43" y="15"/>
                      <a:pt x="43" y="15"/>
                    </a:cubicBezTo>
                    <a:cubicBezTo>
                      <a:pt x="43" y="14"/>
                      <a:pt x="43" y="14"/>
                      <a:pt x="43" y="14"/>
                    </a:cubicBezTo>
                    <a:cubicBezTo>
                      <a:pt x="45" y="14"/>
                      <a:pt x="45" y="14"/>
                      <a:pt x="45" y="14"/>
                    </a:cubicBezTo>
                    <a:cubicBezTo>
                      <a:pt x="45" y="15"/>
                      <a:pt x="45" y="15"/>
                      <a:pt x="45" y="15"/>
                    </a:cubicBezTo>
                    <a:cubicBezTo>
                      <a:pt x="48" y="15"/>
                      <a:pt x="48" y="15"/>
                      <a:pt x="48" y="15"/>
                    </a:cubicBezTo>
                    <a:cubicBezTo>
                      <a:pt x="48" y="14"/>
                      <a:pt x="48" y="14"/>
                      <a:pt x="48" y="14"/>
                    </a:cubicBezTo>
                    <a:cubicBezTo>
                      <a:pt x="50" y="14"/>
                      <a:pt x="50" y="14"/>
                      <a:pt x="50" y="14"/>
                    </a:cubicBezTo>
                    <a:cubicBezTo>
                      <a:pt x="50" y="15"/>
                      <a:pt x="50" y="15"/>
                      <a:pt x="50" y="15"/>
                    </a:cubicBezTo>
                    <a:cubicBezTo>
                      <a:pt x="53" y="15"/>
                      <a:pt x="53" y="15"/>
                      <a:pt x="53" y="15"/>
                    </a:cubicBezTo>
                    <a:cubicBezTo>
                      <a:pt x="53" y="14"/>
                      <a:pt x="53" y="14"/>
                      <a:pt x="53" y="14"/>
                    </a:cubicBezTo>
                    <a:cubicBezTo>
                      <a:pt x="55" y="14"/>
                      <a:pt x="55" y="14"/>
                      <a:pt x="55" y="14"/>
                    </a:cubicBezTo>
                    <a:cubicBezTo>
                      <a:pt x="55" y="15"/>
                      <a:pt x="55" y="15"/>
                      <a:pt x="55" y="15"/>
                    </a:cubicBezTo>
                    <a:cubicBezTo>
                      <a:pt x="57" y="15"/>
                      <a:pt x="57" y="15"/>
                      <a:pt x="57" y="15"/>
                    </a:cubicBezTo>
                    <a:cubicBezTo>
                      <a:pt x="57" y="14"/>
                      <a:pt x="57" y="14"/>
                      <a:pt x="57" y="14"/>
                    </a:cubicBezTo>
                    <a:cubicBezTo>
                      <a:pt x="59" y="14"/>
                      <a:pt x="59" y="14"/>
                      <a:pt x="59" y="14"/>
                    </a:cubicBezTo>
                    <a:cubicBezTo>
                      <a:pt x="59" y="15"/>
                      <a:pt x="59" y="15"/>
                      <a:pt x="59" y="15"/>
                    </a:cubicBezTo>
                    <a:cubicBezTo>
                      <a:pt x="62" y="15"/>
                      <a:pt x="62" y="15"/>
                      <a:pt x="62" y="15"/>
                    </a:cubicBezTo>
                    <a:cubicBezTo>
                      <a:pt x="62" y="14"/>
                      <a:pt x="62" y="14"/>
                      <a:pt x="62" y="14"/>
                    </a:cubicBezTo>
                    <a:cubicBezTo>
                      <a:pt x="64" y="14"/>
                      <a:pt x="64" y="14"/>
                      <a:pt x="64" y="14"/>
                    </a:cubicBezTo>
                    <a:cubicBezTo>
                      <a:pt x="64" y="15"/>
                      <a:pt x="64" y="15"/>
                      <a:pt x="64" y="15"/>
                    </a:cubicBezTo>
                    <a:cubicBezTo>
                      <a:pt x="67" y="15"/>
                      <a:pt x="67" y="15"/>
                      <a:pt x="67" y="15"/>
                    </a:cubicBezTo>
                    <a:cubicBezTo>
                      <a:pt x="67" y="14"/>
                      <a:pt x="67" y="14"/>
                      <a:pt x="67" y="14"/>
                    </a:cubicBezTo>
                    <a:cubicBezTo>
                      <a:pt x="69" y="14"/>
                      <a:pt x="69" y="14"/>
                      <a:pt x="69" y="14"/>
                    </a:cubicBezTo>
                    <a:cubicBezTo>
                      <a:pt x="69" y="15"/>
                      <a:pt x="69" y="15"/>
                      <a:pt x="69" y="15"/>
                    </a:cubicBezTo>
                    <a:cubicBezTo>
                      <a:pt x="72" y="15"/>
                      <a:pt x="72" y="15"/>
                      <a:pt x="72" y="15"/>
                    </a:cubicBezTo>
                    <a:cubicBezTo>
                      <a:pt x="72" y="14"/>
                      <a:pt x="72" y="14"/>
                      <a:pt x="72" y="14"/>
                    </a:cubicBezTo>
                    <a:cubicBezTo>
                      <a:pt x="74" y="14"/>
                      <a:pt x="74" y="14"/>
                      <a:pt x="74" y="14"/>
                    </a:cubicBezTo>
                    <a:cubicBezTo>
                      <a:pt x="74" y="15"/>
                      <a:pt x="74" y="15"/>
                      <a:pt x="74" y="15"/>
                    </a:cubicBezTo>
                    <a:cubicBezTo>
                      <a:pt x="76" y="15"/>
                      <a:pt x="76" y="15"/>
                      <a:pt x="76" y="15"/>
                    </a:cubicBezTo>
                    <a:cubicBezTo>
                      <a:pt x="76" y="15"/>
                      <a:pt x="76" y="15"/>
                      <a:pt x="76" y="15"/>
                    </a:cubicBezTo>
                    <a:cubicBezTo>
                      <a:pt x="76" y="14"/>
                      <a:pt x="76" y="14"/>
                      <a:pt x="76" y="14"/>
                    </a:cubicBezTo>
                    <a:cubicBezTo>
                      <a:pt x="77" y="14"/>
                      <a:pt x="78" y="14"/>
                      <a:pt x="78" y="13"/>
                    </a:cubicBezTo>
                    <a:cubicBezTo>
                      <a:pt x="79" y="14"/>
                      <a:pt x="79" y="14"/>
                      <a:pt x="79" y="14"/>
                    </a:cubicBezTo>
                    <a:cubicBezTo>
                      <a:pt x="80" y="14"/>
                      <a:pt x="81" y="13"/>
                      <a:pt x="81" y="12"/>
                    </a:cubicBezTo>
                    <a:cubicBezTo>
                      <a:pt x="80" y="12"/>
                      <a:pt x="80" y="12"/>
                      <a:pt x="80" y="12"/>
                    </a:cubicBezTo>
                    <a:cubicBezTo>
                      <a:pt x="81" y="11"/>
                      <a:pt x="81" y="10"/>
                      <a:pt x="81" y="10"/>
                    </a:cubicBezTo>
                    <a:lnTo>
                      <a:pt x="83" y="10"/>
                    </a:lnTo>
                    <a:close/>
                    <a:moveTo>
                      <a:pt x="75" y="10"/>
                    </a:moveTo>
                    <a:cubicBezTo>
                      <a:pt x="9" y="10"/>
                      <a:pt x="9" y="10"/>
                      <a:pt x="9" y="10"/>
                    </a:cubicBezTo>
                    <a:cubicBezTo>
                      <a:pt x="8" y="10"/>
                      <a:pt x="7" y="9"/>
                      <a:pt x="7" y="8"/>
                    </a:cubicBezTo>
                    <a:cubicBezTo>
                      <a:pt x="7" y="6"/>
                      <a:pt x="8" y="5"/>
                      <a:pt x="9" y="5"/>
                    </a:cubicBezTo>
                    <a:cubicBezTo>
                      <a:pt x="75" y="5"/>
                      <a:pt x="75" y="5"/>
                      <a:pt x="75" y="5"/>
                    </a:cubicBezTo>
                    <a:cubicBezTo>
                      <a:pt x="76" y="5"/>
                      <a:pt x="77" y="6"/>
                      <a:pt x="77" y="8"/>
                    </a:cubicBezTo>
                    <a:cubicBezTo>
                      <a:pt x="77" y="9"/>
                      <a:pt x="76" y="10"/>
                      <a:pt x="7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5" name="Freeform 274">
                <a:extLst>
                  <a:ext uri="{FF2B5EF4-FFF2-40B4-BE49-F238E27FC236}">
                    <a16:creationId xmlns:a16="http://schemas.microsoft.com/office/drawing/2014/main" id="{F0DD33D6-BDAF-E056-926D-18D2449838C6}"/>
                  </a:ext>
                </a:extLst>
              </p:cNvPr>
              <p:cNvSpPr>
                <a:spLocks/>
              </p:cNvSpPr>
              <p:nvPr/>
            </p:nvSpPr>
            <p:spPr bwMode="auto">
              <a:xfrm>
                <a:off x="5805488" y="1330325"/>
                <a:ext cx="555625" cy="673100"/>
              </a:xfrm>
              <a:custGeom>
                <a:avLst/>
                <a:gdLst>
                  <a:gd name="T0" fmla="*/ 49 w 49"/>
                  <a:gd name="T1" fmla="*/ 45 h 59"/>
                  <a:gd name="T2" fmla="*/ 48 w 49"/>
                  <a:gd name="T3" fmla="*/ 36 h 59"/>
                  <a:gd name="T4" fmla="*/ 47 w 49"/>
                  <a:gd name="T5" fmla="*/ 36 h 59"/>
                  <a:gd name="T6" fmla="*/ 48 w 49"/>
                  <a:gd name="T7" fmla="*/ 35 h 59"/>
                  <a:gd name="T8" fmla="*/ 49 w 49"/>
                  <a:gd name="T9" fmla="*/ 31 h 59"/>
                  <a:gd name="T10" fmla="*/ 47 w 49"/>
                  <a:gd name="T11" fmla="*/ 27 h 59"/>
                  <a:gd name="T12" fmla="*/ 47 w 49"/>
                  <a:gd name="T13" fmla="*/ 26 h 59"/>
                  <a:gd name="T14" fmla="*/ 34 w 49"/>
                  <a:gd name="T15" fmla="*/ 2 h 59"/>
                  <a:gd name="T16" fmla="*/ 32 w 49"/>
                  <a:gd name="T17" fmla="*/ 1 h 59"/>
                  <a:gd name="T18" fmla="*/ 32 w 49"/>
                  <a:gd name="T19" fmla="*/ 0 h 59"/>
                  <a:gd name="T20" fmla="*/ 32 w 49"/>
                  <a:gd name="T21" fmla="*/ 0 h 59"/>
                  <a:gd name="T22" fmla="*/ 29 w 49"/>
                  <a:gd name="T23" fmla="*/ 1 h 59"/>
                  <a:gd name="T24" fmla="*/ 3 w 49"/>
                  <a:gd name="T25" fmla="*/ 25 h 59"/>
                  <a:gd name="T26" fmla="*/ 3 w 49"/>
                  <a:gd name="T27" fmla="*/ 26 h 59"/>
                  <a:gd name="T28" fmla="*/ 2 w 49"/>
                  <a:gd name="T29" fmla="*/ 26 h 59"/>
                  <a:gd name="T30" fmla="*/ 2 w 49"/>
                  <a:gd name="T31" fmla="*/ 27 h 59"/>
                  <a:gd name="T32" fmla="*/ 2 w 49"/>
                  <a:gd name="T33" fmla="*/ 35 h 59"/>
                  <a:gd name="T34" fmla="*/ 0 w 49"/>
                  <a:gd name="T35" fmla="*/ 38 h 59"/>
                  <a:gd name="T36" fmla="*/ 0 w 49"/>
                  <a:gd name="T37" fmla="*/ 55 h 59"/>
                  <a:gd name="T38" fmla="*/ 3 w 49"/>
                  <a:gd name="T39" fmla="*/ 59 h 59"/>
                  <a:gd name="T40" fmla="*/ 8 w 49"/>
                  <a:gd name="T41" fmla="*/ 59 h 59"/>
                  <a:gd name="T42" fmla="*/ 12 w 49"/>
                  <a:gd name="T43" fmla="*/ 55 h 59"/>
                  <a:gd name="T44" fmla="*/ 12 w 49"/>
                  <a:gd name="T45" fmla="*/ 38 h 59"/>
                  <a:gd name="T46" fmla="*/ 12 w 49"/>
                  <a:gd name="T47" fmla="*/ 38 h 59"/>
                  <a:gd name="T48" fmla="*/ 12 w 49"/>
                  <a:gd name="T49" fmla="*/ 37 h 59"/>
                  <a:gd name="T50" fmla="*/ 12 w 49"/>
                  <a:gd name="T51" fmla="*/ 29 h 59"/>
                  <a:gd name="T52" fmla="*/ 12 w 49"/>
                  <a:gd name="T53" fmla="*/ 28 h 59"/>
                  <a:gd name="T54" fmla="*/ 30 w 49"/>
                  <a:gd name="T55" fmla="*/ 10 h 59"/>
                  <a:gd name="T56" fmla="*/ 41 w 49"/>
                  <a:gd name="T57" fmla="*/ 30 h 59"/>
                  <a:gd name="T58" fmla="*/ 41 w 49"/>
                  <a:gd name="T59" fmla="*/ 34 h 59"/>
                  <a:gd name="T60" fmla="*/ 40 w 49"/>
                  <a:gd name="T61" fmla="*/ 34 h 59"/>
                  <a:gd name="T62" fmla="*/ 37 w 49"/>
                  <a:gd name="T63" fmla="*/ 44 h 59"/>
                  <a:gd name="T64" fmla="*/ 21 w 49"/>
                  <a:gd name="T65" fmla="*/ 44 h 59"/>
                  <a:gd name="T66" fmla="*/ 21 w 49"/>
                  <a:gd name="T67" fmla="*/ 46 h 59"/>
                  <a:gd name="T68" fmla="*/ 42 w 49"/>
                  <a:gd name="T69" fmla="*/ 54 h 59"/>
                  <a:gd name="T70" fmla="*/ 49 w 49"/>
                  <a:gd name="T71" fmla="*/ 45 h 59"/>
                  <a:gd name="T72" fmla="*/ 49 w 49"/>
                  <a:gd name="T7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59">
                    <a:moveTo>
                      <a:pt x="49" y="45"/>
                    </a:moveTo>
                    <a:cubicBezTo>
                      <a:pt x="49" y="45"/>
                      <a:pt x="49" y="37"/>
                      <a:pt x="48" y="36"/>
                    </a:cubicBezTo>
                    <a:cubicBezTo>
                      <a:pt x="47" y="36"/>
                      <a:pt x="47" y="36"/>
                      <a:pt x="47" y="36"/>
                    </a:cubicBezTo>
                    <a:cubicBezTo>
                      <a:pt x="48" y="36"/>
                      <a:pt x="48" y="35"/>
                      <a:pt x="48" y="35"/>
                    </a:cubicBezTo>
                    <a:cubicBezTo>
                      <a:pt x="49" y="31"/>
                      <a:pt x="49" y="31"/>
                      <a:pt x="49" y="31"/>
                    </a:cubicBezTo>
                    <a:cubicBezTo>
                      <a:pt x="49" y="29"/>
                      <a:pt x="48" y="28"/>
                      <a:pt x="47" y="27"/>
                    </a:cubicBezTo>
                    <a:cubicBezTo>
                      <a:pt x="47" y="27"/>
                      <a:pt x="47" y="27"/>
                      <a:pt x="47" y="26"/>
                    </a:cubicBezTo>
                    <a:cubicBezTo>
                      <a:pt x="34" y="2"/>
                      <a:pt x="34" y="2"/>
                      <a:pt x="34" y="2"/>
                    </a:cubicBezTo>
                    <a:cubicBezTo>
                      <a:pt x="34" y="1"/>
                      <a:pt x="33" y="1"/>
                      <a:pt x="32" y="1"/>
                    </a:cubicBezTo>
                    <a:cubicBezTo>
                      <a:pt x="32" y="1"/>
                      <a:pt x="32" y="0"/>
                      <a:pt x="32" y="0"/>
                    </a:cubicBezTo>
                    <a:cubicBezTo>
                      <a:pt x="32" y="0"/>
                      <a:pt x="32" y="0"/>
                      <a:pt x="32" y="0"/>
                    </a:cubicBezTo>
                    <a:cubicBezTo>
                      <a:pt x="31" y="0"/>
                      <a:pt x="30" y="1"/>
                      <a:pt x="29" y="1"/>
                    </a:cubicBezTo>
                    <a:cubicBezTo>
                      <a:pt x="24" y="6"/>
                      <a:pt x="3" y="25"/>
                      <a:pt x="3" y="25"/>
                    </a:cubicBezTo>
                    <a:cubicBezTo>
                      <a:pt x="3" y="25"/>
                      <a:pt x="3" y="25"/>
                      <a:pt x="3" y="26"/>
                    </a:cubicBezTo>
                    <a:cubicBezTo>
                      <a:pt x="2" y="26"/>
                      <a:pt x="2" y="26"/>
                      <a:pt x="2" y="26"/>
                    </a:cubicBezTo>
                    <a:cubicBezTo>
                      <a:pt x="2" y="27"/>
                      <a:pt x="2" y="27"/>
                      <a:pt x="2" y="27"/>
                    </a:cubicBezTo>
                    <a:cubicBezTo>
                      <a:pt x="2" y="35"/>
                      <a:pt x="2" y="35"/>
                      <a:pt x="2" y="35"/>
                    </a:cubicBezTo>
                    <a:cubicBezTo>
                      <a:pt x="1" y="35"/>
                      <a:pt x="0" y="37"/>
                      <a:pt x="0" y="38"/>
                    </a:cubicBezTo>
                    <a:cubicBezTo>
                      <a:pt x="0" y="55"/>
                      <a:pt x="0" y="55"/>
                      <a:pt x="0" y="55"/>
                    </a:cubicBezTo>
                    <a:cubicBezTo>
                      <a:pt x="0" y="57"/>
                      <a:pt x="1" y="59"/>
                      <a:pt x="3" y="59"/>
                    </a:cubicBezTo>
                    <a:cubicBezTo>
                      <a:pt x="8" y="59"/>
                      <a:pt x="8" y="59"/>
                      <a:pt x="8" y="59"/>
                    </a:cubicBezTo>
                    <a:cubicBezTo>
                      <a:pt x="10" y="59"/>
                      <a:pt x="12" y="57"/>
                      <a:pt x="12" y="55"/>
                    </a:cubicBezTo>
                    <a:cubicBezTo>
                      <a:pt x="12" y="38"/>
                      <a:pt x="12" y="38"/>
                      <a:pt x="12" y="38"/>
                    </a:cubicBezTo>
                    <a:cubicBezTo>
                      <a:pt x="12" y="38"/>
                      <a:pt x="12" y="38"/>
                      <a:pt x="12" y="38"/>
                    </a:cubicBezTo>
                    <a:cubicBezTo>
                      <a:pt x="12" y="38"/>
                      <a:pt x="12" y="38"/>
                      <a:pt x="12" y="37"/>
                    </a:cubicBezTo>
                    <a:cubicBezTo>
                      <a:pt x="12" y="29"/>
                      <a:pt x="12" y="29"/>
                      <a:pt x="12" y="29"/>
                    </a:cubicBezTo>
                    <a:cubicBezTo>
                      <a:pt x="12" y="29"/>
                      <a:pt x="12" y="28"/>
                      <a:pt x="12" y="28"/>
                    </a:cubicBezTo>
                    <a:cubicBezTo>
                      <a:pt x="30" y="10"/>
                      <a:pt x="30" y="10"/>
                      <a:pt x="30" y="10"/>
                    </a:cubicBezTo>
                    <a:cubicBezTo>
                      <a:pt x="41" y="30"/>
                      <a:pt x="41" y="30"/>
                      <a:pt x="41" y="30"/>
                    </a:cubicBezTo>
                    <a:cubicBezTo>
                      <a:pt x="41" y="34"/>
                      <a:pt x="41" y="34"/>
                      <a:pt x="41" y="34"/>
                    </a:cubicBezTo>
                    <a:cubicBezTo>
                      <a:pt x="40" y="34"/>
                      <a:pt x="40" y="34"/>
                      <a:pt x="40" y="34"/>
                    </a:cubicBezTo>
                    <a:cubicBezTo>
                      <a:pt x="39" y="36"/>
                      <a:pt x="41" y="41"/>
                      <a:pt x="37" y="44"/>
                    </a:cubicBezTo>
                    <a:cubicBezTo>
                      <a:pt x="35" y="46"/>
                      <a:pt x="30" y="45"/>
                      <a:pt x="21" y="44"/>
                    </a:cubicBezTo>
                    <a:cubicBezTo>
                      <a:pt x="20" y="44"/>
                      <a:pt x="20" y="46"/>
                      <a:pt x="21" y="46"/>
                    </a:cubicBezTo>
                    <a:cubicBezTo>
                      <a:pt x="28" y="49"/>
                      <a:pt x="36" y="55"/>
                      <a:pt x="42" y="54"/>
                    </a:cubicBezTo>
                    <a:cubicBezTo>
                      <a:pt x="47" y="54"/>
                      <a:pt x="49" y="46"/>
                      <a:pt x="49" y="45"/>
                    </a:cubicBezTo>
                    <a:cubicBezTo>
                      <a:pt x="49" y="45"/>
                      <a:pt x="49" y="45"/>
                      <a:pt x="4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487" name="Ryhmä 486">
              <a:extLst>
                <a:ext uri="{FF2B5EF4-FFF2-40B4-BE49-F238E27FC236}">
                  <a16:creationId xmlns:a16="http://schemas.microsoft.com/office/drawing/2014/main" id="{D2B1F04E-A041-8C8F-C6C6-13EC10B46010}"/>
                </a:ext>
              </a:extLst>
            </p:cNvPr>
            <p:cNvGrpSpPr/>
            <p:nvPr/>
          </p:nvGrpSpPr>
          <p:grpSpPr>
            <a:xfrm>
              <a:off x="10370482" y="3764465"/>
              <a:ext cx="144508" cy="201824"/>
              <a:chOff x="4048126" y="2968625"/>
              <a:chExt cx="979488" cy="765176"/>
            </a:xfrm>
            <a:grpFill/>
          </p:grpSpPr>
          <p:sp>
            <p:nvSpPr>
              <p:cNvPr id="488" name="Freeform 283">
                <a:extLst>
                  <a:ext uri="{FF2B5EF4-FFF2-40B4-BE49-F238E27FC236}">
                    <a16:creationId xmlns:a16="http://schemas.microsoft.com/office/drawing/2014/main" id="{0BE01A33-CAA6-D2A4-8E2F-E2E6DBF6E31E}"/>
                  </a:ext>
                </a:extLst>
              </p:cNvPr>
              <p:cNvSpPr>
                <a:spLocks/>
              </p:cNvSpPr>
              <p:nvPr/>
            </p:nvSpPr>
            <p:spPr bwMode="auto">
              <a:xfrm>
                <a:off x="4230688" y="2968625"/>
                <a:ext cx="750888" cy="615950"/>
              </a:xfrm>
              <a:custGeom>
                <a:avLst/>
                <a:gdLst>
                  <a:gd name="T0" fmla="*/ 66 w 66"/>
                  <a:gd name="T1" fmla="*/ 39 h 54"/>
                  <a:gd name="T2" fmla="*/ 62 w 66"/>
                  <a:gd name="T3" fmla="*/ 43 h 54"/>
                  <a:gd name="T4" fmla="*/ 15 w 66"/>
                  <a:gd name="T5" fmla="*/ 49 h 54"/>
                  <a:gd name="T6" fmla="*/ 1 w 66"/>
                  <a:gd name="T7" fmla="*/ 42 h 54"/>
                  <a:gd name="T8" fmla="*/ 1 w 66"/>
                  <a:gd name="T9" fmla="*/ 42 h 54"/>
                  <a:gd name="T10" fmla="*/ 0 w 66"/>
                  <a:gd name="T11" fmla="*/ 38 h 54"/>
                  <a:gd name="T12" fmla="*/ 0 w 66"/>
                  <a:gd name="T13" fmla="*/ 33 h 54"/>
                  <a:gd name="T14" fmla="*/ 13 w 66"/>
                  <a:gd name="T15" fmla="*/ 9 h 54"/>
                  <a:gd name="T16" fmla="*/ 9 w 66"/>
                  <a:gd name="T17" fmla="*/ 27 h 54"/>
                  <a:gd name="T18" fmla="*/ 9 w 66"/>
                  <a:gd name="T19" fmla="*/ 28 h 54"/>
                  <a:gd name="T20" fmla="*/ 10 w 66"/>
                  <a:gd name="T21" fmla="*/ 29 h 54"/>
                  <a:gd name="T22" fmla="*/ 12 w 66"/>
                  <a:gd name="T23" fmla="*/ 19 h 54"/>
                  <a:gd name="T24" fmla="*/ 12 w 66"/>
                  <a:gd name="T25" fmla="*/ 19 h 54"/>
                  <a:gd name="T26" fmla="*/ 20 w 66"/>
                  <a:gd name="T27" fmla="*/ 6 h 54"/>
                  <a:gd name="T28" fmla="*/ 22 w 66"/>
                  <a:gd name="T29" fmla="*/ 3 h 54"/>
                  <a:gd name="T30" fmla="*/ 23 w 66"/>
                  <a:gd name="T31" fmla="*/ 3 h 54"/>
                  <a:gd name="T32" fmla="*/ 32 w 66"/>
                  <a:gd name="T33" fmla="*/ 0 h 54"/>
                  <a:gd name="T34" fmla="*/ 42 w 66"/>
                  <a:gd name="T35" fmla="*/ 2 h 54"/>
                  <a:gd name="T36" fmla="*/ 46 w 66"/>
                  <a:gd name="T37" fmla="*/ 3 h 54"/>
                  <a:gd name="T38" fmla="*/ 37 w 66"/>
                  <a:gd name="T39" fmla="*/ 4 h 54"/>
                  <a:gd name="T40" fmla="*/ 37 w 66"/>
                  <a:gd name="T41" fmla="*/ 4 h 54"/>
                  <a:gd name="T42" fmla="*/ 17 w 66"/>
                  <a:gd name="T43" fmla="*/ 31 h 54"/>
                  <a:gd name="T44" fmla="*/ 18 w 66"/>
                  <a:gd name="T45" fmla="*/ 30 h 54"/>
                  <a:gd name="T46" fmla="*/ 19 w 66"/>
                  <a:gd name="T47" fmla="*/ 29 h 54"/>
                  <a:gd name="T48" fmla="*/ 22 w 66"/>
                  <a:gd name="T49" fmla="*/ 21 h 54"/>
                  <a:gd name="T50" fmla="*/ 22 w 66"/>
                  <a:gd name="T51" fmla="*/ 21 h 54"/>
                  <a:gd name="T52" fmla="*/ 44 w 66"/>
                  <a:gd name="T53" fmla="*/ 6 h 54"/>
                  <a:gd name="T54" fmla="*/ 44 w 66"/>
                  <a:gd name="T55" fmla="*/ 6 h 54"/>
                  <a:gd name="T56" fmla="*/ 49 w 66"/>
                  <a:gd name="T57" fmla="*/ 8 h 54"/>
                  <a:gd name="T58" fmla="*/ 36 w 66"/>
                  <a:gd name="T59" fmla="*/ 19 h 54"/>
                  <a:gd name="T60" fmla="*/ 38 w 66"/>
                  <a:gd name="T61" fmla="*/ 17 h 54"/>
                  <a:gd name="T62" fmla="*/ 44 w 66"/>
                  <a:gd name="T63" fmla="*/ 12 h 54"/>
                  <a:gd name="T64" fmla="*/ 51 w 66"/>
                  <a:gd name="T65" fmla="*/ 10 h 54"/>
                  <a:gd name="T66" fmla="*/ 51 w 66"/>
                  <a:gd name="T67" fmla="*/ 10 h 54"/>
                  <a:gd name="T68" fmla="*/ 65 w 66"/>
                  <a:gd name="T69" fmla="*/ 34 h 54"/>
                  <a:gd name="T70" fmla="*/ 66 w 66"/>
                  <a:gd name="T71"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54">
                    <a:moveTo>
                      <a:pt x="66" y="39"/>
                    </a:moveTo>
                    <a:cubicBezTo>
                      <a:pt x="66" y="41"/>
                      <a:pt x="63" y="42"/>
                      <a:pt x="62" y="43"/>
                    </a:cubicBezTo>
                    <a:cubicBezTo>
                      <a:pt x="61" y="43"/>
                      <a:pt x="37" y="54"/>
                      <a:pt x="15" y="49"/>
                    </a:cubicBezTo>
                    <a:cubicBezTo>
                      <a:pt x="6" y="47"/>
                      <a:pt x="3" y="44"/>
                      <a:pt x="1" y="42"/>
                    </a:cubicBezTo>
                    <a:cubicBezTo>
                      <a:pt x="1" y="42"/>
                      <a:pt x="1" y="42"/>
                      <a:pt x="1" y="42"/>
                    </a:cubicBezTo>
                    <a:cubicBezTo>
                      <a:pt x="1" y="41"/>
                      <a:pt x="0" y="40"/>
                      <a:pt x="0" y="38"/>
                    </a:cubicBezTo>
                    <a:cubicBezTo>
                      <a:pt x="0" y="36"/>
                      <a:pt x="0" y="34"/>
                      <a:pt x="0" y="33"/>
                    </a:cubicBezTo>
                    <a:cubicBezTo>
                      <a:pt x="1" y="22"/>
                      <a:pt x="6" y="14"/>
                      <a:pt x="13" y="9"/>
                    </a:cubicBezTo>
                    <a:cubicBezTo>
                      <a:pt x="10" y="14"/>
                      <a:pt x="9" y="20"/>
                      <a:pt x="9" y="27"/>
                    </a:cubicBezTo>
                    <a:cubicBezTo>
                      <a:pt x="9" y="27"/>
                      <a:pt x="9" y="27"/>
                      <a:pt x="9" y="28"/>
                    </a:cubicBezTo>
                    <a:cubicBezTo>
                      <a:pt x="10" y="29"/>
                      <a:pt x="10" y="29"/>
                      <a:pt x="10" y="29"/>
                    </a:cubicBezTo>
                    <a:cubicBezTo>
                      <a:pt x="10" y="26"/>
                      <a:pt x="11" y="22"/>
                      <a:pt x="12" y="19"/>
                    </a:cubicBezTo>
                    <a:cubicBezTo>
                      <a:pt x="12" y="19"/>
                      <a:pt x="12" y="19"/>
                      <a:pt x="12" y="19"/>
                    </a:cubicBezTo>
                    <a:cubicBezTo>
                      <a:pt x="14" y="13"/>
                      <a:pt x="16" y="9"/>
                      <a:pt x="20" y="6"/>
                    </a:cubicBezTo>
                    <a:cubicBezTo>
                      <a:pt x="20" y="5"/>
                      <a:pt x="21" y="4"/>
                      <a:pt x="22" y="3"/>
                    </a:cubicBezTo>
                    <a:cubicBezTo>
                      <a:pt x="22" y="3"/>
                      <a:pt x="23" y="3"/>
                      <a:pt x="23" y="3"/>
                    </a:cubicBezTo>
                    <a:cubicBezTo>
                      <a:pt x="26" y="1"/>
                      <a:pt x="29" y="0"/>
                      <a:pt x="32" y="0"/>
                    </a:cubicBezTo>
                    <a:cubicBezTo>
                      <a:pt x="34" y="0"/>
                      <a:pt x="38" y="0"/>
                      <a:pt x="42" y="2"/>
                    </a:cubicBezTo>
                    <a:cubicBezTo>
                      <a:pt x="46" y="3"/>
                      <a:pt x="46" y="3"/>
                      <a:pt x="46" y="3"/>
                    </a:cubicBezTo>
                    <a:cubicBezTo>
                      <a:pt x="43" y="3"/>
                      <a:pt x="40" y="3"/>
                      <a:pt x="37" y="4"/>
                    </a:cubicBezTo>
                    <a:cubicBezTo>
                      <a:pt x="37" y="4"/>
                      <a:pt x="37" y="4"/>
                      <a:pt x="37" y="4"/>
                    </a:cubicBezTo>
                    <a:cubicBezTo>
                      <a:pt x="28" y="6"/>
                      <a:pt x="20" y="16"/>
                      <a:pt x="17" y="31"/>
                    </a:cubicBezTo>
                    <a:cubicBezTo>
                      <a:pt x="18" y="30"/>
                      <a:pt x="18" y="30"/>
                      <a:pt x="18" y="30"/>
                    </a:cubicBezTo>
                    <a:cubicBezTo>
                      <a:pt x="18" y="30"/>
                      <a:pt x="19" y="29"/>
                      <a:pt x="19" y="29"/>
                    </a:cubicBezTo>
                    <a:cubicBezTo>
                      <a:pt x="20" y="26"/>
                      <a:pt x="21" y="23"/>
                      <a:pt x="22" y="21"/>
                    </a:cubicBezTo>
                    <a:cubicBezTo>
                      <a:pt x="22" y="21"/>
                      <a:pt x="22" y="21"/>
                      <a:pt x="22" y="21"/>
                    </a:cubicBezTo>
                    <a:cubicBezTo>
                      <a:pt x="28" y="10"/>
                      <a:pt x="36" y="5"/>
                      <a:pt x="44" y="6"/>
                    </a:cubicBezTo>
                    <a:cubicBezTo>
                      <a:pt x="44" y="6"/>
                      <a:pt x="44" y="6"/>
                      <a:pt x="44" y="6"/>
                    </a:cubicBezTo>
                    <a:cubicBezTo>
                      <a:pt x="46" y="6"/>
                      <a:pt x="47" y="7"/>
                      <a:pt x="49" y="8"/>
                    </a:cubicBezTo>
                    <a:cubicBezTo>
                      <a:pt x="43" y="9"/>
                      <a:pt x="38" y="13"/>
                      <a:pt x="36" y="19"/>
                    </a:cubicBezTo>
                    <a:cubicBezTo>
                      <a:pt x="38" y="17"/>
                      <a:pt x="38" y="17"/>
                      <a:pt x="38" y="17"/>
                    </a:cubicBezTo>
                    <a:cubicBezTo>
                      <a:pt x="39" y="16"/>
                      <a:pt x="41" y="14"/>
                      <a:pt x="44" y="12"/>
                    </a:cubicBezTo>
                    <a:cubicBezTo>
                      <a:pt x="47" y="11"/>
                      <a:pt x="49" y="10"/>
                      <a:pt x="51" y="10"/>
                    </a:cubicBezTo>
                    <a:cubicBezTo>
                      <a:pt x="51" y="10"/>
                      <a:pt x="51" y="10"/>
                      <a:pt x="51" y="10"/>
                    </a:cubicBezTo>
                    <a:cubicBezTo>
                      <a:pt x="59" y="15"/>
                      <a:pt x="64" y="24"/>
                      <a:pt x="65" y="34"/>
                    </a:cubicBezTo>
                    <a:cubicBezTo>
                      <a:pt x="66" y="36"/>
                      <a:pt x="66" y="37"/>
                      <a:pt x="6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89" name="Freeform 284">
                <a:extLst>
                  <a:ext uri="{FF2B5EF4-FFF2-40B4-BE49-F238E27FC236}">
                    <a16:creationId xmlns:a16="http://schemas.microsoft.com/office/drawing/2014/main" id="{AFA0F3FA-92C4-3C19-2C53-AC023DA2F46F}"/>
                  </a:ext>
                </a:extLst>
              </p:cNvPr>
              <p:cNvSpPr>
                <a:spLocks/>
              </p:cNvSpPr>
              <p:nvPr/>
            </p:nvSpPr>
            <p:spPr bwMode="auto">
              <a:xfrm>
                <a:off x="4367213" y="3036888"/>
                <a:ext cx="90488" cy="149225"/>
              </a:xfrm>
              <a:custGeom>
                <a:avLst/>
                <a:gdLst>
                  <a:gd name="T0" fmla="*/ 8 w 8"/>
                  <a:gd name="T1" fmla="*/ 0 h 13"/>
                  <a:gd name="T2" fmla="*/ 0 w 8"/>
                  <a:gd name="T3" fmla="*/ 13 h 13"/>
                  <a:gd name="T4" fmla="*/ 7 w 8"/>
                  <a:gd name="T5" fmla="*/ 0 h 13"/>
                  <a:gd name="T6" fmla="*/ 8 w 8"/>
                  <a:gd name="T7" fmla="*/ 0 h 13"/>
                </a:gdLst>
                <a:ahLst/>
                <a:cxnLst>
                  <a:cxn ang="0">
                    <a:pos x="T0" y="T1"/>
                  </a:cxn>
                  <a:cxn ang="0">
                    <a:pos x="T2" y="T3"/>
                  </a:cxn>
                  <a:cxn ang="0">
                    <a:pos x="T4" y="T5"/>
                  </a:cxn>
                  <a:cxn ang="0">
                    <a:pos x="T6" y="T7"/>
                  </a:cxn>
                </a:cxnLst>
                <a:rect l="0" t="0" r="r" b="b"/>
                <a:pathLst>
                  <a:path w="8" h="13">
                    <a:moveTo>
                      <a:pt x="8" y="0"/>
                    </a:moveTo>
                    <a:cubicBezTo>
                      <a:pt x="4" y="3"/>
                      <a:pt x="2" y="7"/>
                      <a:pt x="0" y="13"/>
                    </a:cubicBezTo>
                    <a:cubicBezTo>
                      <a:pt x="1" y="8"/>
                      <a:pt x="4" y="3"/>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0" name="Freeform 285">
                <a:extLst>
                  <a:ext uri="{FF2B5EF4-FFF2-40B4-BE49-F238E27FC236}">
                    <a16:creationId xmlns:a16="http://schemas.microsoft.com/office/drawing/2014/main" id="{DF7CD5BB-C820-C624-E8A4-C244114FEBBE}"/>
                  </a:ext>
                </a:extLst>
              </p:cNvPr>
              <p:cNvSpPr>
                <a:spLocks/>
              </p:cNvSpPr>
              <p:nvPr/>
            </p:nvSpPr>
            <p:spPr bwMode="auto">
              <a:xfrm>
                <a:off x="4048126" y="3357563"/>
                <a:ext cx="979488" cy="376238"/>
              </a:xfrm>
              <a:custGeom>
                <a:avLst/>
                <a:gdLst>
                  <a:gd name="T0" fmla="*/ 81 w 86"/>
                  <a:gd name="T1" fmla="*/ 14 h 33"/>
                  <a:gd name="T2" fmla="*/ 66 w 86"/>
                  <a:gd name="T3" fmla="*/ 22 h 33"/>
                  <a:gd name="T4" fmla="*/ 25 w 86"/>
                  <a:gd name="T5" fmla="*/ 33 h 33"/>
                  <a:gd name="T6" fmla="*/ 2 w 86"/>
                  <a:gd name="T7" fmla="*/ 13 h 33"/>
                  <a:gd name="T8" fmla="*/ 4 w 86"/>
                  <a:gd name="T9" fmla="*/ 5 h 33"/>
                  <a:gd name="T10" fmla="*/ 7 w 86"/>
                  <a:gd name="T11" fmla="*/ 3 h 33"/>
                  <a:gd name="T12" fmla="*/ 13 w 86"/>
                  <a:gd name="T13" fmla="*/ 0 h 33"/>
                  <a:gd name="T14" fmla="*/ 13 w 86"/>
                  <a:gd name="T15" fmla="*/ 4 h 33"/>
                  <a:gd name="T16" fmla="*/ 15 w 86"/>
                  <a:gd name="T17" fmla="*/ 9 h 33"/>
                  <a:gd name="T18" fmla="*/ 15 w 86"/>
                  <a:gd name="T19" fmla="*/ 10 h 33"/>
                  <a:gd name="T20" fmla="*/ 31 w 86"/>
                  <a:gd name="T21" fmla="*/ 18 h 33"/>
                  <a:gd name="T22" fmla="*/ 44 w 86"/>
                  <a:gd name="T23" fmla="*/ 19 h 33"/>
                  <a:gd name="T24" fmla="*/ 79 w 86"/>
                  <a:gd name="T25" fmla="*/ 11 h 33"/>
                  <a:gd name="T26" fmla="*/ 79 w 86"/>
                  <a:gd name="T27" fmla="*/ 11 h 33"/>
                  <a:gd name="T28" fmla="*/ 84 w 86"/>
                  <a:gd name="T29" fmla="*/ 5 h 33"/>
                  <a:gd name="T30" fmla="*/ 84 w 86"/>
                  <a:gd name="T31" fmla="*/ 1 h 33"/>
                  <a:gd name="T32" fmla="*/ 85 w 86"/>
                  <a:gd name="T33" fmla="*/ 2 h 33"/>
                  <a:gd name="T34" fmla="*/ 86 w 86"/>
                  <a:gd name="T35" fmla="*/ 5 h 33"/>
                  <a:gd name="T36" fmla="*/ 81 w 86"/>
                  <a:gd name="T3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33">
                    <a:moveTo>
                      <a:pt x="81" y="14"/>
                    </a:moveTo>
                    <a:cubicBezTo>
                      <a:pt x="81" y="14"/>
                      <a:pt x="75" y="18"/>
                      <a:pt x="66" y="22"/>
                    </a:cubicBezTo>
                    <a:cubicBezTo>
                      <a:pt x="45" y="30"/>
                      <a:pt x="36" y="33"/>
                      <a:pt x="25" y="33"/>
                    </a:cubicBezTo>
                    <a:cubicBezTo>
                      <a:pt x="18" y="33"/>
                      <a:pt x="4" y="18"/>
                      <a:pt x="2" y="13"/>
                    </a:cubicBezTo>
                    <a:cubicBezTo>
                      <a:pt x="0" y="10"/>
                      <a:pt x="1" y="7"/>
                      <a:pt x="4" y="5"/>
                    </a:cubicBezTo>
                    <a:cubicBezTo>
                      <a:pt x="5" y="4"/>
                      <a:pt x="6" y="3"/>
                      <a:pt x="7" y="3"/>
                    </a:cubicBezTo>
                    <a:cubicBezTo>
                      <a:pt x="13" y="0"/>
                      <a:pt x="13" y="0"/>
                      <a:pt x="13" y="0"/>
                    </a:cubicBezTo>
                    <a:cubicBezTo>
                      <a:pt x="13" y="1"/>
                      <a:pt x="13" y="2"/>
                      <a:pt x="13" y="4"/>
                    </a:cubicBezTo>
                    <a:cubicBezTo>
                      <a:pt x="13" y="7"/>
                      <a:pt x="15" y="9"/>
                      <a:pt x="15" y="9"/>
                    </a:cubicBezTo>
                    <a:cubicBezTo>
                      <a:pt x="15" y="10"/>
                      <a:pt x="15" y="10"/>
                      <a:pt x="15" y="10"/>
                    </a:cubicBezTo>
                    <a:cubicBezTo>
                      <a:pt x="17" y="12"/>
                      <a:pt x="21" y="16"/>
                      <a:pt x="31" y="18"/>
                    </a:cubicBezTo>
                    <a:cubicBezTo>
                      <a:pt x="35" y="19"/>
                      <a:pt x="39" y="19"/>
                      <a:pt x="44" y="19"/>
                    </a:cubicBezTo>
                    <a:cubicBezTo>
                      <a:pt x="62" y="19"/>
                      <a:pt x="78" y="12"/>
                      <a:pt x="79" y="11"/>
                    </a:cubicBezTo>
                    <a:cubicBezTo>
                      <a:pt x="79" y="11"/>
                      <a:pt x="79" y="11"/>
                      <a:pt x="79" y="11"/>
                    </a:cubicBezTo>
                    <a:cubicBezTo>
                      <a:pt x="82" y="10"/>
                      <a:pt x="84" y="8"/>
                      <a:pt x="84" y="5"/>
                    </a:cubicBezTo>
                    <a:cubicBezTo>
                      <a:pt x="84" y="4"/>
                      <a:pt x="84" y="2"/>
                      <a:pt x="84" y="1"/>
                    </a:cubicBezTo>
                    <a:cubicBezTo>
                      <a:pt x="84" y="2"/>
                      <a:pt x="85" y="2"/>
                      <a:pt x="85" y="2"/>
                    </a:cubicBezTo>
                    <a:cubicBezTo>
                      <a:pt x="86" y="5"/>
                      <a:pt x="86" y="5"/>
                      <a:pt x="86" y="5"/>
                    </a:cubicBezTo>
                    <a:cubicBezTo>
                      <a:pt x="86" y="8"/>
                      <a:pt x="84" y="11"/>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1" name="Freeform 286">
                <a:extLst>
                  <a:ext uri="{FF2B5EF4-FFF2-40B4-BE49-F238E27FC236}">
                    <a16:creationId xmlns:a16="http://schemas.microsoft.com/office/drawing/2014/main" id="{E750318C-777E-D223-D3E1-BC7F2510EC36}"/>
                  </a:ext>
                </a:extLst>
              </p:cNvPr>
              <p:cNvSpPr>
                <a:spLocks/>
              </p:cNvSpPr>
              <p:nvPr/>
            </p:nvSpPr>
            <p:spPr bwMode="auto">
              <a:xfrm>
                <a:off x="4367213" y="3003550"/>
                <a:ext cx="114300" cy="182563"/>
              </a:xfrm>
              <a:custGeom>
                <a:avLst/>
                <a:gdLst>
                  <a:gd name="T0" fmla="*/ 10 w 10"/>
                  <a:gd name="T1" fmla="*/ 0 h 16"/>
                  <a:gd name="T2" fmla="*/ 8 w 10"/>
                  <a:gd name="T3" fmla="*/ 3 h 16"/>
                  <a:gd name="T4" fmla="*/ 0 w 10"/>
                  <a:gd name="T5" fmla="*/ 16 h 16"/>
                  <a:gd name="T6" fmla="*/ 7 w 10"/>
                  <a:gd name="T7" fmla="*/ 3 h 16"/>
                  <a:gd name="T8" fmla="*/ 10 w 10"/>
                  <a:gd name="T9" fmla="*/ 0 h 16"/>
                </a:gdLst>
                <a:ahLst/>
                <a:cxnLst>
                  <a:cxn ang="0">
                    <a:pos x="T0" y="T1"/>
                  </a:cxn>
                  <a:cxn ang="0">
                    <a:pos x="T2" y="T3"/>
                  </a:cxn>
                  <a:cxn ang="0">
                    <a:pos x="T4" y="T5"/>
                  </a:cxn>
                  <a:cxn ang="0">
                    <a:pos x="T6" y="T7"/>
                  </a:cxn>
                  <a:cxn ang="0">
                    <a:pos x="T8" y="T9"/>
                  </a:cxn>
                </a:cxnLst>
                <a:rect l="0" t="0" r="r" b="b"/>
                <a:pathLst>
                  <a:path w="10" h="16">
                    <a:moveTo>
                      <a:pt x="10" y="0"/>
                    </a:moveTo>
                    <a:cubicBezTo>
                      <a:pt x="9" y="1"/>
                      <a:pt x="8" y="2"/>
                      <a:pt x="8" y="3"/>
                    </a:cubicBezTo>
                    <a:cubicBezTo>
                      <a:pt x="4" y="6"/>
                      <a:pt x="2" y="10"/>
                      <a:pt x="0" y="16"/>
                    </a:cubicBezTo>
                    <a:cubicBezTo>
                      <a:pt x="1" y="11"/>
                      <a:pt x="4" y="6"/>
                      <a:pt x="7" y="3"/>
                    </a:cubicBezTo>
                    <a:cubicBezTo>
                      <a:pt x="8" y="2"/>
                      <a:pt x="9"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492" name="Freeform 287">
                <a:extLst>
                  <a:ext uri="{FF2B5EF4-FFF2-40B4-BE49-F238E27FC236}">
                    <a16:creationId xmlns:a16="http://schemas.microsoft.com/office/drawing/2014/main" id="{21583EBA-BC4A-BE05-8ECA-5C020815E114}"/>
                  </a:ext>
                </a:extLst>
              </p:cNvPr>
              <p:cNvSpPr>
                <a:spLocks/>
              </p:cNvSpPr>
              <p:nvPr/>
            </p:nvSpPr>
            <p:spPr bwMode="auto">
              <a:xfrm>
                <a:off x="4367213" y="3003550"/>
                <a:ext cx="114300" cy="182563"/>
              </a:xfrm>
              <a:custGeom>
                <a:avLst/>
                <a:gdLst>
                  <a:gd name="T0" fmla="*/ 10 w 10"/>
                  <a:gd name="T1" fmla="*/ 0 h 16"/>
                  <a:gd name="T2" fmla="*/ 8 w 10"/>
                  <a:gd name="T3" fmla="*/ 3 h 16"/>
                  <a:gd name="T4" fmla="*/ 0 w 10"/>
                  <a:gd name="T5" fmla="*/ 16 h 16"/>
                  <a:gd name="T6" fmla="*/ 7 w 10"/>
                  <a:gd name="T7" fmla="*/ 3 h 16"/>
                  <a:gd name="T8" fmla="*/ 10 w 10"/>
                  <a:gd name="T9" fmla="*/ 0 h 16"/>
                </a:gdLst>
                <a:ahLst/>
                <a:cxnLst>
                  <a:cxn ang="0">
                    <a:pos x="T0" y="T1"/>
                  </a:cxn>
                  <a:cxn ang="0">
                    <a:pos x="T2" y="T3"/>
                  </a:cxn>
                  <a:cxn ang="0">
                    <a:pos x="T4" y="T5"/>
                  </a:cxn>
                  <a:cxn ang="0">
                    <a:pos x="T6" y="T7"/>
                  </a:cxn>
                  <a:cxn ang="0">
                    <a:pos x="T8" y="T9"/>
                  </a:cxn>
                </a:cxnLst>
                <a:rect l="0" t="0" r="r" b="b"/>
                <a:pathLst>
                  <a:path w="10" h="16">
                    <a:moveTo>
                      <a:pt x="10" y="0"/>
                    </a:moveTo>
                    <a:cubicBezTo>
                      <a:pt x="9" y="1"/>
                      <a:pt x="8" y="2"/>
                      <a:pt x="8" y="3"/>
                    </a:cubicBezTo>
                    <a:cubicBezTo>
                      <a:pt x="4" y="6"/>
                      <a:pt x="2" y="10"/>
                      <a:pt x="0" y="16"/>
                    </a:cubicBezTo>
                    <a:cubicBezTo>
                      <a:pt x="1" y="11"/>
                      <a:pt x="4" y="6"/>
                      <a:pt x="7" y="3"/>
                    </a:cubicBezTo>
                    <a:cubicBezTo>
                      <a:pt x="8" y="2"/>
                      <a:pt x="9"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grpSp>
        <p:nvGrpSpPr>
          <p:cNvPr id="551" name="Ryhmä 550">
            <a:extLst>
              <a:ext uri="{FF2B5EF4-FFF2-40B4-BE49-F238E27FC236}">
                <a16:creationId xmlns:a16="http://schemas.microsoft.com/office/drawing/2014/main" id="{E8177BEA-A9E5-9A1C-0204-707A91DA39BD}"/>
              </a:ext>
            </a:extLst>
          </p:cNvPr>
          <p:cNvGrpSpPr/>
          <p:nvPr/>
        </p:nvGrpSpPr>
        <p:grpSpPr>
          <a:xfrm>
            <a:off x="7200907" y="5188948"/>
            <a:ext cx="583361" cy="555990"/>
            <a:chOff x="2036715" y="5036279"/>
            <a:chExt cx="778284" cy="632000"/>
          </a:xfrm>
          <a:solidFill>
            <a:schemeClr val="accent2">
              <a:lumMod val="60000"/>
              <a:lumOff val="40000"/>
            </a:schemeClr>
          </a:solidFill>
        </p:grpSpPr>
        <p:pic>
          <p:nvPicPr>
            <p:cNvPr id="552" name="Kuva 551" descr="Tulipalo">
              <a:extLst>
                <a:ext uri="{FF2B5EF4-FFF2-40B4-BE49-F238E27FC236}">
                  <a16:creationId xmlns:a16="http://schemas.microsoft.com/office/drawing/2014/main" id="{06EFA9F4-7B4C-F6D6-B990-E58A6DD02B95}"/>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15694" y="5036279"/>
              <a:ext cx="366213" cy="366213"/>
            </a:xfrm>
            <a:prstGeom prst="rect">
              <a:avLst/>
            </a:prstGeom>
          </p:spPr>
        </p:pic>
        <p:sp>
          <p:nvSpPr>
            <p:cNvPr id="553" name="Freeform 166">
              <a:extLst>
                <a:ext uri="{FF2B5EF4-FFF2-40B4-BE49-F238E27FC236}">
                  <a16:creationId xmlns:a16="http://schemas.microsoft.com/office/drawing/2014/main" id="{EA99CD3C-3DDD-1DA0-8A0B-4B5D56E0F7E3}"/>
                </a:ext>
              </a:extLst>
            </p:cNvPr>
            <p:cNvSpPr>
              <a:spLocks noEditPoints="1"/>
            </p:cNvSpPr>
            <p:nvPr/>
          </p:nvSpPr>
          <p:spPr bwMode="auto">
            <a:xfrm>
              <a:off x="2036715" y="5395313"/>
              <a:ext cx="256175" cy="256707"/>
            </a:xfrm>
            <a:custGeom>
              <a:avLst/>
              <a:gdLst>
                <a:gd name="T0" fmla="*/ 62 w 67"/>
                <a:gd name="T1" fmla="*/ 28 h 67"/>
                <a:gd name="T2" fmla="*/ 64 w 67"/>
                <a:gd name="T3" fmla="*/ 22 h 67"/>
                <a:gd name="T4" fmla="*/ 61 w 67"/>
                <a:gd name="T5" fmla="*/ 14 h 67"/>
                <a:gd name="T6" fmla="*/ 55 w 67"/>
                <a:gd name="T7" fmla="*/ 14 h 67"/>
                <a:gd name="T8" fmla="*/ 55 w 67"/>
                <a:gd name="T9" fmla="*/ 9 h 67"/>
                <a:gd name="T10" fmla="*/ 48 w 67"/>
                <a:gd name="T11" fmla="*/ 3 h 67"/>
                <a:gd name="T12" fmla="*/ 44 w 67"/>
                <a:gd name="T13" fmla="*/ 6 h 67"/>
                <a:gd name="T14" fmla="*/ 39 w 67"/>
                <a:gd name="T15" fmla="*/ 1 h 67"/>
                <a:gd name="T16" fmla="*/ 30 w 67"/>
                <a:gd name="T17" fmla="*/ 0 h 67"/>
                <a:gd name="T18" fmla="*/ 28 w 67"/>
                <a:gd name="T19" fmla="*/ 5 h 67"/>
                <a:gd name="T20" fmla="*/ 22 w 67"/>
                <a:gd name="T21" fmla="*/ 3 h 67"/>
                <a:gd name="T22" fmla="*/ 14 w 67"/>
                <a:gd name="T23" fmla="*/ 6 h 67"/>
                <a:gd name="T24" fmla="*/ 15 w 67"/>
                <a:gd name="T25" fmla="*/ 11 h 67"/>
                <a:gd name="T26" fmla="*/ 9 w 67"/>
                <a:gd name="T27" fmla="*/ 12 h 67"/>
                <a:gd name="T28" fmla="*/ 3 w 67"/>
                <a:gd name="T29" fmla="*/ 18 h 67"/>
                <a:gd name="T30" fmla="*/ 6 w 67"/>
                <a:gd name="T31" fmla="*/ 23 h 67"/>
                <a:gd name="T32" fmla="*/ 2 w 67"/>
                <a:gd name="T33" fmla="*/ 28 h 67"/>
                <a:gd name="T34" fmla="*/ 0 w 67"/>
                <a:gd name="T35" fmla="*/ 36 h 67"/>
                <a:gd name="T36" fmla="*/ 5 w 67"/>
                <a:gd name="T37" fmla="*/ 38 h 67"/>
                <a:gd name="T38" fmla="*/ 3 w 67"/>
                <a:gd name="T39" fmla="*/ 44 h 67"/>
                <a:gd name="T40" fmla="*/ 6 w 67"/>
                <a:gd name="T41" fmla="*/ 53 h 67"/>
                <a:gd name="T42" fmla="*/ 11 w 67"/>
                <a:gd name="T43" fmla="*/ 52 h 67"/>
                <a:gd name="T44" fmla="*/ 12 w 67"/>
                <a:gd name="T45" fmla="*/ 57 h 67"/>
                <a:gd name="T46" fmla="*/ 19 w 67"/>
                <a:gd name="T47" fmla="*/ 63 h 67"/>
                <a:gd name="T48" fmla="*/ 23 w 67"/>
                <a:gd name="T49" fmla="*/ 61 h 67"/>
                <a:gd name="T50" fmla="*/ 28 w 67"/>
                <a:gd name="T51" fmla="*/ 65 h 67"/>
                <a:gd name="T52" fmla="*/ 37 w 67"/>
                <a:gd name="T53" fmla="*/ 67 h 67"/>
                <a:gd name="T54" fmla="*/ 39 w 67"/>
                <a:gd name="T55" fmla="*/ 62 h 67"/>
                <a:gd name="T56" fmla="*/ 44 w 67"/>
                <a:gd name="T57" fmla="*/ 63 h 67"/>
                <a:gd name="T58" fmla="*/ 53 w 67"/>
                <a:gd name="T59" fmla="*/ 61 h 67"/>
                <a:gd name="T60" fmla="*/ 52 w 67"/>
                <a:gd name="T61" fmla="*/ 56 h 67"/>
                <a:gd name="T62" fmla="*/ 58 w 67"/>
                <a:gd name="T63" fmla="*/ 54 h 67"/>
                <a:gd name="T64" fmla="*/ 64 w 67"/>
                <a:gd name="T65" fmla="*/ 48 h 67"/>
                <a:gd name="T66" fmla="*/ 61 w 67"/>
                <a:gd name="T67" fmla="*/ 44 h 67"/>
                <a:gd name="T68" fmla="*/ 65 w 67"/>
                <a:gd name="T69" fmla="*/ 38 h 67"/>
                <a:gd name="T70" fmla="*/ 67 w 67"/>
                <a:gd name="T71" fmla="*/ 30 h 67"/>
                <a:gd name="T72" fmla="*/ 33 w 67"/>
                <a:gd name="T73" fmla="*/ 39 h 67"/>
                <a:gd name="T74" fmla="*/ 33 w 67"/>
                <a:gd name="T75" fmla="*/ 28 h 67"/>
                <a:gd name="T76" fmla="*/ 33 w 67"/>
                <a:gd name="T7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67">
                  <a:moveTo>
                    <a:pt x="65" y="28"/>
                  </a:moveTo>
                  <a:cubicBezTo>
                    <a:pt x="62" y="28"/>
                    <a:pt x="62" y="28"/>
                    <a:pt x="62" y="28"/>
                  </a:cubicBezTo>
                  <a:cubicBezTo>
                    <a:pt x="62" y="26"/>
                    <a:pt x="61" y="25"/>
                    <a:pt x="61" y="24"/>
                  </a:cubicBezTo>
                  <a:cubicBezTo>
                    <a:pt x="64" y="22"/>
                    <a:pt x="64" y="22"/>
                    <a:pt x="64" y="22"/>
                  </a:cubicBezTo>
                  <a:cubicBezTo>
                    <a:pt x="64" y="22"/>
                    <a:pt x="65" y="20"/>
                    <a:pt x="64" y="19"/>
                  </a:cubicBezTo>
                  <a:cubicBezTo>
                    <a:pt x="61" y="14"/>
                    <a:pt x="61" y="14"/>
                    <a:pt x="61" y="14"/>
                  </a:cubicBezTo>
                  <a:cubicBezTo>
                    <a:pt x="60" y="13"/>
                    <a:pt x="59" y="12"/>
                    <a:pt x="58" y="13"/>
                  </a:cubicBezTo>
                  <a:cubicBezTo>
                    <a:pt x="55" y="14"/>
                    <a:pt x="55" y="14"/>
                    <a:pt x="55" y="14"/>
                  </a:cubicBezTo>
                  <a:cubicBezTo>
                    <a:pt x="55" y="13"/>
                    <a:pt x="54" y="13"/>
                    <a:pt x="53" y="12"/>
                  </a:cubicBezTo>
                  <a:cubicBezTo>
                    <a:pt x="55" y="9"/>
                    <a:pt x="55" y="9"/>
                    <a:pt x="55" y="9"/>
                  </a:cubicBezTo>
                  <a:cubicBezTo>
                    <a:pt x="55" y="8"/>
                    <a:pt x="55" y="7"/>
                    <a:pt x="54" y="6"/>
                  </a:cubicBezTo>
                  <a:cubicBezTo>
                    <a:pt x="48" y="3"/>
                    <a:pt x="48" y="3"/>
                    <a:pt x="48" y="3"/>
                  </a:cubicBezTo>
                  <a:cubicBezTo>
                    <a:pt x="47" y="2"/>
                    <a:pt x="46" y="2"/>
                    <a:pt x="45" y="3"/>
                  </a:cubicBezTo>
                  <a:cubicBezTo>
                    <a:pt x="44" y="6"/>
                    <a:pt x="44" y="6"/>
                    <a:pt x="44" y="6"/>
                  </a:cubicBezTo>
                  <a:cubicBezTo>
                    <a:pt x="42" y="6"/>
                    <a:pt x="40" y="5"/>
                    <a:pt x="39" y="5"/>
                  </a:cubicBezTo>
                  <a:cubicBezTo>
                    <a:pt x="39" y="1"/>
                    <a:pt x="39" y="1"/>
                    <a:pt x="39" y="1"/>
                  </a:cubicBezTo>
                  <a:cubicBezTo>
                    <a:pt x="39" y="0"/>
                    <a:pt x="38" y="0"/>
                    <a:pt x="37" y="0"/>
                  </a:cubicBezTo>
                  <a:cubicBezTo>
                    <a:pt x="30" y="0"/>
                    <a:pt x="30" y="0"/>
                    <a:pt x="30" y="0"/>
                  </a:cubicBezTo>
                  <a:cubicBezTo>
                    <a:pt x="29" y="0"/>
                    <a:pt x="28" y="0"/>
                    <a:pt x="28" y="1"/>
                  </a:cubicBezTo>
                  <a:cubicBezTo>
                    <a:pt x="28" y="5"/>
                    <a:pt x="28" y="5"/>
                    <a:pt x="28" y="5"/>
                  </a:cubicBezTo>
                  <a:cubicBezTo>
                    <a:pt x="27" y="5"/>
                    <a:pt x="25" y="5"/>
                    <a:pt x="24" y="6"/>
                  </a:cubicBezTo>
                  <a:cubicBezTo>
                    <a:pt x="22" y="3"/>
                    <a:pt x="22" y="3"/>
                    <a:pt x="22" y="3"/>
                  </a:cubicBezTo>
                  <a:cubicBezTo>
                    <a:pt x="22" y="2"/>
                    <a:pt x="21" y="2"/>
                    <a:pt x="20" y="2"/>
                  </a:cubicBezTo>
                  <a:cubicBezTo>
                    <a:pt x="14" y="6"/>
                    <a:pt x="14" y="6"/>
                    <a:pt x="14" y="6"/>
                  </a:cubicBezTo>
                  <a:cubicBezTo>
                    <a:pt x="13" y="6"/>
                    <a:pt x="13" y="7"/>
                    <a:pt x="13" y="8"/>
                  </a:cubicBezTo>
                  <a:cubicBezTo>
                    <a:pt x="15" y="11"/>
                    <a:pt x="15" y="11"/>
                    <a:pt x="15" y="11"/>
                  </a:cubicBezTo>
                  <a:cubicBezTo>
                    <a:pt x="14" y="12"/>
                    <a:pt x="13" y="13"/>
                    <a:pt x="12" y="14"/>
                  </a:cubicBezTo>
                  <a:cubicBezTo>
                    <a:pt x="9" y="12"/>
                    <a:pt x="9" y="12"/>
                    <a:pt x="9" y="12"/>
                  </a:cubicBezTo>
                  <a:cubicBezTo>
                    <a:pt x="8" y="11"/>
                    <a:pt x="7" y="12"/>
                    <a:pt x="7" y="13"/>
                  </a:cubicBezTo>
                  <a:cubicBezTo>
                    <a:pt x="3" y="18"/>
                    <a:pt x="3" y="18"/>
                    <a:pt x="3" y="18"/>
                  </a:cubicBezTo>
                  <a:cubicBezTo>
                    <a:pt x="3" y="19"/>
                    <a:pt x="3" y="20"/>
                    <a:pt x="4" y="21"/>
                  </a:cubicBezTo>
                  <a:cubicBezTo>
                    <a:pt x="6" y="23"/>
                    <a:pt x="6" y="23"/>
                    <a:pt x="6" y="23"/>
                  </a:cubicBezTo>
                  <a:cubicBezTo>
                    <a:pt x="6" y="24"/>
                    <a:pt x="5" y="26"/>
                    <a:pt x="5" y="28"/>
                  </a:cubicBezTo>
                  <a:cubicBezTo>
                    <a:pt x="2" y="28"/>
                    <a:pt x="2" y="28"/>
                    <a:pt x="2" y="28"/>
                  </a:cubicBezTo>
                  <a:cubicBezTo>
                    <a:pt x="1" y="28"/>
                    <a:pt x="0" y="29"/>
                    <a:pt x="0" y="30"/>
                  </a:cubicBezTo>
                  <a:cubicBezTo>
                    <a:pt x="0" y="36"/>
                    <a:pt x="0" y="36"/>
                    <a:pt x="0" y="36"/>
                  </a:cubicBezTo>
                  <a:cubicBezTo>
                    <a:pt x="0" y="38"/>
                    <a:pt x="1" y="38"/>
                    <a:pt x="2" y="38"/>
                  </a:cubicBezTo>
                  <a:cubicBezTo>
                    <a:pt x="5" y="38"/>
                    <a:pt x="5" y="38"/>
                    <a:pt x="5" y="38"/>
                  </a:cubicBezTo>
                  <a:cubicBezTo>
                    <a:pt x="5" y="40"/>
                    <a:pt x="5" y="41"/>
                    <a:pt x="6" y="43"/>
                  </a:cubicBezTo>
                  <a:cubicBezTo>
                    <a:pt x="3" y="44"/>
                    <a:pt x="3" y="44"/>
                    <a:pt x="3" y="44"/>
                  </a:cubicBezTo>
                  <a:cubicBezTo>
                    <a:pt x="2" y="45"/>
                    <a:pt x="2" y="46"/>
                    <a:pt x="3" y="47"/>
                  </a:cubicBezTo>
                  <a:cubicBezTo>
                    <a:pt x="6" y="53"/>
                    <a:pt x="6" y="53"/>
                    <a:pt x="6" y="53"/>
                  </a:cubicBezTo>
                  <a:cubicBezTo>
                    <a:pt x="6" y="54"/>
                    <a:pt x="8" y="54"/>
                    <a:pt x="9" y="53"/>
                  </a:cubicBezTo>
                  <a:cubicBezTo>
                    <a:pt x="11" y="52"/>
                    <a:pt x="11" y="52"/>
                    <a:pt x="11" y="52"/>
                  </a:cubicBezTo>
                  <a:cubicBezTo>
                    <a:pt x="12" y="53"/>
                    <a:pt x="13" y="54"/>
                    <a:pt x="14" y="55"/>
                  </a:cubicBezTo>
                  <a:cubicBezTo>
                    <a:pt x="12" y="57"/>
                    <a:pt x="12" y="57"/>
                    <a:pt x="12" y="57"/>
                  </a:cubicBezTo>
                  <a:cubicBezTo>
                    <a:pt x="12" y="58"/>
                    <a:pt x="12" y="59"/>
                    <a:pt x="13" y="60"/>
                  </a:cubicBezTo>
                  <a:cubicBezTo>
                    <a:pt x="19" y="63"/>
                    <a:pt x="19" y="63"/>
                    <a:pt x="19" y="63"/>
                  </a:cubicBezTo>
                  <a:cubicBezTo>
                    <a:pt x="20" y="64"/>
                    <a:pt x="21" y="64"/>
                    <a:pt x="21" y="63"/>
                  </a:cubicBezTo>
                  <a:cubicBezTo>
                    <a:pt x="23" y="61"/>
                    <a:pt x="23" y="61"/>
                    <a:pt x="23" y="61"/>
                  </a:cubicBezTo>
                  <a:cubicBezTo>
                    <a:pt x="24" y="61"/>
                    <a:pt x="26" y="62"/>
                    <a:pt x="28" y="62"/>
                  </a:cubicBezTo>
                  <a:cubicBezTo>
                    <a:pt x="28" y="65"/>
                    <a:pt x="28" y="65"/>
                    <a:pt x="28" y="65"/>
                  </a:cubicBezTo>
                  <a:cubicBezTo>
                    <a:pt x="28" y="66"/>
                    <a:pt x="29" y="67"/>
                    <a:pt x="30" y="67"/>
                  </a:cubicBezTo>
                  <a:cubicBezTo>
                    <a:pt x="37" y="67"/>
                    <a:pt x="37" y="67"/>
                    <a:pt x="37" y="67"/>
                  </a:cubicBezTo>
                  <a:cubicBezTo>
                    <a:pt x="38" y="67"/>
                    <a:pt x="39" y="66"/>
                    <a:pt x="39" y="65"/>
                  </a:cubicBezTo>
                  <a:cubicBezTo>
                    <a:pt x="39" y="62"/>
                    <a:pt x="39" y="62"/>
                    <a:pt x="39" y="62"/>
                  </a:cubicBezTo>
                  <a:cubicBezTo>
                    <a:pt x="40" y="62"/>
                    <a:pt x="42" y="61"/>
                    <a:pt x="43" y="61"/>
                  </a:cubicBezTo>
                  <a:cubicBezTo>
                    <a:pt x="44" y="63"/>
                    <a:pt x="44" y="63"/>
                    <a:pt x="44" y="63"/>
                  </a:cubicBezTo>
                  <a:cubicBezTo>
                    <a:pt x="45" y="64"/>
                    <a:pt x="46" y="64"/>
                    <a:pt x="47" y="64"/>
                  </a:cubicBezTo>
                  <a:cubicBezTo>
                    <a:pt x="53" y="61"/>
                    <a:pt x="53" y="61"/>
                    <a:pt x="53" y="61"/>
                  </a:cubicBezTo>
                  <a:cubicBezTo>
                    <a:pt x="54" y="60"/>
                    <a:pt x="54" y="59"/>
                    <a:pt x="54" y="58"/>
                  </a:cubicBezTo>
                  <a:cubicBezTo>
                    <a:pt x="52" y="56"/>
                    <a:pt x="52" y="56"/>
                    <a:pt x="52" y="56"/>
                  </a:cubicBezTo>
                  <a:cubicBezTo>
                    <a:pt x="53" y="55"/>
                    <a:pt x="54" y="54"/>
                    <a:pt x="55" y="53"/>
                  </a:cubicBezTo>
                  <a:cubicBezTo>
                    <a:pt x="58" y="54"/>
                    <a:pt x="58" y="54"/>
                    <a:pt x="58" y="54"/>
                  </a:cubicBezTo>
                  <a:cubicBezTo>
                    <a:pt x="58" y="55"/>
                    <a:pt x="60" y="54"/>
                    <a:pt x="60" y="54"/>
                  </a:cubicBezTo>
                  <a:cubicBezTo>
                    <a:pt x="64" y="48"/>
                    <a:pt x="64" y="48"/>
                    <a:pt x="64" y="48"/>
                  </a:cubicBezTo>
                  <a:cubicBezTo>
                    <a:pt x="64" y="47"/>
                    <a:pt x="64" y="46"/>
                    <a:pt x="63" y="45"/>
                  </a:cubicBezTo>
                  <a:cubicBezTo>
                    <a:pt x="61" y="44"/>
                    <a:pt x="61" y="44"/>
                    <a:pt x="61" y="44"/>
                  </a:cubicBezTo>
                  <a:cubicBezTo>
                    <a:pt x="61" y="42"/>
                    <a:pt x="62" y="40"/>
                    <a:pt x="62" y="38"/>
                  </a:cubicBezTo>
                  <a:cubicBezTo>
                    <a:pt x="65" y="38"/>
                    <a:pt x="65" y="38"/>
                    <a:pt x="65" y="38"/>
                  </a:cubicBezTo>
                  <a:cubicBezTo>
                    <a:pt x="66" y="38"/>
                    <a:pt x="67" y="38"/>
                    <a:pt x="67" y="36"/>
                  </a:cubicBezTo>
                  <a:cubicBezTo>
                    <a:pt x="67" y="30"/>
                    <a:pt x="67" y="30"/>
                    <a:pt x="67" y="30"/>
                  </a:cubicBezTo>
                  <a:cubicBezTo>
                    <a:pt x="67" y="29"/>
                    <a:pt x="66" y="28"/>
                    <a:pt x="65" y="28"/>
                  </a:cubicBezTo>
                  <a:close/>
                  <a:moveTo>
                    <a:pt x="33" y="39"/>
                  </a:moveTo>
                  <a:cubicBezTo>
                    <a:pt x="30" y="39"/>
                    <a:pt x="28" y="36"/>
                    <a:pt x="28" y="33"/>
                  </a:cubicBezTo>
                  <a:cubicBezTo>
                    <a:pt x="28" y="30"/>
                    <a:pt x="30" y="28"/>
                    <a:pt x="33" y="28"/>
                  </a:cubicBezTo>
                  <a:cubicBezTo>
                    <a:pt x="36" y="28"/>
                    <a:pt x="39" y="30"/>
                    <a:pt x="39" y="33"/>
                  </a:cubicBezTo>
                  <a:cubicBezTo>
                    <a:pt x="39" y="36"/>
                    <a:pt x="36" y="39"/>
                    <a:pt x="33"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54" name="Freeform 9">
              <a:extLst>
                <a:ext uri="{FF2B5EF4-FFF2-40B4-BE49-F238E27FC236}">
                  <a16:creationId xmlns:a16="http://schemas.microsoft.com/office/drawing/2014/main" id="{90DB7341-8EBC-7524-9B79-B2960BD07DFB}"/>
                </a:ext>
              </a:extLst>
            </p:cNvPr>
            <p:cNvSpPr>
              <a:spLocks noEditPoints="1"/>
            </p:cNvSpPr>
            <p:nvPr/>
          </p:nvSpPr>
          <p:spPr bwMode="auto">
            <a:xfrm>
              <a:off x="2330984" y="5421011"/>
              <a:ext cx="484015" cy="247268"/>
            </a:xfrm>
            <a:custGeom>
              <a:avLst/>
              <a:gdLst>
                <a:gd name="T0" fmla="*/ 231 w 231"/>
                <a:gd name="T1" fmla="*/ 59 h 116"/>
                <a:gd name="T2" fmla="*/ 231 w 231"/>
                <a:gd name="T3" fmla="*/ 89 h 116"/>
                <a:gd name="T4" fmla="*/ 228 w 231"/>
                <a:gd name="T5" fmla="*/ 93 h 116"/>
                <a:gd name="T6" fmla="*/ 215 w 231"/>
                <a:gd name="T7" fmla="*/ 93 h 116"/>
                <a:gd name="T8" fmla="*/ 192 w 231"/>
                <a:gd name="T9" fmla="*/ 116 h 116"/>
                <a:gd name="T10" fmla="*/ 169 w 231"/>
                <a:gd name="T11" fmla="*/ 93 h 116"/>
                <a:gd name="T12" fmla="*/ 72 w 231"/>
                <a:gd name="T13" fmla="*/ 93 h 116"/>
                <a:gd name="T14" fmla="*/ 49 w 231"/>
                <a:gd name="T15" fmla="*/ 116 h 116"/>
                <a:gd name="T16" fmla="*/ 26 w 231"/>
                <a:gd name="T17" fmla="*/ 93 h 116"/>
                <a:gd name="T18" fmla="*/ 5 w 231"/>
                <a:gd name="T19" fmla="*/ 93 h 116"/>
                <a:gd name="T20" fmla="*/ 0 w 231"/>
                <a:gd name="T21" fmla="*/ 89 h 116"/>
                <a:gd name="T22" fmla="*/ 0 w 231"/>
                <a:gd name="T23" fmla="*/ 6 h 116"/>
                <a:gd name="T24" fmla="*/ 5 w 231"/>
                <a:gd name="T25" fmla="*/ 0 h 116"/>
                <a:gd name="T26" fmla="*/ 171 w 231"/>
                <a:gd name="T27" fmla="*/ 0 h 116"/>
                <a:gd name="T28" fmla="*/ 231 w 231"/>
                <a:gd name="T29" fmla="*/ 59 h 116"/>
                <a:gd name="T30" fmla="*/ 187 w 231"/>
                <a:gd name="T31" fmla="*/ 33 h 116"/>
                <a:gd name="T32" fmla="*/ 165 w 231"/>
                <a:gd name="T33" fmla="*/ 11 h 116"/>
                <a:gd name="T34" fmla="*/ 133 w 231"/>
                <a:gd name="T35" fmla="*/ 11 h 116"/>
                <a:gd name="T36" fmla="*/ 133 w 231"/>
                <a:gd name="T37" fmla="*/ 33 h 116"/>
                <a:gd name="T38" fmla="*/ 187 w 231"/>
                <a:gd name="T39"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1" h="116">
                  <a:moveTo>
                    <a:pt x="231" y="59"/>
                  </a:moveTo>
                  <a:cubicBezTo>
                    <a:pt x="231" y="89"/>
                    <a:pt x="231" y="89"/>
                    <a:pt x="231" y="89"/>
                  </a:cubicBezTo>
                  <a:cubicBezTo>
                    <a:pt x="228" y="93"/>
                    <a:pt x="228" y="93"/>
                    <a:pt x="228" y="93"/>
                  </a:cubicBezTo>
                  <a:cubicBezTo>
                    <a:pt x="215" y="93"/>
                    <a:pt x="215" y="93"/>
                    <a:pt x="215" y="93"/>
                  </a:cubicBezTo>
                  <a:cubicBezTo>
                    <a:pt x="215" y="106"/>
                    <a:pt x="205" y="116"/>
                    <a:pt x="192" y="116"/>
                  </a:cubicBezTo>
                  <a:cubicBezTo>
                    <a:pt x="179" y="116"/>
                    <a:pt x="169" y="106"/>
                    <a:pt x="169" y="93"/>
                  </a:cubicBezTo>
                  <a:cubicBezTo>
                    <a:pt x="72" y="93"/>
                    <a:pt x="72" y="93"/>
                    <a:pt x="72" y="93"/>
                  </a:cubicBezTo>
                  <a:cubicBezTo>
                    <a:pt x="72" y="106"/>
                    <a:pt x="62" y="116"/>
                    <a:pt x="49" y="116"/>
                  </a:cubicBezTo>
                  <a:cubicBezTo>
                    <a:pt x="37" y="116"/>
                    <a:pt x="26" y="106"/>
                    <a:pt x="26" y="93"/>
                  </a:cubicBezTo>
                  <a:cubicBezTo>
                    <a:pt x="5" y="93"/>
                    <a:pt x="5" y="93"/>
                    <a:pt x="5" y="93"/>
                  </a:cubicBezTo>
                  <a:cubicBezTo>
                    <a:pt x="0" y="89"/>
                    <a:pt x="0" y="89"/>
                    <a:pt x="0" y="89"/>
                  </a:cubicBezTo>
                  <a:cubicBezTo>
                    <a:pt x="0" y="6"/>
                    <a:pt x="0" y="6"/>
                    <a:pt x="0" y="6"/>
                  </a:cubicBezTo>
                  <a:cubicBezTo>
                    <a:pt x="5" y="0"/>
                    <a:pt x="5" y="0"/>
                    <a:pt x="5" y="0"/>
                  </a:cubicBezTo>
                  <a:cubicBezTo>
                    <a:pt x="171" y="0"/>
                    <a:pt x="171" y="0"/>
                    <a:pt x="171" y="0"/>
                  </a:cubicBezTo>
                  <a:lnTo>
                    <a:pt x="231" y="59"/>
                  </a:lnTo>
                  <a:close/>
                  <a:moveTo>
                    <a:pt x="187" y="33"/>
                  </a:moveTo>
                  <a:cubicBezTo>
                    <a:pt x="165" y="11"/>
                    <a:pt x="165" y="11"/>
                    <a:pt x="165" y="11"/>
                  </a:cubicBezTo>
                  <a:cubicBezTo>
                    <a:pt x="133" y="11"/>
                    <a:pt x="133" y="11"/>
                    <a:pt x="133" y="11"/>
                  </a:cubicBezTo>
                  <a:cubicBezTo>
                    <a:pt x="133" y="33"/>
                    <a:pt x="133" y="33"/>
                    <a:pt x="133" y="33"/>
                  </a:cubicBezTo>
                  <a:lnTo>
                    <a:pt x="187" y="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grpSp>
        <p:nvGrpSpPr>
          <p:cNvPr id="555" name="Ryhmä 554">
            <a:extLst>
              <a:ext uri="{FF2B5EF4-FFF2-40B4-BE49-F238E27FC236}">
                <a16:creationId xmlns:a16="http://schemas.microsoft.com/office/drawing/2014/main" id="{E8F45DB9-EE48-C7FC-3D58-78A9BD011CF9}"/>
              </a:ext>
            </a:extLst>
          </p:cNvPr>
          <p:cNvGrpSpPr/>
          <p:nvPr/>
        </p:nvGrpSpPr>
        <p:grpSpPr>
          <a:xfrm>
            <a:off x="10518037" y="4899782"/>
            <a:ext cx="476655" cy="438889"/>
            <a:chOff x="10625493" y="4863050"/>
            <a:chExt cx="476655" cy="438889"/>
          </a:xfrm>
          <a:solidFill>
            <a:schemeClr val="accent4">
              <a:lumMod val="50000"/>
            </a:schemeClr>
          </a:solidFill>
        </p:grpSpPr>
        <p:grpSp>
          <p:nvGrpSpPr>
            <p:cNvPr id="556" name="Ryhmä 555">
              <a:extLst>
                <a:ext uri="{FF2B5EF4-FFF2-40B4-BE49-F238E27FC236}">
                  <a16:creationId xmlns:a16="http://schemas.microsoft.com/office/drawing/2014/main" id="{CB8A8CA7-A7A7-B7DA-C170-164F8F1BC43A}"/>
                </a:ext>
              </a:extLst>
            </p:cNvPr>
            <p:cNvGrpSpPr/>
            <p:nvPr/>
          </p:nvGrpSpPr>
          <p:grpSpPr>
            <a:xfrm>
              <a:off x="10625493" y="4863050"/>
              <a:ext cx="246304" cy="194600"/>
              <a:chOff x="2908300" y="1830388"/>
              <a:chExt cx="1169988" cy="561976"/>
            </a:xfrm>
            <a:grpFill/>
          </p:grpSpPr>
          <p:sp>
            <p:nvSpPr>
              <p:cNvPr id="558" name="Freeform 266">
                <a:extLst>
                  <a:ext uri="{FF2B5EF4-FFF2-40B4-BE49-F238E27FC236}">
                    <a16:creationId xmlns:a16="http://schemas.microsoft.com/office/drawing/2014/main" id="{61065F81-5222-E46A-9C44-243E522E8E4B}"/>
                  </a:ext>
                </a:extLst>
              </p:cNvPr>
              <p:cNvSpPr>
                <a:spLocks noEditPoints="1"/>
              </p:cNvSpPr>
              <p:nvPr/>
            </p:nvSpPr>
            <p:spPr bwMode="auto">
              <a:xfrm>
                <a:off x="2908300" y="1830388"/>
                <a:ext cx="1169988" cy="493713"/>
              </a:xfrm>
              <a:custGeom>
                <a:avLst/>
                <a:gdLst>
                  <a:gd name="T0" fmla="*/ 2 w 103"/>
                  <a:gd name="T1" fmla="*/ 39 h 43"/>
                  <a:gd name="T2" fmla="*/ 3 w 103"/>
                  <a:gd name="T3" fmla="*/ 39 h 43"/>
                  <a:gd name="T4" fmla="*/ 5 w 103"/>
                  <a:gd name="T5" fmla="*/ 37 h 43"/>
                  <a:gd name="T6" fmla="*/ 17 w 103"/>
                  <a:gd name="T7" fmla="*/ 27 h 43"/>
                  <a:gd name="T8" fmla="*/ 30 w 103"/>
                  <a:gd name="T9" fmla="*/ 40 h 43"/>
                  <a:gd name="T10" fmla="*/ 33 w 103"/>
                  <a:gd name="T11" fmla="*/ 43 h 43"/>
                  <a:gd name="T12" fmla="*/ 36 w 103"/>
                  <a:gd name="T13" fmla="*/ 41 h 43"/>
                  <a:gd name="T14" fmla="*/ 64 w 103"/>
                  <a:gd name="T15" fmla="*/ 41 h 43"/>
                  <a:gd name="T16" fmla="*/ 68 w 103"/>
                  <a:gd name="T17" fmla="*/ 42 h 43"/>
                  <a:gd name="T18" fmla="*/ 71 w 103"/>
                  <a:gd name="T19" fmla="*/ 39 h 43"/>
                  <a:gd name="T20" fmla="*/ 74 w 103"/>
                  <a:gd name="T21" fmla="*/ 32 h 43"/>
                  <a:gd name="T22" fmla="*/ 83 w 103"/>
                  <a:gd name="T23" fmla="*/ 27 h 43"/>
                  <a:gd name="T24" fmla="*/ 96 w 103"/>
                  <a:gd name="T25" fmla="*/ 39 h 43"/>
                  <a:gd name="T26" fmla="*/ 99 w 103"/>
                  <a:gd name="T27" fmla="*/ 42 h 43"/>
                  <a:gd name="T28" fmla="*/ 101 w 103"/>
                  <a:gd name="T29" fmla="*/ 41 h 43"/>
                  <a:gd name="T30" fmla="*/ 102 w 103"/>
                  <a:gd name="T31" fmla="*/ 36 h 43"/>
                  <a:gd name="T32" fmla="*/ 101 w 103"/>
                  <a:gd name="T33" fmla="*/ 32 h 43"/>
                  <a:gd name="T34" fmla="*/ 102 w 103"/>
                  <a:gd name="T35" fmla="*/ 30 h 43"/>
                  <a:gd name="T36" fmla="*/ 98 w 103"/>
                  <a:gd name="T37" fmla="*/ 27 h 43"/>
                  <a:gd name="T38" fmla="*/ 98 w 103"/>
                  <a:gd name="T39" fmla="*/ 27 h 43"/>
                  <a:gd name="T40" fmla="*/ 83 w 103"/>
                  <a:gd name="T41" fmla="*/ 16 h 43"/>
                  <a:gd name="T42" fmla="*/ 72 w 103"/>
                  <a:gd name="T43" fmla="*/ 14 h 43"/>
                  <a:gd name="T44" fmla="*/ 62 w 103"/>
                  <a:gd name="T45" fmla="*/ 2 h 43"/>
                  <a:gd name="T46" fmla="*/ 47 w 103"/>
                  <a:gd name="T47" fmla="*/ 0 h 43"/>
                  <a:gd name="T48" fmla="*/ 7 w 103"/>
                  <a:gd name="T49" fmla="*/ 23 h 43"/>
                  <a:gd name="T50" fmla="*/ 3 w 103"/>
                  <a:gd name="T51" fmla="*/ 28 h 43"/>
                  <a:gd name="T52" fmla="*/ 0 w 103"/>
                  <a:gd name="T53" fmla="*/ 36 h 43"/>
                  <a:gd name="T54" fmla="*/ 2 w 103"/>
                  <a:gd name="T55" fmla="*/ 39 h 43"/>
                  <a:gd name="T56" fmla="*/ 63 w 103"/>
                  <a:gd name="T57" fmla="*/ 16 h 43"/>
                  <a:gd name="T58" fmla="*/ 60 w 103"/>
                  <a:gd name="T59" fmla="*/ 5 h 43"/>
                  <a:gd name="T60" fmla="*/ 64 w 103"/>
                  <a:gd name="T61" fmla="*/ 7 h 43"/>
                  <a:gd name="T62" fmla="*/ 66 w 103"/>
                  <a:gd name="T63" fmla="*/ 9 h 43"/>
                  <a:gd name="T64" fmla="*/ 68 w 103"/>
                  <a:gd name="T65" fmla="*/ 13 h 43"/>
                  <a:gd name="T66" fmla="*/ 66 w 103"/>
                  <a:gd name="T67" fmla="*/ 16 h 43"/>
                  <a:gd name="T68" fmla="*/ 66 w 103"/>
                  <a:gd name="T69" fmla="*/ 16 h 43"/>
                  <a:gd name="T70" fmla="*/ 63 w 103"/>
                  <a:gd name="T71" fmla="*/ 16 h 43"/>
                  <a:gd name="T72" fmla="*/ 43 w 103"/>
                  <a:gd name="T73" fmla="*/ 7 h 43"/>
                  <a:gd name="T74" fmla="*/ 46 w 103"/>
                  <a:gd name="T75" fmla="*/ 5 h 43"/>
                  <a:gd name="T76" fmla="*/ 57 w 103"/>
                  <a:gd name="T77" fmla="*/ 5 h 43"/>
                  <a:gd name="T78" fmla="*/ 58 w 103"/>
                  <a:gd name="T79" fmla="*/ 5 h 43"/>
                  <a:gd name="T80" fmla="*/ 61 w 103"/>
                  <a:gd name="T81" fmla="*/ 16 h 43"/>
                  <a:gd name="T82" fmla="*/ 48 w 103"/>
                  <a:gd name="T83" fmla="*/ 16 h 43"/>
                  <a:gd name="T84" fmla="*/ 43 w 103"/>
                  <a:gd name="T85" fmla="*/ 12 h 43"/>
                  <a:gd name="T86" fmla="*/ 43 w 103"/>
                  <a:gd name="T87" fmla="*/ 7 h 43"/>
                  <a:gd name="T88" fmla="*/ 39 w 103"/>
                  <a:gd name="T89" fmla="*/ 5 h 43"/>
                  <a:gd name="T90" fmla="*/ 41 w 103"/>
                  <a:gd name="T91" fmla="*/ 7 h 43"/>
                  <a:gd name="T92" fmla="*/ 41 w 103"/>
                  <a:gd name="T93" fmla="*/ 14 h 43"/>
                  <a:gd name="T94" fmla="*/ 40 w 103"/>
                  <a:gd name="T95" fmla="*/ 16 h 43"/>
                  <a:gd name="T96" fmla="*/ 23 w 103"/>
                  <a:gd name="T97" fmla="*/ 16 h 43"/>
                  <a:gd name="T98" fmla="*/ 21 w 103"/>
                  <a:gd name="T99" fmla="*/ 14 h 43"/>
                  <a:gd name="T100" fmla="*/ 39 w 103"/>
                  <a:gd name="T10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43">
                    <a:moveTo>
                      <a:pt x="2" y="39"/>
                    </a:moveTo>
                    <a:cubicBezTo>
                      <a:pt x="3" y="39"/>
                      <a:pt x="3" y="39"/>
                      <a:pt x="3" y="39"/>
                    </a:cubicBezTo>
                    <a:cubicBezTo>
                      <a:pt x="4" y="39"/>
                      <a:pt x="4" y="38"/>
                      <a:pt x="5" y="37"/>
                    </a:cubicBezTo>
                    <a:cubicBezTo>
                      <a:pt x="7" y="31"/>
                      <a:pt x="11" y="27"/>
                      <a:pt x="17" y="27"/>
                    </a:cubicBezTo>
                    <a:cubicBezTo>
                      <a:pt x="25" y="27"/>
                      <a:pt x="29" y="31"/>
                      <a:pt x="30" y="40"/>
                    </a:cubicBezTo>
                    <a:cubicBezTo>
                      <a:pt x="30" y="41"/>
                      <a:pt x="31" y="43"/>
                      <a:pt x="33" y="43"/>
                    </a:cubicBezTo>
                    <a:cubicBezTo>
                      <a:pt x="35" y="43"/>
                      <a:pt x="36" y="41"/>
                      <a:pt x="36" y="41"/>
                    </a:cubicBezTo>
                    <a:cubicBezTo>
                      <a:pt x="64" y="41"/>
                      <a:pt x="64" y="41"/>
                      <a:pt x="64" y="41"/>
                    </a:cubicBezTo>
                    <a:cubicBezTo>
                      <a:pt x="64" y="41"/>
                      <a:pt x="65" y="42"/>
                      <a:pt x="68" y="42"/>
                    </a:cubicBezTo>
                    <a:cubicBezTo>
                      <a:pt x="70" y="42"/>
                      <a:pt x="71" y="41"/>
                      <a:pt x="71" y="39"/>
                    </a:cubicBezTo>
                    <a:cubicBezTo>
                      <a:pt x="73" y="35"/>
                      <a:pt x="72" y="34"/>
                      <a:pt x="74" y="32"/>
                    </a:cubicBezTo>
                    <a:cubicBezTo>
                      <a:pt x="77" y="28"/>
                      <a:pt x="80" y="27"/>
                      <a:pt x="83" y="27"/>
                    </a:cubicBezTo>
                    <a:cubicBezTo>
                      <a:pt x="90" y="27"/>
                      <a:pt x="95" y="32"/>
                      <a:pt x="96" y="39"/>
                    </a:cubicBezTo>
                    <a:cubicBezTo>
                      <a:pt x="96" y="40"/>
                      <a:pt x="97" y="42"/>
                      <a:pt x="99" y="42"/>
                    </a:cubicBezTo>
                    <a:cubicBezTo>
                      <a:pt x="100" y="42"/>
                      <a:pt x="100" y="41"/>
                      <a:pt x="101" y="41"/>
                    </a:cubicBezTo>
                    <a:cubicBezTo>
                      <a:pt x="102" y="40"/>
                      <a:pt x="103" y="38"/>
                      <a:pt x="102" y="36"/>
                    </a:cubicBezTo>
                    <a:cubicBezTo>
                      <a:pt x="102" y="35"/>
                      <a:pt x="101" y="32"/>
                      <a:pt x="101" y="32"/>
                    </a:cubicBezTo>
                    <a:cubicBezTo>
                      <a:pt x="101" y="31"/>
                      <a:pt x="102" y="31"/>
                      <a:pt x="102" y="30"/>
                    </a:cubicBezTo>
                    <a:cubicBezTo>
                      <a:pt x="102" y="29"/>
                      <a:pt x="100" y="27"/>
                      <a:pt x="98" y="27"/>
                    </a:cubicBezTo>
                    <a:cubicBezTo>
                      <a:pt x="98" y="27"/>
                      <a:pt x="98" y="27"/>
                      <a:pt x="98" y="27"/>
                    </a:cubicBezTo>
                    <a:cubicBezTo>
                      <a:pt x="95" y="24"/>
                      <a:pt x="95" y="20"/>
                      <a:pt x="83" y="16"/>
                    </a:cubicBezTo>
                    <a:cubicBezTo>
                      <a:pt x="80" y="15"/>
                      <a:pt x="72" y="14"/>
                      <a:pt x="72" y="14"/>
                    </a:cubicBezTo>
                    <a:cubicBezTo>
                      <a:pt x="71" y="12"/>
                      <a:pt x="67" y="4"/>
                      <a:pt x="62" y="2"/>
                    </a:cubicBezTo>
                    <a:cubicBezTo>
                      <a:pt x="60" y="1"/>
                      <a:pt x="52" y="0"/>
                      <a:pt x="47" y="0"/>
                    </a:cubicBezTo>
                    <a:cubicBezTo>
                      <a:pt x="29" y="0"/>
                      <a:pt x="14" y="10"/>
                      <a:pt x="7" y="23"/>
                    </a:cubicBezTo>
                    <a:cubicBezTo>
                      <a:pt x="5" y="25"/>
                      <a:pt x="4" y="26"/>
                      <a:pt x="3" y="28"/>
                    </a:cubicBezTo>
                    <a:cubicBezTo>
                      <a:pt x="1" y="31"/>
                      <a:pt x="0" y="34"/>
                      <a:pt x="0" y="36"/>
                    </a:cubicBezTo>
                    <a:cubicBezTo>
                      <a:pt x="0" y="37"/>
                      <a:pt x="1" y="39"/>
                      <a:pt x="2" y="39"/>
                    </a:cubicBezTo>
                    <a:close/>
                    <a:moveTo>
                      <a:pt x="63" y="16"/>
                    </a:moveTo>
                    <a:cubicBezTo>
                      <a:pt x="60" y="5"/>
                      <a:pt x="60" y="5"/>
                      <a:pt x="60" y="5"/>
                    </a:cubicBezTo>
                    <a:cubicBezTo>
                      <a:pt x="61" y="5"/>
                      <a:pt x="62" y="5"/>
                      <a:pt x="64" y="7"/>
                    </a:cubicBezTo>
                    <a:cubicBezTo>
                      <a:pt x="65" y="7"/>
                      <a:pt x="65" y="8"/>
                      <a:pt x="66" y="9"/>
                    </a:cubicBezTo>
                    <a:cubicBezTo>
                      <a:pt x="68" y="13"/>
                      <a:pt x="68" y="13"/>
                      <a:pt x="68" y="13"/>
                    </a:cubicBezTo>
                    <a:cubicBezTo>
                      <a:pt x="68" y="14"/>
                      <a:pt x="68" y="16"/>
                      <a:pt x="66" y="16"/>
                    </a:cubicBezTo>
                    <a:cubicBezTo>
                      <a:pt x="66" y="16"/>
                      <a:pt x="66" y="16"/>
                      <a:pt x="66" y="16"/>
                    </a:cubicBezTo>
                    <a:lnTo>
                      <a:pt x="63" y="16"/>
                    </a:lnTo>
                    <a:close/>
                    <a:moveTo>
                      <a:pt x="43" y="7"/>
                    </a:moveTo>
                    <a:cubicBezTo>
                      <a:pt x="43" y="6"/>
                      <a:pt x="45" y="5"/>
                      <a:pt x="46" y="5"/>
                    </a:cubicBezTo>
                    <a:cubicBezTo>
                      <a:pt x="57" y="5"/>
                      <a:pt x="57" y="5"/>
                      <a:pt x="57" y="5"/>
                    </a:cubicBezTo>
                    <a:cubicBezTo>
                      <a:pt x="57" y="5"/>
                      <a:pt x="58" y="5"/>
                      <a:pt x="58" y="5"/>
                    </a:cubicBezTo>
                    <a:cubicBezTo>
                      <a:pt x="61" y="16"/>
                      <a:pt x="61" y="16"/>
                      <a:pt x="61" y="16"/>
                    </a:cubicBezTo>
                    <a:cubicBezTo>
                      <a:pt x="48" y="16"/>
                      <a:pt x="48" y="16"/>
                      <a:pt x="48" y="16"/>
                    </a:cubicBezTo>
                    <a:cubicBezTo>
                      <a:pt x="46" y="16"/>
                      <a:pt x="43" y="14"/>
                      <a:pt x="43" y="12"/>
                    </a:cubicBezTo>
                    <a:lnTo>
                      <a:pt x="43" y="7"/>
                    </a:lnTo>
                    <a:close/>
                    <a:moveTo>
                      <a:pt x="39" y="5"/>
                    </a:moveTo>
                    <a:cubicBezTo>
                      <a:pt x="40" y="5"/>
                      <a:pt x="41" y="5"/>
                      <a:pt x="41" y="7"/>
                    </a:cubicBezTo>
                    <a:cubicBezTo>
                      <a:pt x="41" y="14"/>
                      <a:pt x="41" y="14"/>
                      <a:pt x="41" y="14"/>
                    </a:cubicBezTo>
                    <a:cubicBezTo>
                      <a:pt x="41" y="15"/>
                      <a:pt x="41" y="16"/>
                      <a:pt x="40" y="16"/>
                    </a:cubicBezTo>
                    <a:cubicBezTo>
                      <a:pt x="23" y="16"/>
                      <a:pt x="23" y="16"/>
                      <a:pt x="23" y="16"/>
                    </a:cubicBezTo>
                    <a:cubicBezTo>
                      <a:pt x="22" y="16"/>
                      <a:pt x="21" y="15"/>
                      <a:pt x="21" y="14"/>
                    </a:cubicBezTo>
                    <a:cubicBezTo>
                      <a:pt x="20" y="6"/>
                      <a:pt x="39" y="5"/>
                      <a:pt x="39"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59" name="Freeform 267">
                <a:extLst>
                  <a:ext uri="{FF2B5EF4-FFF2-40B4-BE49-F238E27FC236}">
                    <a16:creationId xmlns:a16="http://schemas.microsoft.com/office/drawing/2014/main" id="{53C49891-3F3C-1D8E-0F5D-72AE247AA857}"/>
                  </a:ext>
                </a:extLst>
              </p:cNvPr>
              <p:cNvSpPr>
                <a:spLocks noEditPoints="1"/>
              </p:cNvSpPr>
              <p:nvPr/>
            </p:nvSpPr>
            <p:spPr bwMode="auto">
              <a:xfrm>
                <a:off x="2998788" y="2162176"/>
                <a:ext cx="215900" cy="230188"/>
              </a:xfrm>
              <a:custGeom>
                <a:avLst/>
                <a:gdLst>
                  <a:gd name="T0" fmla="*/ 9 w 19"/>
                  <a:gd name="T1" fmla="*/ 0 h 20"/>
                  <a:gd name="T2" fmla="*/ 0 w 19"/>
                  <a:gd name="T3" fmla="*/ 10 h 20"/>
                  <a:gd name="T4" fmla="*/ 9 w 19"/>
                  <a:gd name="T5" fmla="*/ 20 h 20"/>
                  <a:gd name="T6" fmla="*/ 19 w 19"/>
                  <a:gd name="T7" fmla="*/ 10 h 20"/>
                  <a:gd name="T8" fmla="*/ 9 w 19"/>
                  <a:gd name="T9" fmla="*/ 0 h 20"/>
                  <a:gd name="T10" fmla="*/ 9 w 19"/>
                  <a:gd name="T11" fmla="*/ 14 h 20"/>
                  <a:gd name="T12" fmla="*/ 5 w 19"/>
                  <a:gd name="T13" fmla="*/ 10 h 20"/>
                  <a:gd name="T14" fmla="*/ 9 w 19"/>
                  <a:gd name="T15" fmla="*/ 6 h 20"/>
                  <a:gd name="T16" fmla="*/ 14 w 19"/>
                  <a:gd name="T17" fmla="*/ 10 h 20"/>
                  <a:gd name="T18" fmla="*/ 9 w 19"/>
                  <a:gd name="T1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0"/>
                    </a:moveTo>
                    <a:cubicBezTo>
                      <a:pt x="4" y="0"/>
                      <a:pt x="0" y="4"/>
                      <a:pt x="0" y="10"/>
                    </a:cubicBezTo>
                    <a:cubicBezTo>
                      <a:pt x="0" y="15"/>
                      <a:pt x="4" y="20"/>
                      <a:pt x="9" y="20"/>
                    </a:cubicBezTo>
                    <a:cubicBezTo>
                      <a:pt x="15" y="20"/>
                      <a:pt x="19" y="15"/>
                      <a:pt x="19" y="10"/>
                    </a:cubicBezTo>
                    <a:cubicBezTo>
                      <a:pt x="19" y="4"/>
                      <a:pt x="15" y="0"/>
                      <a:pt x="9" y="0"/>
                    </a:cubicBezTo>
                    <a:close/>
                    <a:moveTo>
                      <a:pt x="9" y="14"/>
                    </a:moveTo>
                    <a:cubicBezTo>
                      <a:pt x="7" y="14"/>
                      <a:pt x="5" y="12"/>
                      <a:pt x="5" y="10"/>
                    </a:cubicBezTo>
                    <a:cubicBezTo>
                      <a:pt x="5" y="8"/>
                      <a:pt x="7" y="6"/>
                      <a:pt x="9" y="6"/>
                    </a:cubicBezTo>
                    <a:cubicBezTo>
                      <a:pt x="12" y="6"/>
                      <a:pt x="14" y="8"/>
                      <a:pt x="14" y="10"/>
                    </a:cubicBezTo>
                    <a:cubicBezTo>
                      <a:pt x="14" y="12"/>
                      <a:pt x="12" y="14"/>
                      <a:pt x="9"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60" name="Freeform 268">
                <a:extLst>
                  <a:ext uri="{FF2B5EF4-FFF2-40B4-BE49-F238E27FC236}">
                    <a16:creationId xmlns:a16="http://schemas.microsoft.com/office/drawing/2014/main" id="{49D6491F-76F0-EFA1-5C68-977988D4C447}"/>
                  </a:ext>
                </a:extLst>
              </p:cNvPr>
              <p:cNvSpPr>
                <a:spLocks noEditPoints="1"/>
              </p:cNvSpPr>
              <p:nvPr/>
            </p:nvSpPr>
            <p:spPr bwMode="auto">
              <a:xfrm>
                <a:off x="3748088" y="2162176"/>
                <a:ext cx="215900" cy="230188"/>
              </a:xfrm>
              <a:custGeom>
                <a:avLst/>
                <a:gdLst>
                  <a:gd name="T0" fmla="*/ 10 w 19"/>
                  <a:gd name="T1" fmla="*/ 0 h 20"/>
                  <a:gd name="T2" fmla="*/ 0 w 19"/>
                  <a:gd name="T3" fmla="*/ 10 h 20"/>
                  <a:gd name="T4" fmla="*/ 10 w 19"/>
                  <a:gd name="T5" fmla="*/ 20 h 20"/>
                  <a:gd name="T6" fmla="*/ 19 w 19"/>
                  <a:gd name="T7" fmla="*/ 10 h 20"/>
                  <a:gd name="T8" fmla="*/ 10 w 19"/>
                  <a:gd name="T9" fmla="*/ 0 h 20"/>
                  <a:gd name="T10" fmla="*/ 10 w 19"/>
                  <a:gd name="T11" fmla="*/ 14 h 20"/>
                  <a:gd name="T12" fmla="*/ 5 w 19"/>
                  <a:gd name="T13" fmla="*/ 10 h 20"/>
                  <a:gd name="T14" fmla="*/ 10 w 19"/>
                  <a:gd name="T15" fmla="*/ 6 h 20"/>
                  <a:gd name="T16" fmla="*/ 14 w 19"/>
                  <a:gd name="T17" fmla="*/ 10 h 20"/>
                  <a:gd name="T18" fmla="*/ 10 w 19"/>
                  <a:gd name="T1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0"/>
                    </a:moveTo>
                    <a:cubicBezTo>
                      <a:pt x="4" y="0"/>
                      <a:pt x="0" y="4"/>
                      <a:pt x="0" y="10"/>
                    </a:cubicBezTo>
                    <a:cubicBezTo>
                      <a:pt x="0" y="15"/>
                      <a:pt x="4" y="20"/>
                      <a:pt x="10" y="20"/>
                    </a:cubicBezTo>
                    <a:cubicBezTo>
                      <a:pt x="15" y="20"/>
                      <a:pt x="19" y="15"/>
                      <a:pt x="19" y="10"/>
                    </a:cubicBezTo>
                    <a:cubicBezTo>
                      <a:pt x="19" y="4"/>
                      <a:pt x="15" y="0"/>
                      <a:pt x="10" y="0"/>
                    </a:cubicBezTo>
                    <a:close/>
                    <a:moveTo>
                      <a:pt x="10" y="14"/>
                    </a:moveTo>
                    <a:cubicBezTo>
                      <a:pt x="7" y="14"/>
                      <a:pt x="5" y="12"/>
                      <a:pt x="5" y="10"/>
                    </a:cubicBezTo>
                    <a:cubicBezTo>
                      <a:pt x="5" y="8"/>
                      <a:pt x="7" y="6"/>
                      <a:pt x="10" y="6"/>
                    </a:cubicBezTo>
                    <a:cubicBezTo>
                      <a:pt x="12" y="6"/>
                      <a:pt x="14" y="8"/>
                      <a:pt x="14" y="10"/>
                    </a:cubicBezTo>
                    <a:cubicBezTo>
                      <a:pt x="14" y="12"/>
                      <a:pt x="12" y="14"/>
                      <a:pt x="10"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pic>
          <p:nvPicPr>
            <p:cNvPr id="557" name="Kuva 556" descr="Lentokone tasaisella täytöllä">
              <a:extLst>
                <a:ext uri="{FF2B5EF4-FFF2-40B4-BE49-F238E27FC236}">
                  <a16:creationId xmlns:a16="http://schemas.microsoft.com/office/drawing/2014/main" id="{9272596A-D992-D0BA-0F98-EAA37C1ECF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61354" y="4911222"/>
              <a:ext cx="340794" cy="390717"/>
            </a:xfrm>
            <a:prstGeom prst="rect">
              <a:avLst/>
            </a:prstGeom>
          </p:spPr>
        </p:pic>
      </p:grpSp>
      <p:grpSp>
        <p:nvGrpSpPr>
          <p:cNvPr id="561" name="Ryhmä 560">
            <a:extLst>
              <a:ext uri="{FF2B5EF4-FFF2-40B4-BE49-F238E27FC236}">
                <a16:creationId xmlns:a16="http://schemas.microsoft.com/office/drawing/2014/main" id="{6FBCA114-652E-0A36-2D7E-00DFD0EE4250}"/>
              </a:ext>
            </a:extLst>
          </p:cNvPr>
          <p:cNvGrpSpPr/>
          <p:nvPr/>
        </p:nvGrpSpPr>
        <p:grpSpPr>
          <a:xfrm>
            <a:off x="11282473" y="3952129"/>
            <a:ext cx="584661" cy="710976"/>
            <a:chOff x="11269936" y="3662970"/>
            <a:chExt cx="591667" cy="929496"/>
          </a:xfrm>
          <a:solidFill>
            <a:schemeClr val="accent4">
              <a:lumMod val="50000"/>
            </a:schemeClr>
          </a:solidFill>
        </p:grpSpPr>
        <p:grpSp>
          <p:nvGrpSpPr>
            <p:cNvPr id="562" name="Ryhmä 561">
              <a:extLst>
                <a:ext uri="{FF2B5EF4-FFF2-40B4-BE49-F238E27FC236}">
                  <a16:creationId xmlns:a16="http://schemas.microsoft.com/office/drawing/2014/main" id="{DF512E19-76A5-6813-4878-EEB0F548BFB3}"/>
                </a:ext>
              </a:extLst>
            </p:cNvPr>
            <p:cNvGrpSpPr/>
            <p:nvPr/>
          </p:nvGrpSpPr>
          <p:grpSpPr>
            <a:xfrm>
              <a:off x="11289847" y="4314187"/>
              <a:ext cx="187728" cy="158310"/>
              <a:chOff x="4206876" y="3128963"/>
              <a:chExt cx="730250" cy="603251"/>
            </a:xfrm>
            <a:grpFill/>
          </p:grpSpPr>
          <p:sp>
            <p:nvSpPr>
              <p:cNvPr id="565" name="Freeform 80">
                <a:extLst>
                  <a:ext uri="{FF2B5EF4-FFF2-40B4-BE49-F238E27FC236}">
                    <a16:creationId xmlns:a16="http://schemas.microsoft.com/office/drawing/2014/main" id="{945CA109-78EE-A4C9-2F4D-CA899467406A}"/>
                  </a:ext>
                </a:extLst>
              </p:cNvPr>
              <p:cNvSpPr>
                <a:spLocks noEditPoints="1"/>
              </p:cNvSpPr>
              <p:nvPr/>
            </p:nvSpPr>
            <p:spPr bwMode="auto">
              <a:xfrm>
                <a:off x="4289426" y="3128963"/>
                <a:ext cx="560388" cy="369888"/>
              </a:xfrm>
              <a:custGeom>
                <a:avLst/>
                <a:gdLst>
                  <a:gd name="T0" fmla="*/ 16 w 147"/>
                  <a:gd name="T1" fmla="*/ 97 h 97"/>
                  <a:gd name="T2" fmla="*/ 132 w 147"/>
                  <a:gd name="T3" fmla="*/ 97 h 97"/>
                  <a:gd name="T4" fmla="*/ 147 w 147"/>
                  <a:gd name="T5" fmla="*/ 82 h 97"/>
                  <a:gd name="T6" fmla="*/ 147 w 147"/>
                  <a:gd name="T7" fmla="*/ 16 h 97"/>
                  <a:gd name="T8" fmla="*/ 132 w 147"/>
                  <a:gd name="T9" fmla="*/ 0 h 97"/>
                  <a:gd name="T10" fmla="*/ 16 w 147"/>
                  <a:gd name="T11" fmla="*/ 0 h 97"/>
                  <a:gd name="T12" fmla="*/ 0 w 147"/>
                  <a:gd name="T13" fmla="*/ 16 h 97"/>
                  <a:gd name="T14" fmla="*/ 0 w 147"/>
                  <a:gd name="T15" fmla="*/ 82 h 97"/>
                  <a:gd name="T16" fmla="*/ 16 w 147"/>
                  <a:gd name="T17" fmla="*/ 97 h 97"/>
                  <a:gd name="T18" fmla="*/ 14 w 147"/>
                  <a:gd name="T19" fmla="*/ 23 h 97"/>
                  <a:gd name="T20" fmla="*/ 24 w 147"/>
                  <a:gd name="T21" fmla="*/ 13 h 97"/>
                  <a:gd name="T22" fmla="*/ 124 w 147"/>
                  <a:gd name="T23" fmla="*/ 13 h 97"/>
                  <a:gd name="T24" fmla="*/ 134 w 147"/>
                  <a:gd name="T25" fmla="*/ 23 h 97"/>
                  <a:gd name="T26" fmla="*/ 134 w 147"/>
                  <a:gd name="T27" fmla="*/ 75 h 97"/>
                  <a:gd name="T28" fmla="*/ 124 w 147"/>
                  <a:gd name="T29" fmla="*/ 86 h 97"/>
                  <a:gd name="T30" fmla="*/ 24 w 147"/>
                  <a:gd name="T31" fmla="*/ 86 h 97"/>
                  <a:gd name="T32" fmla="*/ 14 w 147"/>
                  <a:gd name="T33" fmla="*/ 75 h 97"/>
                  <a:gd name="T34" fmla="*/ 14 w 147"/>
                  <a:gd name="T3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97">
                    <a:moveTo>
                      <a:pt x="16" y="97"/>
                    </a:moveTo>
                    <a:cubicBezTo>
                      <a:pt x="132" y="97"/>
                      <a:pt x="132" y="97"/>
                      <a:pt x="132" y="97"/>
                    </a:cubicBezTo>
                    <a:cubicBezTo>
                      <a:pt x="141" y="97"/>
                      <a:pt x="147" y="90"/>
                      <a:pt x="147" y="82"/>
                    </a:cubicBezTo>
                    <a:cubicBezTo>
                      <a:pt x="147" y="16"/>
                      <a:pt x="147" y="16"/>
                      <a:pt x="147" y="16"/>
                    </a:cubicBezTo>
                    <a:cubicBezTo>
                      <a:pt x="147" y="7"/>
                      <a:pt x="141" y="0"/>
                      <a:pt x="132" y="0"/>
                    </a:cubicBezTo>
                    <a:cubicBezTo>
                      <a:pt x="16" y="0"/>
                      <a:pt x="16" y="0"/>
                      <a:pt x="16" y="0"/>
                    </a:cubicBezTo>
                    <a:cubicBezTo>
                      <a:pt x="7" y="0"/>
                      <a:pt x="0" y="7"/>
                      <a:pt x="0" y="16"/>
                    </a:cubicBezTo>
                    <a:cubicBezTo>
                      <a:pt x="0" y="82"/>
                      <a:pt x="0" y="82"/>
                      <a:pt x="0" y="82"/>
                    </a:cubicBezTo>
                    <a:cubicBezTo>
                      <a:pt x="0" y="90"/>
                      <a:pt x="7" y="97"/>
                      <a:pt x="16" y="97"/>
                    </a:cubicBezTo>
                    <a:close/>
                    <a:moveTo>
                      <a:pt x="14" y="23"/>
                    </a:moveTo>
                    <a:cubicBezTo>
                      <a:pt x="14" y="17"/>
                      <a:pt x="18" y="13"/>
                      <a:pt x="24" y="13"/>
                    </a:cubicBezTo>
                    <a:cubicBezTo>
                      <a:pt x="124" y="13"/>
                      <a:pt x="124" y="13"/>
                      <a:pt x="124" y="13"/>
                    </a:cubicBezTo>
                    <a:cubicBezTo>
                      <a:pt x="129" y="13"/>
                      <a:pt x="134" y="17"/>
                      <a:pt x="134" y="23"/>
                    </a:cubicBezTo>
                    <a:cubicBezTo>
                      <a:pt x="134" y="75"/>
                      <a:pt x="134" y="75"/>
                      <a:pt x="134" y="75"/>
                    </a:cubicBezTo>
                    <a:cubicBezTo>
                      <a:pt x="134" y="81"/>
                      <a:pt x="129" y="86"/>
                      <a:pt x="124" y="86"/>
                    </a:cubicBezTo>
                    <a:cubicBezTo>
                      <a:pt x="24" y="86"/>
                      <a:pt x="24" y="86"/>
                      <a:pt x="24" y="86"/>
                    </a:cubicBezTo>
                    <a:cubicBezTo>
                      <a:pt x="18" y="86"/>
                      <a:pt x="14" y="81"/>
                      <a:pt x="14" y="75"/>
                    </a:cubicBezTo>
                    <a:lnTo>
                      <a:pt x="1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sp>
            <p:nvSpPr>
              <p:cNvPr id="566" name="Freeform 81">
                <a:extLst>
                  <a:ext uri="{FF2B5EF4-FFF2-40B4-BE49-F238E27FC236}">
                    <a16:creationId xmlns:a16="http://schemas.microsoft.com/office/drawing/2014/main" id="{C036F45A-46D4-F300-1A8B-32875CC287B3}"/>
                  </a:ext>
                </a:extLst>
              </p:cNvPr>
              <p:cNvSpPr>
                <a:spLocks noEditPoints="1"/>
              </p:cNvSpPr>
              <p:nvPr/>
            </p:nvSpPr>
            <p:spPr bwMode="auto">
              <a:xfrm>
                <a:off x="4206876" y="3530601"/>
                <a:ext cx="730250" cy="201613"/>
              </a:xfrm>
              <a:custGeom>
                <a:avLst/>
                <a:gdLst>
                  <a:gd name="T0" fmla="*/ 189 w 192"/>
                  <a:gd name="T1" fmla="*/ 41 h 53"/>
                  <a:gd name="T2" fmla="*/ 170 w 192"/>
                  <a:gd name="T3" fmla="*/ 6 h 53"/>
                  <a:gd name="T4" fmla="*/ 151 w 192"/>
                  <a:gd name="T5" fmla="*/ 1 h 53"/>
                  <a:gd name="T6" fmla="*/ 98 w 192"/>
                  <a:gd name="T7" fmla="*/ 1 h 53"/>
                  <a:gd name="T8" fmla="*/ 92 w 192"/>
                  <a:gd name="T9" fmla="*/ 1 h 53"/>
                  <a:gd name="T10" fmla="*/ 39 w 192"/>
                  <a:gd name="T11" fmla="*/ 1 h 53"/>
                  <a:gd name="T12" fmla="*/ 21 w 192"/>
                  <a:gd name="T13" fmla="*/ 6 h 53"/>
                  <a:gd name="T14" fmla="*/ 3 w 192"/>
                  <a:gd name="T15" fmla="*/ 41 h 53"/>
                  <a:gd name="T16" fmla="*/ 10 w 192"/>
                  <a:gd name="T17" fmla="*/ 53 h 53"/>
                  <a:gd name="T18" fmla="*/ 90 w 192"/>
                  <a:gd name="T19" fmla="*/ 53 h 53"/>
                  <a:gd name="T20" fmla="*/ 101 w 192"/>
                  <a:gd name="T21" fmla="*/ 53 h 53"/>
                  <a:gd name="T22" fmla="*/ 180 w 192"/>
                  <a:gd name="T23" fmla="*/ 53 h 53"/>
                  <a:gd name="T24" fmla="*/ 189 w 192"/>
                  <a:gd name="T25" fmla="*/ 41 h 53"/>
                  <a:gd name="T26" fmla="*/ 115 w 192"/>
                  <a:gd name="T27" fmla="*/ 45 h 53"/>
                  <a:gd name="T28" fmla="*/ 77 w 192"/>
                  <a:gd name="T29" fmla="*/ 45 h 53"/>
                  <a:gd name="T30" fmla="*/ 72 w 192"/>
                  <a:gd name="T31" fmla="*/ 40 h 53"/>
                  <a:gd name="T32" fmla="*/ 76 w 192"/>
                  <a:gd name="T33" fmla="*/ 32 h 53"/>
                  <a:gd name="T34" fmla="*/ 81 w 192"/>
                  <a:gd name="T35" fmla="*/ 28 h 53"/>
                  <a:gd name="T36" fmla="*/ 111 w 192"/>
                  <a:gd name="T37" fmla="*/ 28 h 53"/>
                  <a:gd name="T38" fmla="*/ 116 w 192"/>
                  <a:gd name="T39" fmla="*/ 32 h 53"/>
                  <a:gd name="T40" fmla="*/ 120 w 192"/>
                  <a:gd name="T41" fmla="*/ 40 h 53"/>
                  <a:gd name="T42" fmla="*/ 115 w 192"/>
                  <a:gd name="T43"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53">
                    <a:moveTo>
                      <a:pt x="189" y="41"/>
                    </a:moveTo>
                    <a:cubicBezTo>
                      <a:pt x="170" y="6"/>
                      <a:pt x="170" y="6"/>
                      <a:pt x="170" y="6"/>
                    </a:cubicBezTo>
                    <a:cubicBezTo>
                      <a:pt x="165" y="0"/>
                      <a:pt x="159" y="1"/>
                      <a:pt x="151" y="1"/>
                    </a:cubicBezTo>
                    <a:cubicBezTo>
                      <a:pt x="98" y="1"/>
                      <a:pt x="98" y="1"/>
                      <a:pt x="98" y="1"/>
                    </a:cubicBezTo>
                    <a:cubicBezTo>
                      <a:pt x="92" y="1"/>
                      <a:pt x="92" y="1"/>
                      <a:pt x="92" y="1"/>
                    </a:cubicBezTo>
                    <a:cubicBezTo>
                      <a:pt x="39" y="1"/>
                      <a:pt x="39" y="1"/>
                      <a:pt x="39" y="1"/>
                    </a:cubicBezTo>
                    <a:cubicBezTo>
                      <a:pt x="32" y="1"/>
                      <a:pt x="24" y="0"/>
                      <a:pt x="21" y="6"/>
                    </a:cubicBezTo>
                    <a:cubicBezTo>
                      <a:pt x="3" y="41"/>
                      <a:pt x="3" y="41"/>
                      <a:pt x="3" y="41"/>
                    </a:cubicBezTo>
                    <a:cubicBezTo>
                      <a:pt x="0" y="46"/>
                      <a:pt x="3" y="53"/>
                      <a:pt x="10" y="53"/>
                    </a:cubicBezTo>
                    <a:cubicBezTo>
                      <a:pt x="90" y="53"/>
                      <a:pt x="90" y="53"/>
                      <a:pt x="90" y="53"/>
                    </a:cubicBezTo>
                    <a:cubicBezTo>
                      <a:pt x="101" y="53"/>
                      <a:pt x="101" y="53"/>
                      <a:pt x="101" y="53"/>
                    </a:cubicBezTo>
                    <a:cubicBezTo>
                      <a:pt x="180" y="53"/>
                      <a:pt x="180" y="53"/>
                      <a:pt x="180" y="53"/>
                    </a:cubicBezTo>
                    <a:cubicBezTo>
                      <a:pt x="188" y="53"/>
                      <a:pt x="192" y="46"/>
                      <a:pt x="189" y="41"/>
                    </a:cubicBezTo>
                    <a:close/>
                    <a:moveTo>
                      <a:pt x="115" y="45"/>
                    </a:moveTo>
                    <a:cubicBezTo>
                      <a:pt x="77" y="45"/>
                      <a:pt x="77" y="45"/>
                      <a:pt x="77" y="45"/>
                    </a:cubicBezTo>
                    <a:cubicBezTo>
                      <a:pt x="74" y="45"/>
                      <a:pt x="71" y="43"/>
                      <a:pt x="72" y="40"/>
                    </a:cubicBezTo>
                    <a:cubicBezTo>
                      <a:pt x="76" y="32"/>
                      <a:pt x="76" y="32"/>
                      <a:pt x="76" y="32"/>
                    </a:cubicBezTo>
                    <a:cubicBezTo>
                      <a:pt x="76" y="30"/>
                      <a:pt x="78" y="28"/>
                      <a:pt x="81" y="28"/>
                    </a:cubicBezTo>
                    <a:cubicBezTo>
                      <a:pt x="111" y="28"/>
                      <a:pt x="111" y="28"/>
                      <a:pt x="111" y="28"/>
                    </a:cubicBezTo>
                    <a:cubicBezTo>
                      <a:pt x="114" y="28"/>
                      <a:pt x="116" y="30"/>
                      <a:pt x="116" y="32"/>
                    </a:cubicBezTo>
                    <a:cubicBezTo>
                      <a:pt x="120" y="40"/>
                      <a:pt x="120" y="40"/>
                      <a:pt x="120" y="40"/>
                    </a:cubicBezTo>
                    <a:cubicBezTo>
                      <a:pt x="120" y="43"/>
                      <a:pt x="118" y="45"/>
                      <a:pt x="11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black"/>
                  </a:solidFill>
                  <a:effectLst/>
                  <a:uLnTx/>
                  <a:uFillTx/>
                  <a:latin typeface="Source Sans Pro"/>
                  <a:ea typeface="+mn-ea"/>
                  <a:cs typeface="+mn-cs"/>
                </a:endParaRPr>
              </a:p>
            </p:txBody>
          </p:sp>
        </p:grpSp>
        <p:pic>
          <p:nvPicPr>
            <p:cNvPr id="563" name="Kuva 562" descr="Nosturi tasaisella täytöllä">
              <a:extLst>
                <a:ext uri="{FF2B5EF4-FFF2-40B4-BE49-F238E27FC236}">
                  <a16:creationId xmlns:a16="http://schemas.microsoft.com/office/drawing/2014/main" id="{483970E8-479E-922D-54DD-07ADF783D15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69936" y="3662970"/>
              <a:ext cx="422225" cy="600110"/>
            </a:xfrm>
            <a:prstGeom prst="rect">
              <a:avLst/>
            </a:prstGeom>
          </p:spPr>
        </p:pic>
        <p:pic>
          <p:nvPicPr>
            <p:cNvPr id="564" name="Kuva 563" descr="Tehdas tasaisella täytöllä">
              <a:extLst>
                <a:ext uri="{FF2B5EF4-FFF2-40B4-BE49-F238E27FC236}">
                  <a16:creationId xmlns:a16="http://schemas.microsoft.com/office/drawing/2014/main" id="{54B6A830-84BB-4A88-364F-5D6B227C69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31892" y="4081089"/>
              <a:ext cx="329711" cy="511377"/>
            </a:xfrm>
            <a:prstGeom prst="rect">
              <a:avLst/>
            </a:prstGeom>
          </p:spPr>
        </p:pic>
      </p:grpSp>
      <p:sp>
        <p:nvSpPr>
          <p:cNvPr id="567" name="Tekstiruutu 566">
            <a:extLst>
              <a:ext uri="{FF2B5EF4-FFF2-40B4-BE49-F238E27FC236}">
                <a16:creationId xmlns:a16="http://schemas.microsoft.com/office/drawing/2014/main" id="{62FA52A3-1474-FB0B-8F80-0929A39457D5}"/>
              </a:ext>
            </a:extLst>
          </p:cNvPr>
          <p:cNvSpPr txBox="1"/>
          <p:nvPr/>
        </p:nvSpPr>
        <p:spPr>
          <a:xfrm>
            <a:off x="8595538" y="988423"/>
            <a:ext cx="245108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a:ln>
                  <a:noFill/>
                </a:ln>
                <a:solidFill>
                  <a:srgbClr val="3E3D40"/>
                </a:solidFill>
                <a:effectLst/>
                <a:uLnTx/>
                <a:uFillTx/>
                <a:latin typeface="Source Sans Pro"/>
                <a:ea typeface="+mn-ea"/>
                <a:cs typeface="+mn-cs"/>
              </a:rPr>
              <a:t>Kasvihuonekaasupäästöt</a:t>
            </a:r>
          </a:p>
        </p:txBody>
      </p:sp>
    </p:spTree>
    <p:extLst>
      <p:ext uri="{BB962C8B-B14F-4D97-AF65-F5344CB8AC3E}">
        <p14:creationId xmlns:p14="http://schemas.microsoft.com/office/powerpoint/2010/main" val="454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A150-AA72-A6D3-8B0E-841D84C6BC8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7BF41E2E-BE0A-10A2-9744-271DAEAC96D9}"/>
              </a:ext>
            </a:extLst>
          </p:cNvPr>
          <p:cNvSpPr>
            <a:spLocks noGrp="1"/>
          </p:cNvSpPr>
          <p:nvPr>
            <p:ph type="title"/>
          </p:nvPr>
        </p:nvSpPr>
        <p:spPr>
          <a:xfrm>
            <a:off x="400165" y="156740"/>
            <a:ext cx="5157787" cy="1096662"/>
          </a:xfrm>
        </p:spPr>
        <p:txBody>
          <a:bodyPr/>
          <a:lstStyle/>
          <a:p>
            <a:r>
              <a:rPr lang="fi-FI" sz="2400" dirty="0"/>
              <a:t>HSY:n ilmastotyön strategiset painopisteet</a:t>
            </a:r>
          </a:p>
        </p:txBody>
      </p:sp>
      <p:grpSp>
        <p:nvGrpSpPr>
          <p:cNvPr id="89" name="Ryhmä 88">
            <a:extLst>
              <a:ext uri="{FF2B5EF4-FFF2-40B4-BE49-F238E27FC236}">
                <a16:creationId xmlns:a16="http://schemas.microsoft.com/office/drawing/2014/main" id="{159CA932-0109-C8D8-015E-8CC4B64399C5}"/>
              </a:ext>
            </a:extLst>
          </p:cNvPr>
          <p:cNvGrpSpPr/>
          <p:nvPr/>
        </p:nvGrpSpPr>
        <p:grpSpPr>
          <a:xfrm>
            <a:off x="-104312" y="0"/>
            <a:ext cx="6442711" cy="6858000"/>
            <a:chOff x="-104312" y="0"/>
            <a:chExt cx="6442711" cy="6858000"/>
          </a:xfrm>
        </p:grpSpPr>
        <p:grpSp>
          <p:nvGrpSpPr>
            <p:cNvPr id="44" name="Ryhmä 43">
              <a:extLst>
                <a:ext uri="{FF2B5EF4-FFF2-40B4-BE49-F238E27FC236}">
                  <a16:creationId xmlns:a16="http://schemas.microsoft.com/office/drawing/2014/main" id="{5C1A6B53-88D2-0A0E-F03C-7941ED228D68}"/>
                </a:ext>
              </a:extLst>
            </p:cNvPr>
            <p:cNvGrpSpPr/>
            <p:nvPr/>
          </p:nvGrpSpPr>
          <p:grpSpPr>
            <a:xfrm flipH="1">
              <a:off x="-104312" y="0"/>
              <a:ext cx="6442711" cy="6858000"/>
              <a:chOff x="-965785" y="-1119674"/>
              <a:chExt cx="13374321" cy="7977675"/>
            </a:xfrm>
          </p:grpSpPr>
          <p:pic>
            <p:nvPicPr>
              <p:cNvPr id="5" name="Kuva 4">
                <a:extLst>
                  <a:ext uri="{FF2B5EF4-FFF2-40B4-BE49-F238E27FC236}">
                    <a16:creationId xmlns:a16="http://schemas.microsoft.com/office/drawing/2014/main" id="{601304B3-43FC-C6AB-7E55-583EC6136B3E}"/>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Lst>
              </a:blip>
              <a:srcRect t="19967" r="62656" b="26163"/>
              <a:stretch/>
            </p:blipFill>
            <p:spPr>
              <a:xfrm>
                <a:off x="8064662" y="-1119674"/>
                <a:ext cx="4127339" cy="7977675"/>
              </a:xfrm>
              <a:prstGeom prst="rect">
                <a:avLst/>
              </a:prstGeom>
            </p:spPr>
          </p:pic>
          <p:sp>
            <p:nvSpPr>
              <p:cNvPr id="6" name="Ellipsi 5">
                <a:extLst>
                  <a:ext uri="{FF2B5EF4-FFF2-40B4-BE49-F238E27FC236}">
                    <a16:creationId xmlns:a16="http://schemas.microsoft.com/office/drawing/2014/main" id="{B05EF19D-8FE8-90F5-0DC1-A5F20483C8D3}"/>
                  </a:ext>
                </a:extLst>
              </p:cNvPr>
              <p:cNvSpPr/>
              <p:nvPr/>
            </p:nvSpPr>
            <p:spPr>
              <a:xfrm>
                <a:off x="7492820" y="2739548"/>
                <a:ext cx="3311160" cy="1744299"/>
              </a:xfrm>
              <a:prstGeom prst="ellipse">
                <a:avLst/>
              </a:prstGeom>
              <a:solidFill>
                <a:sysClr val="window" lastClr="FFFFFF"/>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a:ln>
                      <a:noFill/>
                    </a:ln>
                    <a:solidFill>
                      <a:srgbClr val="000000"/>
                    </a:solidFill>
                    <a:effectLst/>
                    <a:uLnTx/>
                    <a:uFillTx/>
                    <a:latin typeface="Source Sans Pro"/>
                    <a:ea typeface="+mn-ea"/>
                    <a:cs typeface="+mn-cs"/>
                  </a:rPr>
                  <a:t>Muu seudullinen yhteistyö </a:t>
                </a:r>
                <a:r>
                  <a:rPr kumimoji="0" lang="fi-FI" sz="1100" b="0" i="0" u="none" strike="noStrike" kern="0" cap="none" spc="0" normalizeH="0" baseline="0" noProof="0">
                    <a:ln>
                      <a:noFill/>
                    </a:ln>
                    <a:solidFill>
                      <a:srgbClr val="000000"/>
                    </a:solidFill>
                    <a:effectLst/>
                    <a:uLnTx/>
                    <a:uFillTx/>
                    <a:latin typeface="Source Sans Pro"/>
                    <a:ea typeface="+mn-ea"/>
                    <a:cs typeface="+mn-cs"/>
                  </a:rPr>
                  <a:t>(energia, hanketoiminta, verkostot)</a:t>
                </a:r>
              </a:p>
            </p:txBody>
          </p:sp>
          <p:sp>
            <p:nvSpPr>
              <p:cNvPr id="7" name="Dian numeron paikkamerkki 1">
                <a:extLst>
                  <a:ext uri="{FF2B5EF4-FFF2-40B4-BE49-F238E27FC236}">
                    <a16:creationId xmlns:a16="http://schemas.microsoft.com/office/drawing/2014/main" id="{6165BE9A-40EC-567E-A369-574642AEA604}"/>
                  </a:ext>
                </a:extLst>
              </p:cNvPr>
              <p:cNvSpPr txBox="1">
                <a:spLocks/>
              </p:cNvSpPr>
              <p:nvPr/>
            </p:nvSpPr>
            <p:spPr>
              <a:xfrm>
                <a:off x="10185600" y="6310800"/>
                <a:ext cx="1646400" cy="360000"/>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2A00DE5-8910-4A09-9EF4-AEEB76902EFA}" type="slidenum">
                  <a:rPr kumimoji="0" lang="fi-FI" sz="1100" b="0" i="0" u="none" strike="noStrike" kern="1200" cap="none" spc="0" normalizeH="0" baseline="0" noProof="0" smtClean="0">
                    <a:ln>
                      <a:noFill/>
                    </a:ln>
                    <a:solidFill>
                      <a:srgbClr val="000000"/>
                    </a:solidFill>
                    <a:effectLst/>
                    <a:uLnTx/>
                    <a:uFillTx/>
                    <a:latin typeface="Source Sans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100" b="0" i="0" u="none" strike="noStrike" kern="1200" cap="none" spc="0" normalizeH="0" baseline="0" noProof="0">
                  <a:ln>
                    <a:noFill/>
                  </a:ln>
                  <a:solidFill>
                    <a:srgbClr val="000000"/>
                  </a:solidFill>
                  <a:effectLst/>
                  <a:uLnTx/>
                  <a:uFillTx/>
                  <a:latin typeface="Source Sans Pro"/>
                  <a:ea typeface="+mn-ea"/>
                  <a:cs typeface="+mn-cs"/>
                </a:endParaRPr>
              </a:p>
            </p:txBody>
          </p:sp>
          <p:grpSp>
            <p:nvGrpSpPr>
              <p:cNvPr id="10" name="Ryhmä 9">
                <a:extLst>
                  <a:ext uri="{FF2B5EF4-FFF2-40B4-BE49-F238E27FC236}">
                    <a16:creationId xmlns:a16="http://schemas.microsoft.com/office/drawing/2014/main" id="{AE05EC79-0696-BC7E-582E-4CBC64BC851B}"/>
                  </a:ext>
                </a:extLst>
              </p:cNvPr>
              <p:cNvGrpSpPr/>
              <p:nvPr/>
            </p:nvGrpSpPr>
            <p:grpSpPr>
              <a:xfrm>
                <a:off x="88535" y="3397133"/>
                <a:ext cx="2733214" cy="1447984"/>
                <a:chOff x="-3185211" y="-2219325"/>
                <a:chExt cx="6868421" cy="3638708"/>
              </a:xfrm>
            </p:grpSpPr>
            <p:sp>
              <p:nvSpPr>
                <p:cNvPr id="11" name="Ellipsi 10">
                  <a:extLst>
                    <a:ext uri="{FF2B5EF4-FFF2-40B4-BE49-F238E27FC236}">
                      <a16:creationId xmlns:a16="http://schemas.microsoft.com/office/drawing/2014/main" id="{CA47C27C-3D48-E590-DB04-9B0296ECCCF9}"/>
                    </a:ext>
                  </a:extLst>
                </p:cNvPr>
                <p:cNvSpPr/>
                <p:nvPr/>
              </p:nvSpPr>
              <p:spPr>
                <a:xfrm>
                  <a:off x="-3137046" y="-2219325"/>
                  <a:ext cx="6820256" cy="3638708"/>
                </a:xfrm>
                <a:prstGeom prst="ellipse">
                  <a:avLst/>
                </a:prstGeom>
                <a:solidFill>
                  <a:schemeClr val="accent5">
                    <a:lumMod val="40000"/>
                    <a:lumOff val="60000"/>
                    <a:alpha val="49000"/>
                  </a:scheme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err="1">
                    <a:ln>
                      <a:noFill/>
                    </a:ln>
                    <a:solidFill>
                      <a:srgbClr val="000000"/>
                    </a:solidFill>
                    <a:effectLst/>
                    <a:uLnTx/>
                    <a:uFillTx/>
                    <a:latin typeface="Source Sans Pro"/>
                    <a:ea typeface="+mn-ea"/>
                    <a:cs typeface="+mn-cs"/>
                  </a:endParaRPr>
                </a:p>
              </p:txBody>
            </p:sp>
            <p:sp>
              <p:nvSpPr>
                <p:cNvPr id="12" name="Otsikko 5">
                  <a:extLst>
                    <a:ext uri="{FF2B5EF4-FFF2-40B4-BE49-F238E27FC236}">
                      <a16:creationId xmlns:a16="http://schemas.microsoft.com/office/drawing/2014/main" id="{9B8EF9A7-6B5D-6BB5-5D89-B626C1941FE9}"/>
                    </a:ext>
                  </a:extLst>
                </p:cNvPr>
                <p:cNvSpPr txBox="1">
                  <a:spLocks/>
                </p:cNvSpPr>
                <p:nvPr/>
              </p:nvSpPr>
              <p:spPr>
                <a:xfrm>
                  <a:off x="-3185211" y="-1700151"/>
                  <a:ext cx="6820257" cy="1557755"/>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Source Sans Pro"/>
                      <a:ea typeface="+mj-ea"/>
                      <a:cs typeface="+mj-cs"/>
                    </a:rPr>
                    <a:t>Toteutamme energia-tehokkuutta parantavia hankkeita</a:t>
                  </a:r>
                </a:p>
              </p:txBody>
            </p:sp>
          </p:grpSp>
          <p:grpSp>
            <p:nvGrpSpPr>
              <p:cNvPr id="13" name="Ryhmä 12">
                <a:extLst>
                  <a:ext uri="{FF2B5EF4-FFF2-40B4-BE49-F238E27FC236}">
                    <a16:creationId xmlns:a16="http://schemas.microsoft.com/office/drawing/2014/main" id="{84FFC75A-A2C0-EE97-1646-97F21589406E}"/>
                  </a:ext>
                </a:extLst>
              </p:cNvPr>
              <p:cNvGrpSpPr/>
              <p:nvPr/>
            </p:nvGrpSpPr>
            <p:grpSpPr>
              <a:xfrm>
                <a:off x="1946509" y="4861285"/>
                <a:ext cx="2845104" cy="1384272"/>
                <a:chOff x="-2289217" y="9663909"/>
                <a:chExt cx="6205905" cy="3019453"/>
              </a:xfrm>
            </p:grpSpPr>
            <p:sp>
              <p:nvSpPr>
                <p:cNvPr id="14" name="Ellipsi 13">
                  <a:extLst>
                    <a:ext uri="{FF2B5EF4-FFF2-40B4-BE49-F238E27FC236}">
                      <a16:creationId xmlns:a16="http://schemas.microsoft.com/office/drawing/2014/main" id="{E1B9AD9A-0023-C5C3-96B7-53E21DAABDA6}"/>
                    </a:ext>
                  </a:extLst>
                </p:cNvPr>
                <p:cNvSpPr/>
                <p:nvPr/>
              </p:nvSpPr>
              <p:spPr>
                <a:xfrm>
                  <a:off x="-2289217" y="9663909"/>
                  <a:ext cx="6205905" cy="3019453"/>
                </a:xfrm>
                <a:prstGeom prst="ellipse">
                  <a:avLst/>
                </a:prstGeom>
                <a:solidFill>
                  <a:schemeClr val="accent5">
                    <a:lumMod val="40000"/>
                    <a:lumOff val="60000"/>
                    <a:alpha val="49000"/>
                  </a:scheme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err="1">
                    <a:ln>
                      <a:noFill/>
                    </a:ln>
                    <a:solidFill>
                      <a:srgbClr val="000000"/>
                    </a:solidFill>
                    <a:effectLst/>
                    <a:uLnTx/>
                    <a:uFillTx/>
                    <a:latin typeface="Source Sans Pro"/>
                    <a:ea typeface="+mn-ea"/>
                    <a:cs typeface="+mn-cs"/>
                  </a:endParaRPr>
                </a:p>
              </p:txBody>
            </p:sp>
            <p:sp>
              <p:nvSpPr>
                <p:cNvPr id="15" name="Otsikko 5">
                  <a:extLst>
                    <a:ext uri="{FF2B5EF4-FFF2-40B4-BE49-F238E27FC236}">
                      <a16:creationId xmlns:a16="http://schemas.microsoft.com/office/drawing/2014/main" id="{7E3E407D-7209-BA03-C066-EA22BC07AD34}"/>
                    </a:ext>
                  </a:extLst>
                </p:cNvPr>
                <p:cNvSpPr txBox="1">
                  <a:spLocks/>
                </p:cNvSpPr>
                <p:nvPr/>
              </p:nvSpPr>
              <p:spPr>
                <a:xfrm>
                  <a:off x="-2032192" y="10146917"/>
                  <a:ext cx="5737686" cy="921965"/>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Source Sans Pro"/>
                      <a:ea typeface="+mj-ea"/>
                      <a:cs typeface="+mj-cs"/>
                    </a:rPr>
                    <a:t>Selvitämme hiilensidonnan mahdollisuuksia toiminnassamme</a:t>
                  </a:r>
                </a:p>
              </p:txBody>
            </p:sp>
          </p:grpSp>
          <p:grpSp>
            <p:nvGrpSpPr>
              <p:cNvPr id="19" name="Ryhmä 18">
                <a:extLst>
                  <a:ext uri="{FF2B5EF4-FFF2-40B4-BE49-F238E27FC236}">
                    <a16:creationId xmlns:a16="http://schemas.microsoft.com/office/drawing/2014/main" id="{AC395112-3153-2526-F6C5-923A12DF3BB0}"/>
                  </a:ext>
                </a:extLst>
              </p:cNvPr>
              <p:cNvGrpSpPr/>
              <p:nvPr/>
            </p:nvGrpSpPr>
            <p:grpSpPr>
              <a:xfrm>
                <a:off x="3208039" y="2993171"/>
                <a:ext cx="1890522" cy="1058124"/>
                <a:chOff x="-294818" y="1409139"/>
                <a:chExt cx="6317336" cy="3535805"/>
              </a:xfrm>
              <a:solidFill>
                <a:sysClr val="window" lastClr="FFFFFF"/>
              </a:solidFill>
            </p:grpSpPr>
            <p:sp>
              <p:nvSpPr>
                <p:cNvPr id="20" name="Ellipsi 19">
                  <a:extLst>
                    <a:ext uri="{FF2B5EF4-FFF2-40B4-BE49-F238E27FC236}">
                      <a16:creationId xmlns:a16="http://schemas.microsoft.com/office/drawing/2014/main" id="{B9C92D1F-EFDB-CC65-F115-39C27CE26865}"/>
                    </a:ext>
                  </a:extLst>
                </p:cNvPr>
                <p:cNvSpPr/>
                <p:nvPr/>
              </p:nvSpPr>
              <p:spPr>
                <a:xfrm rot="1391230">
                  <a:off x="-294818" y="1409139"/>
                  <a:ext cx="6317336" cy="3535805"/>
                </a:xfrm>
                <a:prstGeom prst="ellipse">
                  <a:avLst/>
                </a:prstGeom>
                <a:solidFill>
                  <a:schemeClr val="accent2">
                    <a:lumMod val="60000"/>
                    <a:lumOff val="40000"/>
                    <a:alpha val="68000"/>
                  </a:scheme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err="1">
                    <a:ln>
                      <a:noFill/>
                    </a:ln>
                    <a:solidFill>
                      <a:srgbClr val="000000"/>
                    </a:solidFill>
                    <a:effectLst/>
                    <a:uLnTx/>
                    <a:uFillTx/>
                    <a:latin typeface="Source Sans Pro"/>
                    <a:ea typeface="+mn-ea"/>
                    <a:cs typeface="+mn-cs"/>
                  </a:endParaRPr>
                </a:p>
              </p:txBody>
            </p:sp>
            <p:sp>
              <p:nvSpPr>
                <p:cNvPr id="21" name="Otsikko 5">
                  <a:extLst>
                    <a:ext uri="{FF2B5EF4-FFF2-40B4-BE49-F238E27FC236}">
                      <a16:creationId xmlns:a16="http://schemas.microsoft.com/office/drawing/2014/main" id="{DC39A25D-2C03-89F2-D787-0074DF5F5E2D}"/>
                    </a:ext>
                  </a:extLst>
                </p:cNvPr>
                <p:cNvSpPr txBox="1">
                  <a:spLocks/>
                </p:cNvSpPr>
                <p:nvPr/>
              </p:nvSpPr>
              <p:spPr>
                <a:xfrm>
                  <a:off x="234795" y="2021115"/>
                  <a:ext cx="5220915" cy="2462226"/>
                </a:xfrm>
                <a:prstGeom prst="rect">
                  <a:avLst/>
                </a:prstGeom>
                <a:noFill/>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Source Sans Pro"/>
                      <a:ea typeface="+mj-ea"/>
                      <a:cs typeface="+mj-cs"/>
                    </a:rPr>
                    <a:t>TKI- ja hanke-toiminta</a:t>
                  </a:r>
                </a:p>
              </p:txBody>
            </p:sp>
          </p:grpSp>
          <p:sp>
            <p:nvSpPr>
              <p:cNvPr id="22" name="Otsikko 5">
                <a:extLst>
                  <a:ext uri="{FF2B5EF4-FFF2-40B4-BE49-F238E27FC236}">
                    <a16:creationId xmlns:a16="http://schemas.microsoft.com/office/drawing/2014/main" id="{FD7B7FE6-666A-D47C-2415-A018F7619301}"/>
                  </a:ext>
                </a:extLst>
              </p:cNvPr>
              <p:cNvSpPr txBox="1">
                <a:spLocks/>
              </p:cNvSpPr>
              <p:nvPr/>
            </p:nvSpPr>
            <p:spPr>
              <a:xfrm>
                <a:off x="8205827" y="670820"/>
                <a:ext cx="4202709" cy="98806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a:ln>
                      <a:noFill/>
                    </a:ln>
                    <a:solidFill>
                      <a:srgbClr val="FFFFFF"/>
                    </a:solidFill>
                    <a:effectLst/>
                    <a:uLnTx/>
                    <a:uFillTx/>
                    <a:latin typeface="Source Sans Pro"/>
                    <a:ea typeface="+mj-ea"/>
                    <a:cs typeface="+mj-cs"/>
                  </a:rPr>
                  <a:t>Koko kaupunkiseudun toiminnan ilmastovaikutukset ja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a:ln>
                      <a:noFill/>
                    </a:ln>
                    <a:solidFill>
                      <a:srgbClr val="FFFFFF"/>
                    </a:solidFill>
                    <a:effectLst/>
                    <a:uLnTx/>
                    <a:uFillTx/>
                    <a:latin typeface="Source Sans Pro"/>
                    <a:ea typeface="+mj-ea"/>
                    <a:cs typeface="+mj-cs"/>
                  </a:rPr>
                  <a:t>  -tavoitteet</a:t>
                </a:r>
                <a:endParaRPr kumimoji="0" lang="fi-FI" altLang="fi-FI" sz="1400" b="1" i="0" u="none" strike="noStrike" kern="1200" cap="none" spc="0" normalizeH="0" baseline="0" noProof="0">
                  <a:ln>
                    <a:noFill/>
                  </a:ln>
                  <a:solidFill>
                    <a:srgbClr val="FFFFFF"/>
                  </a:solidFill>
                  <a:effectLst/>
                  <a:uLnTx/>
                  <a:uFillTx/>
                  <a:latin typeface="Source Sans Pro"/>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Source Sans Pro"/>
                  <a:ea typeface="+mj-ea"/>
                  <a:cs typeface="+mj-cs"/>
                </a:endParaRPr>
              </a:p>
            </p:txBody>
          </p:sp>
          <p:grpSp>
            <p:nvGrpSpPr>
              <p:cNvPr id="23" name="Ryhmä 22">
                <a:extLst>
                  <a:ext uri="{FF2B5EF4-FFF2-40B4-BE49-F238E27FC236}">
                    <a16:creationId xmlns:a16="http://schemas.microsoft.com/office/drawing/2014/main" id="{7A4D203E-ABDF-0352-9B37-C57C956279D2}"/>
                  </a:ext>
                </a:extLst>
              </p:cNvPr>
              <p:cNvGrpSpPr/>
              <p:nvPr/>
            </p:nvGrpSpPr>
            <p:grpSpPr>
              <a:xfrm>
                <a:off x="6641711" y="4243499"/>
                <a:ext cx="3582324" cy="1649119"/>
                <a:chOff x="2795030" y="646980"/>
                <a:chExt cx="6752513" cy="3108512"/>
              </a:xfrm>
            </p:grpSpPr>
            <p:sp>
              <p:nvSpPr>
                <p:cNvPr id="24" name="Ellipsi 23">
                  <a:extLst>
                    <a:ext uri="{FF2B5EF4-FFF2-40B4-BE49-F238E27FC236}">
                      <a16:creationId xmlns:a16="http://schemas.microsoft.com/office/drawing/2014/main" id="{01EEC9C8-EFBF-C2B5-98D1-D05D2BF690A8}"/>
                    </a:ext>
                  </a:extLst>
                </p:cNvPr>
                <p:cNvSpPr/>
                <p:nvPr/>
              </p:nvSpPr>
              <p:spPr>
                <a:xfrm>
                  <a:off x="2795030" y="646980"/>
                  <a:ext cx="6752513" cy="3108512"/>
                </a:xfrm>
                <a:prstGeom prst="ellipse">
                  <a:avLst/>
                </a:prstGeom>
                <a:solidFill>
                  <a:sysClr val="window" lastClr="FFFFFF"/>
                </a:solidFill>
                <a:ln w="25400" cap="flat" cmpd="sng" algn="ctr">
                  <a:noFill/>
                  <a:prstDash val="solid"/>
                  <a:miter lim="800000"/>
                </a:ln>
                <a:effectLst/>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a:ln>
                        <a:noFill/>
                      </a:ln>
                      <a:solidFill>
                        <a:srgbClr val="000000"/>
                      </a:solidFill>
                      <a:effectLst/>
                      <a:uLnTx/>
                      <a:uFillTx/>
                      <a:latin typeface="Source Sans Pro"/>
                      <a:ea typeface="+mn-ea"/>
                      <a:cs typeface="+mn-cs"/>
                    </a:rPr>
                    <a:t>Ilmasto- ja energiaviestintä ja neuvonta</a:t>
                  </a:r>
                </a:p>
              </p:txBody>
            </p:sp>
            <p:sp>
              <p:nvSpPr>
                <p:cNvPr id="25" name="Otsikko 5">
                  <a:extLst>
                    <a:ext uri="{FF2B5EF4-FFF2-40B4-BE49-F238E27FC236}">
                      <a16:creationId xmlns:a16="http://schemas.microsoft.com/office/drawing/2014/main" id="{163A17C0-11FB-3D0E-4A3E-189C2B7400BD}"/>
                    </a:ext>
                  </a:extLst>
                </p:cNvPr>
                <p:cNvSpPr txBox="1">
                  <a:spLocks/>
                </p:cNvSpPr>
                <p:nvPr/>
              </p:nvSpPr>
              <p:spPr>
                <a:xfrm>
                  <a:off x="3839321" y="2403004"/>
                  <a:ext cx="4513357" cy="92196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FI" sz="1100" b="1" i="0" u="none" strike="noStrike" kern="1200" cap="none" spc="0" normalizeH="0" baseline="0" noProof="0">
                    <a:ln>
                      <a:noFill/>
                    </a:ln>
                    <a:solidFill>
                      <a:srgbClr val="000000"/>
                    </a:solidFill>
                    <a:effectLst/>
                    <a:uLnTx/>
                    <a:uFillTx/>
                    <a:latin typeface="Source Sans Pro"/>
                    <a:ea typeface="+mj-ea"/>
                    <a:cs typeface="+mj-cs"/>
                  </a:endParaRPr>
                </a:p>
              </p:txBody>
            </p:sp>
          </p:grpSp>
          <p:grpSp>
            <p:nvGrpSpPr>
              <p:cNvPr id="26" name="Ryhmä 25">
                <a:extLst>
                  <a:ext uri="{FF2B5EF4-FFF2-40B4-BE49-F238E27FC236}">
                    <a16:creationId xmlns:a16="http://schemas.microsoft.com/office/drawing/2014/main" id="{E4408174-5E1B-6762-1A21-18331BB8416B}"/>
                  </a:ext>
                </a:extLst>
              </p:cNvPr>
              <p:cNvGrpSpPr/>
              <p:nvPr/>
            </p:nvGrpSpPr>
            <p:grpSpPr>
              <a:xfrm>
                <a:off x="6007817" y="1567183"/>
                <a:ext cx="3582324" cy="1688015"/>
                <a:chOff x="-548785" y="324775"/>
                <a:chExt cx="9508716" cy="4480569"/>
              </a:xfrm>
            </p:grpSpPr>
            <p:sp>
              <p:nvSpPr>
                <p:cNvPr id="27" name="Ellipsi 26">
                  <a:extLst>
                    <a:ext uri="{FF2B5EF4-FFF2-40B4-BE49-F238E27FC236}">
                      <a16:creationId xmlns:a16="http://schemas.microsoft.com/office/drawing/2014/main" id="{47D46FB9-2A7F-0F64-BABE-E1DD29D68A65}"/>
                    </a:ext>
                  </a:extLst>
                </p:cNvPr>
                <p:cNvSpPr/>
                <p:nvPr/>
              </p:nvSpPr>
              <p:spPr>
                <a:xfrm>
                  <a:off x="-548785" y="324775"/>
                  <a:ext cx="9508716" cy="4480569"/>
                </a:xfrm>
                <a:prstGeom prst="ellipse">
                  <a:avLst/>
                </a:prstGeom>
                <a:solidFill>
                  <a:sysClr val="window" lastClr="FFFFFF"/>
                </a:solidFill>
                <a:ln w="25400" cap="flat" cmpd="sng" algn="ctr">
                  <a:noFill/>
                  <a:prstDash val="solid"/>
                  <a:miter lim="800000"/>
                </a:ln>
                <a:effectLst/>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100" b="1" i="0" u="none" strike="noStrike" kern="0" cap="none" spc="0" normalizeH="0" baseline="0" noProof="0">
                      <a:ln>
                        <a:noFill/>
                      </a:ln>
                      <a:solidFill>
                        <a:srgbClr val="000000"/>
                      </a:solidFill>
                      <a:effectLst/>
                      <a:uLnTx/>
                      <a:uFillTx/>
                      <a:latin typeface="Source Sans Pro"/>
                      <a:ea typeface="+mn-ea"/>
                      <a:cs typeface="+mn-cs"/>
                    </a:rPr>
                    <a:t>Tiedontuotanto ja tiedon hyödyntäminen, </a:t>
                  </a:r>
                  <a:r>
                    <a:rPr kumimoji="0" lang="fi-FI" sz="1100" b="0" i="0" u="none" strike="noStrike" kern="0" cap="none" spc="0" normalizeH="0" baseline="0" noProof="0">
                      <a:ln>
                        <a:noFill/>
                      </a:ln>
                      <a:solidFill>
                        <a:srgbClr val="000000"/>
                      </a:solidFill>
                      <a:effectLst/>
                      <a:uLnTx/>
                      <a:uFillTx/>
                      <a:latin typeface="Source Sans Pro"/>
                      <a:ea typeface="+mn-ea"/>
                      <a:cs typeface="+mn-cs"/>
                    </a:rPr>
                    <a:t>(hillintä ja sopeutuminen ja kiertotalous)</a:t>
                  </a:r>
                </a:p>
              </p:txBody>
            </p:sp>
            <p:sp>
              <p:nvSpPr>
                <p:cNvPr id="28" name="Otsikko 5">
                  <a:extLst>
                    <a:ext uri="{FF2B5EF4-FFF2-40B4-BE49-F238E27FC236}">
                      <a16:creationId xmlns:a16="http://schemas.microsoft.com/office/drawing/2014/main" id="{43CA4436-300B-805D-3367-7384AFEB7C18}"/>
                    </a:ext>
                  </a:extLst>
                </p:cNvPr>
                <p:cNvSpPr txBox="1">
                  <a:spLocks/>
                </p:cNvSpPr>
                <p:nvPr/>
              </p:nvSpPr>
              <p:spPr>
                <a:xfrm>
                  <a:off x="3839321" y="2403004"/>
                  <a:ext cx="4513357" cy="92196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FI" sz="1100" b="1" i="0" u="none" strike="noStrike" kern="1200" cap="none" spc="0" normalizeH="0" baseline="0" noProof="0">
                    <a:ln>
                      <a:noFill/>
                    </a:ln>
                    <a:solidFill>
                      <a:srgbClr val="000000"/>
                    </a:solidFill>
                    <a:effectLst/>
                    <a:uLnTx/>
                    <a:uFillTx/>
                    <a:latin typeface="Source Sans Pro"/>
                    <a:ea typeface="+mj-ea"/>
                    <a:cs typeface="+mj-cs"/>
                  </a:endParaRPr>
                </a:p>
              </p:txBody>
            </p:sp>
          </p:grpSp>
          <p:grpSp>
            <p:nvGrpSpPr>
              <p:cNvPr id="29" name="Ryhmä 28">
                <a:extLst>
                  <a:ext uri="{FF2B5EF4-FFF2-40B4-BE49-F238E27FC236}">
                    <a16:creationId xmlns:a16="http://schemas.microsoft.com/office/drawing/2014/main" id="{0EC74E51-3528-EB90-2EC9-256237724B0E}"/>
                  </a:ext>
                </a:extLst>
              </p:cNvPr>
              <p:cNvGrpSpPr/>
              <p:nvPr/>
            </p:nvGrpSpPr>
            <p:grpSpPr>
              <a:xfrm>
                <a:off x="5604151" y="3129390"/>
                <a:ext cx="2341366" cy="1249151"/>
                <a:chOff x="-139683" y="221734"/>
                <a:chExt cx="7796439" cy="4159512"/>
              </a:xfrm>
            </p:grpSpPr>
            <p:sp>
              <p:nvSpPr>
                <p:cNvPr id="30" name="Ellipsi 29">
                  <a:extLst>
                    <a:ext uri="{FF2B5EF4-FFF2-40B4-BE49-F238E27FC236}">
                      <a16:creationId xmlns:a16="http://schemas.microsoft.com/office/drawing/2014/main" id="{8FCBEF8D-40BF-4AF5-7734-044BDB4BDEB5}"/>
                    </a:ext>
                  </a:extLst>
                </p:cNvPr>
                <p:cNvSpPr/>
                <p:nvPr/>
              </p:nvSpPr>
              <p:spPr>
                <a:xfrm>
                  <a:off x="-139683" y="221734"/>
                  <a:ext cx="7796439" cy="4159512"/>
                </a:xfrm>
                <a:prstGeom prst="ellipse">
                  <a:avLst/>
                </a:prstGeom>
                <a:solidFill>
                  <a:schemeClr val="accent5">
                    <a:lumMod val="75000"/>
                  </a:scheme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err="1">
                    <a:ln>
                      <a:noFill/>
                    </a:ln>
                    <a:solidFill>
                      <a:srgbClr val="000000"/>
                    </a:solidFill>
                    <a:effectLst/>
                    <a:uLnTx/>
                    <a:uFillTx/>
                    <a:latin typeface="Source Sans Pro"/>
                    <a:ea typeface="+mn-ea"/>
                    <a:cs typeface="+mn-cs"/>
                  </a:endParaRPr>
                </a:p>
              </p:txBody>
            </p:sp>
            <p:sp>
              <p:nvSpPr>
                <p:cNvPr id="31" name="Otsikko 5">
                  <a:extLst>
                    <a:ext uri="{FF2B5EF4-FFF2-40B4-BE49-F238E27FC236}">
                      <a16:creationId xmlns:a16="http://schemas.microsoft.com/office/drawing/2014/main" id="{8362D17B-931D-3985-A15F-AFD40C3A4D6F}"/>
                    </a:ext>
                  </a:extLst>
                </p:cNvPr>
                <p:cNvSpPr txBox="1">
                  <a:spLocks/>
                </p:cNvSpPr>
                <p:nvPr/>
              </p:nvSpPr>
              <p:spPr>
                <a:xfrm>
                  <a:off x="786457" y="908789"/>
                  <a:ext cx="6027142" cy="772075"/>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1100" b="1" i="0" u="none" strike="noStrike" kern="1200" cap="none" spc="0" normalizeH="0" baseline="0" noProof="0">
                      <a:ln>
                        <a:noFill/>
                      </a:ln>
                      <a:solidFill>
                        <a:srgbClr val="FFFFFF"/>
                      </a:solidFill>
                      <a:effectLst/>
                      <a:uLnTx/>
                      <a:uFillTx/>
                      <a:latin typeface="Source Sans Pro"/>
                      <a:ea typeface="+mj-ea"/>
                      <a:cs typeface="+mj-cs"/>
                    </a:rPr>
                    <a:t>Yhteistyö PK-seudun ilmasto-työssä</a:t>
                  </a:r>
                </a:p>
              </p:txBody>
            </p:sp>
          </p:grpSp>
          <p:cxnSp>
            <p:nvCxnSpPr>
              <p:cNvPr id="32" name="Suora nuoliyhdysviiva 31">
                <a:extLst>
                  <a:ext uri="{FF2B5EF4-FFF2-40B4-BE49-F238E27FC236}">
                    <a16:creationId xmlns:a16="http://schemas.microsoft.com/office/drawing/2014/main" id="{6D23D72D-09E1-11ED-8FF3-C9886BE0EA4B}"/>
                  </a:ext>
                </a:extLst>
              </p:cNvPr>
              <p:cNvCxnSpPr>
                <a:cxnSpLocks/>
              </p:cNvCxnSpPr>
              <p:nvPr/>
            </p:nvCxnSpPr>
            <p:spPr>
              <a:xfrm flipH="1">
                <a:off x="4634906" y="2221342"/>
                <a:ext cx="388732" cy="802740"/>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33" name="Suora nuoliyhdysviiva 32">
                <a:extLst>
                  <a:ext uri="{FF2B5EF4-FFF2-40B4-BE49-F238E27FC236}">
                    <a16:creationId xmlns:a16="http://schemas.microsoft.com/office/drawing/2014/main" id="{6A04AD67-0B75-61ED-E326-76D9642ECA94}"/>
                  </a:ext>
                </a:extLst>
              </p:cNvPr>
              <p:cNvCxnSpPr>
                <a:cxnSpLocks/>
              </p:cNvCxnSpPr>
              <p:nvPr/>
            </p:nvCxnSpPr>
            <p:spPr>
              <a:xfrm>
                <a:off x="3000533" y="2593447"/>
                <a:ext cx="566183" cy="519500"/>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34" name="Suora nuoliyhdysviiva 33">
                <a:extLst>
                  <a:ext uri="{FF2B5EF4-FFF2-40B4-BE49-F238E27FC236}">
                    <a16:creationId xmlns:a16="http://schemas.microsoft.com/office/drawing/2014/main" id="{24ABFCC7-EB67-76A4-99D3-F82B475D7E44}"/>
                  </a:ext>
                </a:extLst>
              </p:cNvPr>
              <p:cNvCxnSpPr>
                <a:cxnSpLocks/>
                <a:stCxn id="42" idx="4"/>
                <a:endCxn id="11" idx="0"/>
              </p:cNvCxnSpPr>
              <p:nvPr/>
            </p:nvCxnSpPr>
            <p:spPr>
              <a:xfrm flipH="1">
                <a:off x="1458344" y="2739548"/>
                <a:ext cx="6383" cy="657585"/>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35" name="Suora nuoliyhdysviiva 34">
                <a:extLst>
                  <a:ext uri="{FF2B5EF4-FFF2-40B4-BE49-F238E27FC236}">
                    <a16:creationId xmlns:a16="http://schemas.microsoft.com/office/drawing/2014/main" id="{DE93692D-9423-D3AB-AFC0-235491FA0911}"/>
                  </a:ext>
                </a:extLst>
              </p:cNvPr>
              <p:cNvCxnSpPr>
                <a:cxnSpLocks/>
                <a:endCxn id="30" idx="2"/>
              </p:cNvCxnSpPr>
              <p:nvPr/>
            </p:nvCxnSpPr>
            <p:spPr>
              <a:xfrm>
                <a:off x="5231974" y="3686629"/>
                <a:ext cx="372177" cy="67337"/>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37" name="Suora nuoliyhdysviiva 36">
                <a:extLst>
                  <a:ext uri="{FF2B5EF4-FFF2-40B4-BE49-F238E27FC236}">
                    <a16:creationId xmlns:a16="http://schemas.microsoft.com/office/drawing/2014/main" id="{53008893-8B28-65B3-A2DF-534D4A8821C4}"/>
                  </a:ext>
                </a:extLst>
              </p:cNvPr>
              <p:cNvCxnSpPr>
                <a:cxnSpLocks/>
              </p:cNvCxnSpPr>
              <p:nvPr/>
            </p:nvCxnSpPr>
            <p:spPr>
              <a:xfrm flipV="1">
                <a:off x="3760852" y="4121125"/>
                <a:ext cx="121620" cy="723992"/>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38" name="Suora nuoliyhdysviiva 37">
                <a:extLst>
                  <a:ext uri="{FF2B5EF4-FFF2-40B4-BE49-F238E27FC236}">
                    <a16:creationId xmlns:a16="http://schemas.microsoft.com/office/drawing/2014/main" id="{56461202-52CE-10FB-245E-0CC4B7F8B392}"/>
                  </a:ext>
                </a:extLst>
              </p:cNvPr>
              <p:cNvCxnSpPr>
                <a:cxnSpLocks/>
              </p:cNvCxnSpPr>
              <p:nvPr/>
            </p:nvCxnSpPr>
            <p:spPr>
              <a:xfrm flipV="1">
                <a:off x="7403665" y="3027929"/>
                <a:ext cx="183726" cy="170038"/>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39" name="Suora nuoliyhdysviiva 38">
                <a:extLst>
                  <a:ext uri="{FF2B5EF4-FFF2-40B4-BE49-F238E27FC236}">
                    <a16:creationId xmlns:a16="http://schemas.microsoft.com/office/drawing/2014/main" id="{1E856D79-5769-EAA8-6A97-AA2A0510C47E}"/>
                  </a:ext>
                </a:extLst>
              </p:cNvPr>
              <p:cNvCxnSpPr>
                <a:cxnSpLocks/>
              </p:cNvCxnSpPr>
              <p:nvPr/>
            </p:nvCxnSpPr>
            <p:spPr>
              <a:xfrm>
                <a:off x="7964683" y="3611697"/>
                <a:ext cx="407158" cy="13546"/>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cxnSp>
            <p:nvCxnSpPr>
              <p:cNvPr id="40" name="Suora nuoliyhdysviiva 39">
                <a:extLst>
                  <a:ext uri="{FF2B5EF4-FFF2-40B4-BE49-F238E27FC236}">
                    <a16:creationId xmlns:a16="http://schemas.microsoft.com/office/drawing/2014/main" id="{76E1C57C-2EE4-ACA3-350D-364BAFB329A2}"/>
                  </a:ext>
                </a:extLst>
              </p:cNvPr>
              <p:cNvCxnSpPr>
                <a:cxnSpLocks/>
              </p:cNvCxnSpPr>
              <p:nvPr/>
            </p:nvCxnSpPr>
            <p:spPr>
              <a:xfrm>
                <a:off x="7526068" y="4330945"/>
                <a:ext cx="319628" cy="299711"/>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grpSp>
            <p:nvGrpSpPr>
              <p:cNvPr id="41" name="Ryhmä 40">
                <a:extLst>
                  <a:ext uri="{FF2B5EF4-FFF2-40B4-BE49-F238E27FC236}">
                    <a16:creationId xmlns:a16="http://schemas.microsoft.com/office/drawing/2014/main" id="{DA26BA89-63FC-32D5-85A0-32BA16B6B687}"/>
                  </a:ext>
                </a:extLst>
              </p:cNvPr>
              <p:cNvGrpSpPr/>
              <p:nvPr/>
            </p:nvGrpSpPr>
            <p:grpSpPr>
              <a:xfrm>
                <a:off x="-965785" y="154618"/>
                <a:ext cx="4848258" cy="2584929"/>
                <a:chOff x="2131105" y="439997"/>
                <a:chExt cx="5728343" cy="3054159"/>
              </a:xfrm>
            </p:grpSpPr>
            <p:sp>
              <p:nvSpPr>
                <p:cNvPr id="42" name="Ellipsi 41">
                  <a:extLst>
                    <a:ext uri="{FF2B5EF4-FFF2-40B4-BE49-F238E27FC236}">
                      <a16:creationId xmlns:a16="http://schemas.microsoft.com/office/drawing/2014/main" id="{536D218C-7783-54D6-7A00-85E0D5909B51}"/>
                    </a:ext>
                  </a:extLst>
                </p:cNvPr>
                <p:cNvSpPr/>
                <p:nvPr/>
              </p:nvSpPr>
              <p:spPr>
                <a:xfrm>
                  <a:off x="2131105" y="439997"/>
                  <a:ext cx="5728343" cy="3054159"/>
                </a:xfrm>
                <a:prstGeom prst="ellipse">
                  <a:avLst/>
                </a:prstGeom>
                <a:solidFill>
                  <a:schemeClr val="accent5">
                    <a:lumMod val="75000"/>
                  </a:scheme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err="1">
                    <a:ln>
                      <a:noFill/>
                    </a:ln>
                    <a:solidFill>
                      <a:srgbClr val="000000"/>
                    </a:solidFill>
                    <a:effectLst/>
                    <a:uLnTx/>
                    <a:uFillTx/>
                    <a:latin typeface="Source Sans Pro"/>
                    <a:ea typeface="+mn-ea"/>
                    <a:cs typeface="+mn-cs"/>
                  </a:endParaRPr>
                </a:p>
              </p:txBody>
            </p:sp>
            <p:sp>
              <p:nvSpPr>
                <p:cNvPr id="43" name="Otsikko 5">
                  <a:extLst>
                    <a:ext uri="{FF2B5EF4-FFF2-40B4-BE49-F238E27FC236}">
                      <a16:creationId xmlns:a16="http://schemas.microsoft.com/office/drawing/2014/main" id="{1056A6B9-3865-C49E-B953-EE8DA0B61EBC}"/>
                    </a:ext>
                  </a:extLst>
                </p:cNvPr>
                <p:cNvSpPr txBox="1">
                  <a:spLocks/>
                </p:cNvSpPr>
                <p:nvPr/>
              </p:nvSpPr>
              <p:spPr>
                <a:xfrm>
                  <a:off x="2731436" y="1138522"/>
                  <a:ext cx="4697819" cy="1996493"/>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altLang="fi-FI" sz="1400" b="1" i="0" u="none" strike="noStrike" kern="1200" cap="none" spc="0" normalizeH="0" baseline="0" noProof="0">
                      <a:ln>
                        <a:noFill/>
                      </a:ln>
                      <a:solidFill>
                        <a:srgbClr val="FFFFFF"/>
                      </a:solidFill>
                      <a:effectLst/>
                      <a:uLnTx/>
                      <a:uFillTx/>
                      <a:latin typeface="Source Sans Pro"/>
                      <a:ea typeface="+mj-ea"/>
                      <a:cs typeface="+mj-cs"/>
                    </a:rPr>
                    <a:t>Vähennämme käsittelyprosesseista ja energian käytöstä aiheutuvia ilmastopäästöjä</a:t>
                  </a:r>
                  <a:endParaRPr kumimoji="0" lang="fi-FI" altLang="fi-FI" sz="1400" b="1" i="0" u="none" strike="noStrike" kern="1200" cap="none" spc="0" normalizeH="0" baseline="0" noProof="0">
                    <a:ln>
                      <a:noFill/>
                    </a:ln>
                    <a:solidFill>
                      <a:srgbClr val="FFFFFF"/>
                    </a:solidFill>
                    <a:effectLst/>
                    <a:uLnTx/>
                    <a:uFillTx/>
                    <a:latin typeface="Source Sans Pro"/>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Source Sans Pro"/>
                    <a:ea typeface="+mj-ea"/>
                    <a:cs typeface="+mj-cs"/>
                  </a:endParaRPr>
                </a:p>
              </p:txBody>
            </p:sp>
          </p:grpSp>
        </p:grpSp>
        <p:sp>
          <p:nvSpPr>
            <p:cNvPr id="48" name="Ellipsi 47">
              <a:extLst>
                <a:ext uri="{FF2B5EF4-FFF2-40B4-BE49-F238E27FC236}">
                  <a16:creationId xmlns:a16="http://schemas.microsoft.com/office/drawing/2014/main" id="{3AA207D6-E17B-0048-7EFA-BDF7AD0C95EA}"/>
                </a:ext>
              </a:extLst>
            </p:cNvPr>
            <p:cNvSpPr/>
            <p:nvPr/>
          </p:nvSpPr>
          <p:spPr>
            <a:xfrm flipH="1">
              <a:off x="2554626" y="1555412"/>
              <a:ext cx="1309722" cy="1246950"/>
            </a:xfrm>
            <a:prstGeom prst="ellipse">
              <a:avLst/>
            </a:prstGeom>
            <a:solidFill>
              <a:schemeClr val="accent5">
                <a:lumMod val="40000"/>
                <a:lumOff val="60000"/>
                <a:alpha val="49000"/>
              </a:scheme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err="1">
                <a:ln>
                  <a:noFill/>
                </a:ln>
                <a:solidFill>
                  <a:srgbClr val="000000"/>
                </a:solidFill>
                <a:effectLst/>
                <a:uLnTx/>
                <a:uFillTx/>
                <a:latin typeface="Source Sans Pro"/>
                <a:ea typeface="+mn-ea"/>
                <a:cs typeface="+mn-cs"/>
              </a:endParaRPr>
            </a:p>
          </p:txBody>
        </p:sp>
        <p:sp>
          <p:nvSpPr>
            <p:cNvPr id="49" name="Otsikko 5">
              <a:extLst>
                <a:ext uri="{FF2B5EF4-FFF2-40B4-BE49-F238E27FC236}">
                  <a16:creationId xmlns:a16="http://schemas.microsoft.com/office/drawing/2014/main" id="{ED44C7F5-813E-2FA0-D4D4-7FD8672F9260}"/>
                </a:ext>
              </a:extLst>
            </p:cNvPr>
            <p:cNvSpPr txBox="1">
              <a:spLocks/>
            </p:cNvSpPr>
            <p:nvPr/>
          </p:nvSpPr>
          <p:spPr>
            <a:xfrm flipH="1">
              <a:off x="2593080" y="1656253"/>
              <a:ext cx="1287641" cy="207159"/>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1100" b="1" i="0" u="none" strike="noStrike" kern="1200" cap="none" spc="0" normalizeH="0" baseline="0" noProof="0">
                  <a:ln>
                    <a:noFill/>
                  </a:ln>
                  <a:solidFill>
                    <a:srgbClr val="000000"/>
                  </a:solidFill>
                  <a:effectLst/>
                  <a:uLnTx/>
                  <a:uFillTx/>
                  <a:latin typeface="Source Sans Pro"/>
                  <a:ea typeface="+mj-ea"/>
                  <a:cs typeface="+mj-cs"/>
                </a:rPr>
                <a:t>Vähennämme työmaiden, rakentamisen ja hankintojen </a:t>
              </a:r>
              <a:r>
                <a:rPr kumimoji="0" lang="fi-FI" sz="1100" b="0" i="0" u="none" strike="noStrike" kern="1200" cap="none" spc="0" normalizeH="0" baseline="0" noProof="0">
                  <a:ln>
                    <a:noFill/>
                  </a:ln>
                  <a:solidFill>
                    <a:srgbClr val="000000"/>
                  </a:solidFill>
                  <a:effectLst/>
                  <a:uLnTx/>
                  <a:uFillTx/>
                  <a:latin typeface="Source Sans Pro"/>
                  <a:ea typeface="+mj-ea"/>
                  <a:cs typeface="+mj-cs"/>
                </a:rPr>
                <a:t>ilmasto-vaikutuksia</a:t>
              </a:r>
            </a:p>
          </p:txBody>
        </p:sp>
        <p:cxnSp>
          <p:nvCxnSpPr>
            <p:cNvPr id="84" name="Suora nuoliyhdysviiva 83">
              <a:extLst>
                <a:ext uri="{FF2B5EF4-FFF2-40B4-BE49-F238E27FC236}">
                  <a16:creationId xmlns:a16="http://schemas.microsoft.com/office/drawing/2014/main" id="{F16B9F9B-DAD4-4BB6-0C18-1FDAFE74765E}"/>
                </a:ext>
              </a:extLst>
            </p:cNvPr>
            <p:cNvCxnSpPr>
              <a:cxnSpLocks/>
            </p:cNvCxnSpPr>
            <p:nvPr/>
          </p:nvCxnSpPr>
          <p:spPr>
            <a:xfrm flipV="1">
              <a:off x="3846170" y="2057482"/>
              <a:ext cx="174696" cy="40473"/>
            </a:xfrm>
            <a:prstGeom prst="straightConnector1">
              <a:avLst/>
            </a:prstGeom>
            <a:noFill/>
            <a:ln w="6350" cap="flat" cmpd="sng" algn="ctr">
              <a:solidFill>
                <a:srgbClr val="C0580E">
                  <a:lumMod val="60000"/>
                  <a:lumOff val="40000"/>
                </a:srgbClr>
              </a:solidFill>
              <a:prstDash val="solid"/>
              <a:miter lim="800000"/>
              <a:headEnd type="triangle"/>
              <a:tailEnd type="triangle"/>
            </a:ln>
            <a:effectLst/>
          </p:spPr>
        </p:cxnSp>
      </p:grpSp>
      <p:sp>
        <p:nvSpPr>
          <p:cNvPr id="91" name="Nuoli: Oikea 90">
            <a:extLst>
              <a:ext uri="{FF2B5EF4-FFF2-40B4-BE49-F238E27FC236}">
                <a16:creationId xmlns:a16="http://schemas.microsoft.com/office/drawing/2014/main" id="{D22E9CD8-0E0D-FDC1-577F-72F5BCD25B52}"/>
              </a:ext>
            </a:extLst>
          </p:cNvPr>
          <p:cNvSpPr/>
          <p:nvPr/>
        </p:nvSpPr>
        <p:spPr>
          <a:xfrm>
            <a:off x="6556343" y="1270800"/>
            <a:ext cx="593253" cy="4424435"/>
          </a:xfrm>
          <a:prstGeom prst="rightArrow">
            <a:avLst>
              <a:gd name="adj1" fmla="val 76408"/>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3668" rtl="0" eaLnBrk="1" fontAlgn="auto" latinLnBrk="0" hangingPunct="1">
              <a:lnSpc>
                <a:spcPct val="100000"/>
              </a:lnSpc>
              <a:spcBef>
                <a:spcPts val="0"/>
              </a:spcBef>
              <a:spcAft>
                <a:spcPts val="0"/>
              </a:spcAft>
              <a:buClrTx/>
              <a:buSzTx/>
              <a:buFontTx/>
              <a:buNone/>
              <a:tabLst/>
              <a:defRPr/>
            </a:pPr>
            <a:endParaRPr kumimoji="0" lang="fi-FI" sz="1798" b="0" i="0" u="none" strike="noStrike" kern="1200" cap="none" spc="0" normalizeH="0" baseline="0" noProof="0">
              <a:ln>
                <a:noFill/>
              </a:ln>
              <a:solidFill>
                <a:srgbClr val="FFFFFF"/>
              </a:solidFill>
              <a:effectLst/>
              <a:uLnTx/>
              <a:uFillTx/>
              <a:latin typeface="Source Sans Pro"/>
              <a:ea typeface="+mn-ea"/>
              <a:cs typeface="+mn-cs"/>
            </a:endParaRPr>
          </a:p>
        </p:txBody>
      </p:sp>
      <p:sp>
        <p:nvSpPr>
          <p:cNvPr id="95" name="Tekstiruutu 94">
            <a:extLst>
              <a:ext uri="{FF2B5EF4-FFF2-40B4-BE49-F238E27FC236}">
                <a16:creationId xmlns:a16="http://schemas.microsoft.com/office/drawing/2014/main" id="{CA7868EB-56BE-C451-60E4-AA94EEB33125}"/>
              </a:ext>
            </a:extLst>
          </p:cNvPr>
          <p:cNvSpPr txBox="1"/>
          <p:nvPr/>
        </p:nvSpPr>
        <p:spPr>
          <a:xfrm>
            <a:off x="7492776" y="1588196"/>
            <a:ext cx="4605773" cy="3539430"/>
          </a:xfrm>
          <a:prstGeom prst="rect">
            <a:avLst/>
          </a:prstGeom>
          <a:noFill/>
        </p:spPr>
        <p:txBody>
          <a:bodyPr wrap="square" rtlCol="0">
            <a:spAutoFit/>
          </a:bodyPr>
          <a:lstStyle/>
          <a:p>
            <a:pPr marL="0" marR="0" lvl="0" indent="0" algn="l" defTabSz="913668"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dirty="0">
              <a:ln>
                <a:noFill/>
              </a:ln>
              <a:solidFill>
                <a:srgbClr val="000000"/>
              </a:solidFill>
              <a:effectLst/>
              <a:uLnTx/>
              <a:uFillTx/>
              <a:latin typeface="Source Sans Pro"/>
              <a:ea typeface="+mn-ea"/>
              <a:cs typeface="+mn-cs"/>
            </a:endParaRPr>
          </a:p>
          <a:p>
            <a:pPr marL="0" marR="0" lvl="0" indent="0" algn="l" defTabSz="913668"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0000"/>
                </a:solidFill>
                <a:effectLst/>
                <a:uLnTx/>
                <a:uFillTx/>
                <a:latin typeface="Source Sans Pro"/>
                <a:ea typeface="+mn-ea"/>
                <a:cs typeface="+mn-cs"/>
              </a:rPr>
              <a:t>Prosessipäästöjen hallinta​</a:t>
            </a:r>
          </a:p>
          <a:p>
            <a:pPr marL="285750" marR="0" lvl="0" indent="-285750" algn="l" defTabSz="9136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0000"/>
                </a:solidFill>
                <a:effectLst/>
                <a:uLnTx/>
                <a:uFillTx/>
                <a:latin typeface="Source Sans Pro"/>
                <a:ea typeface="+mn-ea"/>
                <a:cs typeface="+mn-cs"/>
              </a:rPr>
              <a:t>Prosessiperäisten (</a:t>
            </a:r>
            <a:r>
              <a:rPr kumimoji="0" lang="fi-FI" sz="1400" b="0" i="0" u="none" strike="noStrike" kern="1200" cap="none" spc="0" normalizeH="0" baseline="0" noProof="0" dirty="0" err="1">
                <a:ln>
                  <a:noFill/>
                </a:ln>
                <a:solidFill>
                  <a:srgbClr val="000000"/>
                </a:solidFill>
                <a:effectLst/>
                <a:uLnTx/>
                <a:uFillTx/>
                <a:latin typeface="Source Sans Pro"/>
                <a:ea typeface="+mn-ea"/>
                <a:cs typeface="+mn-cs"/>
              </a:rPr>
              <a:t>scope</a:t>
            </a:r>
            <a:r>
              <a:rPr kumimoji="0" lang="fi-FI" sz="1400" b="0" i="0" u="none" strike="noStrike" kern="1200" cap="none" spc="0" normalizeH="0" baseline="0" noProof="0" dirty="0">
                <a:ln>
                  <a:noFill/>
                </a:ln>
                <a:solidFill>
                  <a:srgbClr val="000000"/>
                </a:solidFill>
                <a:effectLst/>
                <a:uLnTx/>
                <a:uFillTx/>
                <a:latin typeface="Source Sans Pro"/>
                <a:ea typeface="+mn-ea"/>
                <a:cs typeface="+mn-cs"/>
              </a:rPr>
              <a:t> 1) päästölähteiden hillintätyöhön keskittyvä kokonaisuus​</a:t>
            </a:r>
          </a:p>
          <a:p>
            <a:pPr marL="285750" marR="0" lvl="0" indent="-285750" algn="l" defTabSz="9136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0000"/>
                </a:solidFill>
                <a:effectLst/>
                <a:uLnTx/>
                <a:uFillTx/>
                <a:latin typeface="Source Sans Pro"/>
                <a:ea typeface="+mn-ea"/>
                <a:cs typeface="+mn-cs"/>
              </a:rPr>
              <a:t>Jätevedenpuhdistus, biokierrätys, lietteen kompostointi, kaatopaikkatoiminta, biokaasun hallinta</a:t>
            </a:r>
          </a:p>
          <a:p>
            <a:pPr marL="0" marR="0" lvl="0" indent="0" algn="l" defTabSz="913668"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Source Sans Pro"/>
              <a:ea typeface="+mn-ea"/>
              <a:cs typeface="+mn-cs"/>
            </a:endParaRPr>
          </a:p>
          <a:p>
            <a:pPr marL="0" marR="0" lvl="0" indent="0" algn="l" defTabSz="913668"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0000"/>
                </a:solidFill>
                <a:effectLst/>
                <a:uLnTx/>
                <a:uFillTx/>
                <a:latin typeface="Source Sans Pro"/>
                <a:ea typeface="+mn-ea"/>
                <a:cs typeface="+mn-cs"/>
              </a:rPr>
              <a:t>Hankintojen ympäristövastuullisuuden ohjaus​</a:t>
            </a:r>
          </a:p>
          <a:p>
            <a:pPr marL="285750" marR="0" lvl="0" indent="-285750" algn="l" defTabSz="9136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0000"/>
                </a:solidFill>
                <a:effectLst/>
                <a:uLnTx/>
                <a:uFillTx/>
                <a:latin typeface="Source Sans Pro"/>
                <a:ea typeface="+mn-ea"/>
                <a:cs typeface="+mn-cs"/>
              </a:rPr>
              <a:t>Näkökulmina ilmasto- ja kiertotalous (yhteinen kärkihanke Kiertotalouden keskiössä -ohjelman kanssa</a:t>
            </a:r>
            <a:r>
              <a:rPr kumimoji="0" lang="fi-FI" sz="1400" b="1" i="0" u="none" strike="noStrike" kern="1200" cap="none" spc="0" normalizeH="0" baseline="0" noProof="0" dirty="0">
                <a:ln>
                  <a:noFill/>
                </a:ln>
                <a:solidFill>
                  <a:srgbClr val="000000"/>
                </a:solidFill>
                <a:effectLst/>
                <a:uLnTx/>
                <a:uFillTx/>
                <a:latin typeface="Source Sans Pro"/>
                <a:ea typeface="+mn-ea"/>
                <a:cs typeface="+mn-cs"/>
              </a:rPr>
              <a:t>)</a:t>
            </a:r>
            <a:endParaRPr kumimoji="0" lang="fi-FI" sz="1400" b="0" i="0" u="none" strike="noStrike" kern="1200" cap="none" spc="0" normalizeH="0" baseline="0" noProof="0" dirty="0">
              <a:ln>
                <a:noFill/>
              </a:ln>
              <a:solidFill>
                <a:srgbClr val="000000"/>
              </a:solidFill>
              <a:effectLst/>
              <a:uLnTx/>
              <a:uFillTx/>
              <a:latin typeface="Source Sans Pro"/>
              <a:ea typeface="+mn-ea"/>
              <a:cs typeface="+mn-cs"/>
            </a:endParaRPr>
          </a:p>
          <a:p>
            <a:pPr marL="0" marR="0" lvl="0" indent="0" algn="l" defTabSz="913668"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Source Sans Pro"/>
              <a:ea typeface="+mn-ea"/>
              <a:cs typeface="+mn-cs"/>
            </a:endParaRPr>
          </a:p>
          <a:p>
            <a:pPr marL="0" marR="0" lvl="0" indent="0" algn="l" defTabSz="913668"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000000"/>
                </a:solidFill>
                <a:effectLst/>
                <a:uLnTx/>
                <a:uFillTx/>
                <a:latin typeface="Source Sans Pro"/>
                <a:ea typeface="+mn-ea"/>
                <a:cs typeface="+mn-cs"/>
              </a:rPr>
              <a:t>Sähköisen kaluston osuuden kasvattaminen​</a:t>
            </a:r>
          </a:p>
          <a:p>
            <a:pPr marL="285750" marR="0" lvl="0" indent="-285750" algn="l" defTabSz="9136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0000"/>
                </a:solidFill>
                <a:effectLst/>
                <a:uLnTx/>
                <a:uFillTx/>
                <a:latin typeface="Source Sans Pro"/>
                <a:ea typeface="+mn-ea"/>
                <a:cs typeface="+mn-cs"/>
              </a:rPr>
              <a:t>Suunnitelmallisuutta omien ajoneuvojen ja palvelusopimus-osa-alueiden sähköistämiselle ja ilmasto-ohjaukselle​</a:t>
            </a:r>
          </a:p>
        </p:txBody>
      </p:sp>
      <p:sp>
        <p:nvSpPr>
          <p:cNvPr id="8" name="Otsikko 2">
            <a:extLst>
              <a:ext uri="{FF2B5EF4-FFF2-40B4-BE49-F238E27FC236}">
                <a16:creationId xmlns:a16="http://schemas.microsoft.com/office/drawing/2014/main" id="{0418C51D-6FCB-6E8F-C98E-CBA2278C2B3E}"/>
              </a:ext>
            </a:extLst>
          </p:cNvPr>
          <p:cNvSpPr txBox="1">
            <a:spLocks/>
          </p:cNvSpPr>
          <p:nvPr/>
        </p:nvSpPr>
        <p:spPr>
          <a:xfrm>
            <a:off x="6460562" y="174138"/>
            <a:ext cx="5157787" cy="109666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0000"/>
                </a:solidFill>
                <a:effectLst/>
                <a:uLnTx/>
                <a:uFillTx/>
                <a:latin typeface="Source Sans Pro Semibold" panose="020B0503030403020204" pitchFamily="34" charset="0"/>
                <a:ea typeface="Source Sans Pro Semibold" panose="020B0503030403020204" pitchFamily="34" charset="0"/>
                <a:cs typeface="+mj-cs"/>
              </a:rPr>
              <a:t>Hiilineutraaliusohjelman kärkihankkeet 2026</a:t>
            </a:r>
            <a:endParaRPr kumimoji="0" lang="fi-FI" sz="2400" b="0" i="1" u="none" strike="noStrike" kern="1200" cap="none" spc="0" normalizeH="0" baseline="0" noProof="0" dirty="0">
              <a:ln>
                <a:noFill/>
              </a:ln>
              <a:solidFill>
                <a:srgbClr val="000000"/>
              </a:solidFill>
              <a:effectLst/>
              <a:uLnTx/>
              <a:uFillTx/>
              <a:latin typeface="Source Sans Pro Semibold" panose="020B0503030403020204" pitchFamily="34" charset="0"/>
              <a:ea typeface="Source Sans Pro Semibold" panose="020B0503030403020204" pitchFamily="34" charset="0"/>
              <a:cs typeface="+mj-cs"/>
            </a:endParaRPr>
          </a:p>
        </p:txBody>
      </p:sp>
    </p:spTree>
    <p:extLst>
      <p:ext uri="{BB962C8B-B14F-4D97-AF65-F5344CB8AC3E}">
        <p14:creationId xmlns:p14="http://schemas.microsoft.com/office/powerpoint/2010/main" val="3651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Kaavio 3">
            <a:extLst>
              <a:ext uri="{FF2B5EF4-FFF2-40B4-BE49-F238E27FC236}">
                <a16:creationId xmlns:a16="http://schemas.microsoft.com/office/drawing/2014/main" id="{8BBEDF4C-FB0D-4FBB-A4E2-F3C01ED9CA37}"/>
              </a:ext>
            </a:extLst>
          </p:cNvPr>
          <p:cNvGraphicFramePr>
            <a:graphicFrameLocks/>
          </p:cNvGraphicFramePr>
          <p:nvPr/>
        </p:nvGraphicFramePr>
        <p:xfrm>
          <a:off x="185600" y="1550981"/>
          <a:ext cx="11518720" cy="5264637"/>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a:extLst>
              <a:ext uri="{FF2B5EF4-FFF2-40B4-BE49-F238E27FC236}">
                <a16:creationId xmlns:a16="http://schemas.microsoft.com/office/drawing/2014/main" id="{1A71C501-5576-3750-E628-BFB1C693738F}"/>
              </a:ext>
            </a:extLst>
          </p:cNvPr>
          <p:cNvSpPr>
            <a:spLocks noGrp="1"/>
          </p:cNvSpPr>
          <p:nvPr>
            <p:ph type="title"/>
          </p:nvPr>
        </p:nvSpPr>
        <p:spPr/>
        <p:txBody>
          <a:bodyPr/>
          <a:lstStyle/>
          <a:p>
            <a:r>
              <a:rPr lang="fi-FI" sz="2800"/>
              <a:t>HSY:n kasvihuonekaasupäästöt ja tavoiteltu vähennyspolku</a:t>
            </a:r>
          </a:p>
        </p:txBody>
      </p:sp>
      <p:sp>
        <p:nvSpPr>
          <p:cNvPr id="11" name="Tekstiruutu 10">
            <a:extLst>
              <a:ext uri="{FF2B5EF4-FFF2-40B4-BE49-F238E27FC236}">
                <a16:creationId xmlns:a16="http://schemas.microsoft.com/office/drawing/2014/main" id="{A32032A8-8012-8CE6-69B5-80D674F6587F}"/>
              </a:ext>
            </a:extLst>
          </p:cNvPr>
          <p:cNvSpPr txBox="1"/>
          <p:nvPr/>
        </p:nvSpPr>
        <p:spPr>
          <a:xfrm>
            <a:off x="168" y="1550981"/>
            <a:ext cx="3318778" cy="692497"/>
          </a:xfrm>
          <a:prstGeom prst="rect">
            <a:avLst/>
          </a:prstGeom>
          <a:solidFill>
            <a:sysClr val="window" lastClr="FFFFFF"/>
          </a:solidFill>
        </p:spPr>
        <p:txBody>
          <a:bodyPr wrap="square">
            <a:spAutoFit/>
          </a:bodyPr>
          <a:lstStyle/>
          <a:p>
            <a:pPr marL="216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kumimoji="0" lang="fi-FI" sz="1200" b="0" i="0" u="none" strike="noStrike" kern="0" cap="none" spc="0" normalizeH="0" baseline="0" noProof="0" dirty="0">
                <a:ln>
                  <a:noFill/>
                </a:ln>
                <a:solidFill>
                  <a:srgbClr val="1B827E"/>
                </a:solidFill>
                <a:effectLst/>
                <a:uLnTx/>
                <a:uFillTx/>
                <a:latin typeface="Source Sans Pro"/>
                <a:ea typeface="+mn-ea"/>
                <a:cs typeface="+mn-cs"/>
              </a:rPr>
              <a:t>Strategiatavoitteen mittari</a:t>
            </a:r>
            <a:endParaRPr kumimoji="0" lang="fi-FI" sz="1200" b="0" i="0" u="none" strike="noStrike" kern="0" cap="none" spc="0" normalizeH="0" baseline="0" noProof="0" dirty="0">
              <a:ln>
                <a:noFill/>
              </a:ln>
              <a:solidFill>
                <a:srgbClr val="1B827E"/>
              </a:solidFill>
              <a:effectLst/>
              <a:uLnTx/>
              <a:uFillTx/>
              <a:latin typeface="Source Sans Pro"/>
              <a:ea typeface="Calibri"/>
              <a:cs typeface="Arial"/>
            </a:endParaRPr>
          </a:p>
          <a:p>
            <a:pPr marL="252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kumimoji="0" lang="fi-FI" sz="1100" b="0" i="0" u="none" strike="noStrike" kern="0" cap="none" spc="0" normalizeH="0" baseline="0" noProof="0" dirty="0">
                <a:ln>
                  <a:noFill/>
                </a:ln>
                <a:solidFill>
                  <a:srgbClr val="3E3D40"/>
                </a:solidFill>
                <a:effectLst/>
                <a:uLnTx/>
                <a:uFillTx/>
                <a:latin typeface="Source Sans Pro"/>
                <a:ea typeface="Times New Roman" panose="02020603050405020304" pitchFamily="18" charset="0"/>
                <a:cs typeface="Times New Roman"/>
              </a:rPr>
              <a:t>HSY:n kokonaispäästöt, t CO2-ekv./a </a:t>
            </a:r>
            <a:br>
              <a:rPr kumimoji="0" lang="fi-FI" sz="1100" b="0" i="0" u="none" strike="noStrike" kern="0" cap="none" spc="0" normalizeH="0" baseline="0" noProof="0" dirty="0">
                <a:ln>
                  <a:noFill/>
                </a:ln>
                <a:solidFill>
                  <a:srgbClr val="3E3D40"/>
                </a:solidFill>
                <a:effectLst/>
                <a:uLnTx/>
                <a:uFillTx/>
                <a:latin typeface="Source Sans Pro"/>
                <a:ea typeface="Times New Roman" panose="02020603050405020304" pitchFamily="18" charset="0"/>
                <a:cs typeface="Times New Roman"/>
              </a:rPr>
            </a:br>
            <a:r>
              <a:rPr kumimoji="0" lang="fi-FI" sz="1100" b="0" i="0" u="none" strike="noStrike" kern="0" cap="none" spc="0" normalizeH="0" baseline="0" noProof="0" dirty="0">
                <a:ln>
                  <a:noFill/>
                </a:ln>
                <a:solidFill>
                  <a:srgbClr val="3E3D40"/>
                </a:solidFill>
                <a:effectLst/>
                <a:uLnTx/>
                <a:uFillTx/>
                <a:latin typeface="Source Sans Pro"/>
                <a:ea typeface="Times New Roman" panose="02020603050405020304" pitchFamily="18" charset="0"/>
                <a:cs typeface="Times New Roman"/>
              </a:rPr>
              <a:t>(omat päästöt sekä keskeiset ulkoiset palvelut) ​</a:t>
            </a:r>
          </a:p>
        </p:txBody>
      </p:sp>
      <p:sp>
        <p:nvSpPr>
          <p:cNvPr id="12" name="Suorakulmio 11">
            <a:extLst>
              <a:ext uri="{FF2B5EF4-FFF2-40B4-BE49-F238E27FC236}">
                <a16:creationId xmlns:a16="http://schemas.microsoft.com/office/drawing/2014/main" id="{8BBCFF6C-2A62-C2CE-63E9-ADF7668F8499}"/>
              </a:ext>
            </a:extLst>
          </p:cNvPr>
          <p:cNvSpPr/>
          <p:nvPr/>
        </p:nvSpPr>
        <p:spPr>
          <a:xfrm>
            <a:off x="4980397" y="4944467"/>
            <a:ext cx="2444106" cy="1253953"/>
          </a:xfrm>
          <a:prstGeom prst="rect">
            <a:avLst/>
          </a:prstGeom>
          <a:solidFill>
            <a:sysClr val="window" lastClr="FFFFFF">
              <a:alpha val="50000"/>
            </a:sysClr>
          </a:solidFill>
          <a:ln w="254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0" cap="none" spc="0" normalizeH="0" baseline="0" noProof="0" err="1">
              <a:ln>
                <a:noFill/>
              </a:ln>
              <a:solidFill>
                <a:prstClr val="white"/>
              </a:solidFill>
              <a:effectLst/>
              <a:uLnTx/>
              <a:uFillTx/>
              <a:latin typeface="Arial"/>
              <a:ea typeface="+mn-ea"/>
              <a:cs typeface="+mn-cs"/>
            </a:endParaRPr>
          </a:p>
        </p:txBody>
      </p:sp>
      <p:grpSp>
        <p:nvGrpSpPr>
          <p:cNvPr id="64" name="Ryhmä 63">
            <a:extLst>
              <a:ext uri="{FF2B5EF4-FFF2-40B4-BE49-F238E27FC236}">
                <a16:creationId xmlns:a16="http://schemas.microsoft.com/office/drawing/2014/main" id="{280B26D1-EE2A-0D50-DC18-9AAAE6240F2F}"/>
              </a:ext>
            </a:extLst>
          </p:cNvPr>
          <p:cNvGrpSpPr/>
          <p:nvPr/>
        </p:nvGrpSpPr>
        <p:grpSpPr>
          <a:xfrm>
            <a:off x="5829321" y="4961054"/>
            <a:ext cx="2426083" cy="275413"/>
            <a:chOff x="5829321" y="4961054"/>
            <a:chExt cx="2426083" cy="275413"/>
          </a:xfrm>
        </p:grpSpPr>
        <p:cxnSp>
          <p:nvCxnSpPr>
            <p:cNvPr id="16" name="Suora yhdysviiva 15">
              <a:extLst>
                <a:ext uri="{FF2B5EF4-FFF2-40B4-BE49-F238E27FC236}">
                  <a16:creationId xmlns:a16="http://schemas.microsoft.com/office/drawing/2014/main" id="{DA4EF1F1-C4DF-4BA7-F2BB-352A69B33DA9}"/>
                </a:ext>
              </a:extLst>
            </p:cNvPr>
            <p:cNvCxnSpPr>
              <a:cxnSpLocks/>
            </p:cNvCxnSpPr>
            <p:nvPr/>
          </p:nvCxnSpPr>
          <p:spPr>
            <a:xfrm>
              <a:off x="5829321" y="5236467"/>
              <a:ext cx="1960403" cy="0"/>
            </a:xfrm>
            <a:prstGeom prst="line">
              <a:avLst/>
            </a:prstGeom>
            <a:noFill/>
            <a:ln w="15875" cap="flat" cmpd="sng" algn="ctr">
              <a:solidFill>
                <a:schemeClr val="accent5">
                  <a:lumMod val="75000"/>
                </a:schemeClr>
              </a:solidFill>
              <a:prstDash val="dash"/>
              <a:miter lim="800000"/>
            </a:ln>
            <a:effectLst/>
          </p:spPr>
        </p:cxnSp>
        <p:sp>
          <p:nvSpPr>
            <p:cNvPr id="17" name="Tekstiruutu 3">
              <a:extLst>
                <a:ext uri="{FF2B5EF4-FFF2-40B4-BE49-F238E27FC236}">
                  <a16:creationId xmlns:a16="http://schemas.microsoft.com/office/drawing/2014/main" id="{08F43C03-7BE8-35EF-40C5-305EB9EED528}"/>
                </a:ext>
              </a:extLst>
            </p:cNvPr>
            <p:cNvSpPr txBox="1"/>
            <p:nvPr/>
          </p:nvSpPr>
          <p:spPr>
            <a:xfrm>
              <a:off x="6472558" y="4961054"/>
              <a:ext cx="1782846" cy="2616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4D936F">
                      <a:lumMod val="75000"/>
                    </a:srgbClr>
                  </a:solidFill>
                  <a:effectLst/>
                  <a:uLnTx/>
                  <a:uFillTx/>
                  <a:latin typeface="Calibri" panose="020F0502020204030204" pitchFamily="34" charset="0"/>
                  <a:ea typeface="+mn-ea"/>
                  <a:cs typeface="Calibri" panose="020F0502020204030204" pitchFamily="34" charset="0"/>
                </a:rPr>
                <a:t>Tavoite 2030: 64 000 tCO2e</a:t>
              </a:r>
            </a:p>
          </p:txBody>
        </p:sp>
      </p:grpSp>
      <p:grpSp>
        <p:nvGrpSpPr>
          <p:cNvPr id="61" name="Ryhmä 60">
            <a:extLst>
              <a:ext uri="{FF2B5EF4-FFF2-40B4-BE49-F238E27FC236}">
                <a16:creationId xmlns:a16="http://schemas.microsoft.com/office/drawing/2014/main" id="{6BC7A5F2-6824-A343-30F9-5902FB3BE0B7}"/>
              </a:ext>
            </a:extLst>
          </p:cNvPr>
          <p:cNvGrpSpPr/>
          <p:nvPr/>
        </p:nvGrpSpPr>
        <p:grpSpPr>
          <a:xfrm>
            <a:off x="5470497" y="5448149"/>
            <a:ext cx="6311793" cy="646331"/>
            <a:chOff x="5470497" y="5448149"/>
            <a:chExt cx="6311793" cy="646331"/>
          </a:xfrm>
        </p:grpSpPr>
        <p:sp>
          <p:nvSpPr>
            <p:cNvPr id="8" name="Tekstiruutu 7">
              <a:extLst>
                <a:ext uri="{FF2B5EF4-FFF2-40B4-BE49-F238E27FC236}">
                  <a16:creationId xmlns:a16="http://schemas.microsoft.com/office/drawing/2014/main" id="{D91490AE-3DEE-569C-74E0-D23C300D444B}"/>
                </a:ext>
              </a:extLst>
            </p:cNvPr>
            <p:cNvSpPr txBox="1"/>
            <p:nvPr/>
          </p:nvSpPr>
          <p:spPr>
            <a:xfrm>
              <a:off x="8047695" y="5448149"/>
              <a:ext cx="3734595" cy="646331"/>
            </a:xfrm>
            <a:prstGeom prst="rect">
              <a:avLst/>
            </a:prstGeom>
            <a:solidFill>
              <a:schemeClr val="accent5">
                <a:lumMod val="75000"/>
                <a:alpha val="16000"/>
              </a:schemeClr>
            </a:solidFill>
            <a:ln>
              <a:no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err="1">
                  <a:ln>
                    <a:noFill/>
                  </a:ln>
                  <a:solidFill>
                    <a:srgbClr val="000000"/>
                  </a:solidFill>
                  <a:effectLst/>
                  <a:uLnTx/>
                  <a:uFillTx/>
                  <a:latin typeface="Source Sans Pro"/>
                  <a:ea typeface="+mn-ea"/>
                  <a:cs typeface="+mn-cs"/>
                </a:rPr>
                <a:t>Blominmäen</a:t>
              </a:r>
              <a:r>
                <a:rPr kumimoji="0" lang="fi-FI" sz="1200" b="0" i="0" u="none" strike="noStrike" kern="0" cap="none" spc="0" normalizeH="0" baseline="0" noProof="0">
                  <a:ln>
                    <a:noFill/>
                  </a:ln>
                  <a:solidFill>
                    <a:srgbClr val="000000"/>
                  </a:solidFill>
                  <a:effectLst/>
                  <a:uLnTx/>
                  <a:uFillTx/>
                  <a:latin typeface="Source Sans Pro"/>
                  <a:ea typeface="+mn-ea"/>
                  <a:cs typeface="+mn-cs"/>
                </a:rPr>
                <a:t> ja Viikinmäen N2O-päästöjen vähentämismahdollisuus liittyen metanolin lisäys- ja </a:t>
              </a:r>
              <a:r>
                <a:rPr kumimoji="0" lang="fi-FI" sz="1200" b="0" i="0" u="none" strike="noStrike" kern="0" cap="none" spc="0" normalizeH="0" baseline="0" noProof="0" err="1">
                  <a:ln>
                    <a:noFill/>
                  </a:ln>
                  <a:solidFill>
                    <a:srgbClr val="000000"/>
                  </a:solidFill>
                  <a:effectLst/>
                  <a:uLnTx/>
                  <a:uFillTx/>
                  <a:latin typeface="Source Sans Pro"/>
                  <a:ea typeface="+mn-ea"/>
                  <a:cs typeface="+mn-cs"/>
                </a:rPr>
                <a:t>alkaliteetin</a:t>
              </a:r>
              <a:r>
                <a:rPr kumimoji="0" lang="fi-FI" sz="1200" b="0" i="0" u="none" strike="noStrike" kern="0" cap="none" spc="0" normalizeH="0" baseline="0" noProof="0">
                  <a:ln>
                    <a:noFill/>
                  </a:ln>
                  <a:solidFill>
                    <a:srgbClr val="000000"/>
                  </a:solidFill>
                  <a:effectLst/>
                  <a:uLnTx/>
                  <a:uFillTx/>
                  <a:latin typeface="Source Sans Pro"/>
                  <a:ea typeface="+mn-ea"/>
                  <a:cs typeface="+mn-cs"/>
                </a:rPr>
                <a:t> nosto – toimenpiteisiin</a:t>
              </a:r>
            </a:p>
          </p:txBody>
        </p:sp>
        <p:cxnSp>
          <p:nvCxnSpPr>
            <p:cNvPr id="18" name="Suora yhdysviiva 17">
              <a:extLst>
                <a:ext uri="{FF2B5EF4-FFF2-40B4-BE49-F238E27FC236}">
                  <a16:creationId xmlns:a16="http://schemas.microsoft.com/office/drawing/2014/main" id="{FA4D2A4E-F8A2-3F87-F517-2BE35D7CD7B4}"/>
                </a:ext>
              </a:extLst>
            </p:cNvPr>
            <p:cNvCxnSpPr>
              <a:cxnSpLocks/>
              <a:stCxn id="8" idx="1"/>
            </p:cNvCxnSpPr>
            <p:nvPr/>
          </p:nvCxnSpPr>
          <p:spPr>
            <a:xfrm flipH="1" flipV="1">
              <a:off x="5470497" y="5750572"/>
              <a:ext cx="2577198" cy="20743"/>
            </a:xfrm>
            <a:prstGeom prst="line">
              <a:avLst/>
            </a:prstGeom>
            <a:noFill/>
            <a:ln w="6350" cap="flat" cmpd="sng" algn="ctr">
              <a:solidFill>
                <a:schemeClr val="accent5">
                  <a:lumMod val="20000"/>
                  <a:lumOff val="80000"/>
                </a:schemeClr>
              </a:solidFill>
              <a:prstDash val="solid"/>
              <a:miter lim="800000"/>
            </a:ln>
            <a:effectLst/>
          </p:spPr>
        </p:cxnSp>
      </p:grpSp>
      <p:sp>
        <p:nvSpPr>
          <p:cNvPr id="38" name="Tekstiruutu 37">
            <a:extLst>
              <a:ext uri="{FF2B5EF4-FFF2-40B4-BE49-F238E27FC236}">
                <a16:creationId xmlns:a16="http://schemas.microsoft.com/office/drawing/2014/main" id="{A44FE452-E08A-9DBC-49D4-FA8E18AEAD4E}"/>
              </a:ext>
            </a:extLst>
          </p:cNvPr>
          <p:cNvSpPr txBox="1"/>
          <p:nvPr/>
        </p:nvSpPr>
        <p:spPr>
          <a:xfrm>
            <a:off x="6028622" y="5748736"/>
            <a:ext cx="1129844" cy="369012"/>
          </a:xfrm>
          <a:prstGeom prst="rect">
            <a:avLst/>
          </a:prstGeom>
          <a:noFill/>
        </p:spPr>
        <p:txBody>
          <a:bodyPr wrap="square" rtlCol="0">
            <a:spAutoFit/>
          </a:bodyPr>
          <a:lstStyle/>
          <a:p>
            <a:pPr marL="0" marR="0" lvl="0" indent="0" algn="l" defTabSz="913668" rtl="0" eaLnBrk="1" fontAlgn="auto" latinLnBrk="0" hangingPunct="1">
              <a:lnSpc>
                <a:spcPct val="100000"/>
              </a:lnSpc>
              <a:spcBef>
                <a:spcPts val="0"/>
              </a:spcBef>
              <a:spcAft>
                <a:spcPts val="0"/>
              </a:spcAft>
              <a:buClrTx/>
              <a:buSzTx/>
              <a:buFontTx/>
              <a:buNone/>
              <a:tabLst/>
              <a:defRPr/>
            </a:pPr>
            <a:r>
              <a:rPr kumimoji="0" lang="fi-FI" sz="1798" b="0" i="1" u="none" strike="noStrike" kern="1200" cap="none" spc="0" normalizeH="0" baseline="0" noProof="0">
                <a:ln>
                  <a:noFill/>
                </a:ln>
                <a:solidFill>
                  <a:srgbClr val="000000"/>
                </a:solidFill>
                <a:effectLst/>
                <a:uLnTx/>
                <a:uFillTx/>
                <a:latin typeface="Source Sans Pro"/>
                <a:ea typeface="+mn-ea"/>
                <a:cs typeface="+mn-cs"/>
              </a:rPr>
              <a:t>Ennuste</a:t>
            </a:r>
          </a:p>
        </p:txBody>
      </p:sp>
      <p:grpSp>
        <p:nvGrpSpPr>
          <p:cNvPr id="60" name="Ryhmä 59">
            <a:extLst>
              <a:ext uri="{FF2B5EF4-FFF2-40B4-BE49-F238E27FC236}">
                <a16:creationId xmlns:a16="http://schemas.microsoft.com/office/drawing/2014/main" id="{E2644E10-F7D5-09E6-6363-06985624D7A8}"/>
              </a:ext>
            </a:extLst>
          </p:cNvPr>
          <p:cNvGrpSpPr/>
          <p:nvPr/>
        </p:nvGrpSpPr>
        <p:grpSpPr>
          <a:xfrm>
            <a:off x="3027755" y="2343491"/>
            <a:ext cx="5965020" cy="1940996"/>
            <a:chOff x="3027755" y="2343491"/>
            <a:chExt cx="5965020" cy="1940996"/>
          </a:xfrm>
        </p:grpSpPr>
        <p:sp>
          <p:nvSpPr>
            <p:cNvPr id="7" name="Tekstiruutu 6">
              <a:extLst>
                <a:ext uri="{FF2B5EF4-FFF2-40B4-BE49-F238E27FC236}">
                  <a16:creationId xmlns:a16="http://schemas.microsoft.com/office/drawing/2014/main" id="{73E12799-6F43-D2D0-F2BB-55409A890436}"/>
                </a:ext>
              </a:extLst>
            </p:cNvPr>
            <p:cNvSpPr txBox="1"/>
            <p:nvPr/>
          </p:nvSpPr>
          <p:spPr>
            <a:xfrm>
              <a:off x="3785591" y="2805156"/>
              <a:ext cx="4637665" cy="646331"/>
            </a:xfrm>
            <a:prstGeom prst="rect">
              <a:avLst/>
            </a:prstGeom>
            <a:solidFill>
              <a:schemeClr val="bg1">
                <a:alpha val="85000"/>
              </a:schemeClr>
            </a:solidFill>
            <a:ln>
              <a:noFill/>
              <a:prstDash val="dash"/>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1" i="0" u="none" strike="noStrike" kern="0" cap="none" spc="0" normalizeH="0" baseline="0" noProof="0">
                  <a:ln>
                    <a:noFill/>
                  </a:ln>
                  <a:solidFill>
                    <a:srgbClr val="4D936F">
                      <a:lumMod val="50000"/>
                    </a:srgbClr>
                  </a:solidFill>
                  <a:effectLst/>
                  <a:uLnTx/>
                  <a:uFillTx/>
                  <a:latin typeface="Source Sans Pro"/>
                  <a:ea typeface="+mn-ea"/>
                  <a:cs typeface="+mn-cs"/>
                </a:rPr>
                <a:t>Kaatopaikkakaasun keräys </a:t>
              </a:r>
              <a:r>
                <a:rPr kumimoji="0" lang="fi-FI" sz="1200" b="0" i="0" u="none" strike="noStrike" kern="0" cap="none" spc="0" normalizeH="0" baseline="0" noProof="0">
                  <a:ln>
                    <a:noFill/>
                  </a:ln>
                  <a:solidFill>
                    <a:srgbClr val="000000"/>
                  </a:solidFill>
                  <a:effectLst/>
                  <a:uLnTx/>
                  <a:uFillTx/>
                  <a:latin typeface="Source Sans Pro"/>
                  <a:ea typeface="+mn-ea"/>
                  <a:cs typeface="+mn-cs"/>
                </a:rPr>
                <a:t>ja</a:t>
              </a:r>
              <a:r>
                <a:rPr kumimoji="0" lang="fi-FI" sz="1200" b="0" i="0" u="none" strike="noStrike" kern="0" cap="none" spc="0" normalizeH="0" baseline="0" noProof="0">
                  <a:ln>
                    <a:noFill/>
                  </a:ln>
                  <a:solidFill>
                    <a:srgbClr val="4D936F">
                      <a:lumMod val="50000"/>
                    </a:srgbClr>
                  </a:solidFill>
                  <a:effectLst/>
                  <a:uLnTx/>
                  <a:uFillTx/>
                  <a:latin typeface="Source Sans Pro"/>
                  <a:ea typeface="+mn-ea"/>
                  <a:cs typeface="+mn-cs"/>
                </a:rPr>
                <a:t> hyödyntämisjärjestelyt</a:t>
              </a:r>
              <a:r>
                <a:rPr kumimoji="0" lang="fi-FI" sz="1200" b="0" i="0" u="none" strike="noStrike" kern="0" cap="none" spc="0" normalizeH="0" baseline="0" noProof="0">
                  <a:ln>
                    <a:noFill/>
                  </a:ln>
                  <a:solidFill>
                    <a:srgbClr val="000000"/>
                  </a:solidFill>
                  <a:effectLst/>
                  <a:uLnTx/>
                  <a:uFillTx/>
                  <a:latin typeface="Source Sans Pro"/>
                  <a:ea typeface="+mn-ea"/>
                  <a:cs typeface="+mn-cs"/>
                </a:rPr>
                <a:t>, </a:t>
              </a:r>
              <a:r>
                <a:rPr kumimoji="0" lang="fi-FI" sz="1200" b="0" i="0" u="none" strike="noStrike" kern="0" cap="none" spc="0" normalizeH="0" baseline="0" noProof="0">
                  <a:ln>
                    <a:noFill/>
                  </a:ln>
                  <a:solidFill>
                    <a:srgbClr val="4D936F">
                      <a:lumMod val="50000"/>
                    </a:srgbClr>
                  </a:solidFill>
                  <a:effectLst/>
                  <a:uLnTx/>
                  <a:uFillTx/>
                  <a:latin typeface="Source Sans Pro"/>
                  <a:ea typeface="+mn-ea"/>
                  <a:cs typeface="+mn-cs"/>
                </a:rPr>
                <a:t>rakenteiden tiiviys </a:t>
              </a:r>
              <a:r>
                <a:rPr kumimoji="0" lang="fi-FI" sz="1200" b="0" i="0" u="none" strike="noStrike" kern="0" cap="none" spc="0" normalizeH="0" baseline="0" noProof="0">
                  <a:ln>
                    <a:noFill/>
                  </a:ln>
                  <a:solidFill>
                    <a:srgbClr val="000000"/>
                  </a:solidFill>
                  <a:effectLst/>
                  <a:uLnTx/>
                  <a:uFillTx/>
                  <a:latin typeface="Source Sans Pro"/>
                  <a:ea typeface="+mn-ea"/>
                  <a:cs typeface="+mn-cs"/>
                </a:rPr>
                <a:t>sekä kaasun </a:t>
              </a:r>
              <a:r>
                <a:rPr kumimoji="0" lang="fi-FI" sz="1200" b="0" i="0" u="none" strike="noStrike" kern="0" cap="none" spc="0" normalizeH="0" baseline="0" noProof="0">
                  <a:ln>
                    <a:noFill/>
                  </a:ln>
                  <a:solidFill>
                    <a:srgbClr val="4D936F">
                      <a:lumMod val="50000"/>
                    </a:srgbClr>
                  </a:solidFill>
                  <a:effectLst/>
                  <a:uLnTx/>
                  <a:uFillTx/>
                  <a:latin typeface="Source Sans Pro"/>
                  <a:ea typeface="+mn-ea"/>
                  <a:cs typeface="+mn-cs"/>
                </a:rPr>
                <a:t>muodostumisen vähentyminen </a:t>
              </a:r>
              <a:r>
                <a:rPr kumimoji="0" lang="fi-FI" sz="1200" b="0" i="0" u="none" strike="noStrike" kern="0" cap="none" spc="0" normalizeH="0" baseline="0" noProof="0">
                  <a:ln>
                    <a:noFill/>
                  </a:ln>
                  <a:solidFill>
                    <a:srgbClr val="000000"/>
                  </a:solidFill>
                  <a:effectLst/>
                  <a:uLnTx/>
                  <a:uFillTx/>
                  <a:latin typeface="Source Sans Pro"/>
                  <a:ea typeface="+mn-ea"/>
                  <a:cs typeface="+mn-cs"/>
                </a:rPr>
                <a:t>ovat pienentäneet päästöjä</a:t>
              </a:r>
            </a:p>
          </p:txBody>
        </p:sp>
        <p:sp>
          <p:nvSpPr>
            <p:cNvPr id="55" name="Tekstiruutu 54">
              <a:extLst>
                <a:ext uri="{FF2B5EF4-FFF2-40B4-BE49-F238E27FC236}">
                  <a16:creationId xmlns:a16="http://schemas.microsoft.com/office/drawing/2014/main" id="{41CF885F-E946-58D5-E2FF-1850F12F979D}"/>
                </a:ext>
              </a:extLst>
            </p:cNvPr>
            <p:cNvSpPr txBox="1"/>
            <p:nvPr/>
          </p:nvSpPr>
          <p:spPr>
            <a:xfrm>
              <a:off x="3027755" y="2343491"/>
              <a:ext cx="5019940" cy="461665"/>
            </a:xfrm>
            <a:prstGeom prst="rect">
              <a:avLst/>
            </a:prstGeom>
            <a:solidFill>
              <a:schemeClr val="bg1">
                <a:alpha val="85000"/>
              </a:schemeClr>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1" i="0" u="none" strike="noStrike" kern="0" cap="none" spc="0" normalizeH="0" baseline="0" noProof="0">
                  <a:ln>
                    <a:noFill/>
                  </a:ln>
                  <a:solidFill>
                    <a:srgbClr val="4D97C2"/>
                  </a:solidFill>
                  <a:effectLst/>
                  <a:uLnTx/>
                  <a:uFillTx/>
                  <a:latin typeface="Source Sans Pro"/>
                  <a:ea typeface="+mn-ea"/>
                  <a:cs typeface="+mn-cs"/>
                </a:rPr>
                <a:t>Uusiutuvan energian hankintaratkaisut</a:t>
              </a:r>
              <a:r>
                <a:rPr kumimoji="0" lang="fi-FI" sz="1200" b="0" i="0" u="none" strike="noStrike" kern="0" cap="none" spc="0" normalizeH="0" baseline="0" noProof="0">
                  <a:ln>
                    <a:noFill/>
                  </a:ln>
                  <a:solidFill>
                    <a:srgbClr val="000000"/>
                  </a:solidFill>
                  <a:effectLst/>
                  <a:uLnTx/>
                  <a:uFillTx/>
                  <a:latin typeface="Source Sans Pro"/>
                  <a:ea typeface="+mn-ea"/>
                  <a:cs typeface="+mn-cs"/>
                </a:rPr>
                <a:t>, </a:t>
              </a:r>
              <a:r>
                <a:rPr kumimoji="0" lang="fi-FI" sz="1200" b="1" i="0" u="none" strike="noStrike" kern="0" cap="none" spc="0" normalizeH="0" baseline="0" noProof="0">
                  <a:ln>
                    <a:noFill/>
                  </a:ln>
                  <a:solidFill>
                    <a:srgbClr val="000000"/>
                  </a:solidFill>
                  <a:effectLst/>
                  <a:uLnTx/>
                  <a:uFillTx/>
                  <a:latin typeface="Source Sans Pro"/>
                  <a:ea typeface="+mn-ea"/>
                  <a:cs typeface="+mn-cs"/>
                </a:rPr>
                <a:t>fossiilisten polttoaineiden </a:t>
              </a:r>
              <a:r>
                <a:rPr kumimoji="0" lang="fi-FI" sz="1200" b="0" i="0" u="none" strike="noStrike" kern="0" cap="none" spc="0" normalizeH="0" baseline="0" noProof="0">
                  <a:ln>
                    <a:noFill/>
                  </a:ln>
                  <a:solidFill>
                    <a:srgbClr val="000000"/>
                  </a:solidFill>
                  <a:effectLst/>
                  <a:uLnTx/>
                  <a:uFillTx/>
                  <a:latin typeface="Source Sans Pro"/>
                  <a:ea typeface="+mn-ea"/>
                  <a:cs typeface="+mn-cs"/>
                </a:rPr>
                <a:t>käytön vähentäminen, energiatehokkuustoimet</a:t>
              </a:r>
            </a:p>
          </p:txBody>
        </p:sp>
        <p:sp>
          <p:nvSpPr>
            <p:cNvPr id="57" name="Tekstiruutu 56">
              <a:extLst>
                <a:ext uri="{FF2B5EF4-FFF2-40B4-BE49-F238E27FC236}">
                  <a16:creationId xmlns:a16="http://schemas.microsoft.com/office/drawing/2014/main" id="{29E35C51-B88B-EB58-ED6B-54FD9B701D58}"/>
                </a:ext>
              </a:extLst>
            </p:cNvPr>
            <p:cNvSpPr txBox="1"/>
            <p:nvPr/>
          </p:nvSpPr>
          <p:spPr>
            <a:xfrm>
              <a:off x="5087457" y="3822822"/>
              <a:ext cx="3905318" cy="461665"/>
            </a:xfrm>
            <a:prstGeom prst="rect">
              <a:avLst/>
            </a:prstGeom>
            <a:solidFill>
              <a:schemeClr val="bg1">
                <a:alpha val="85000"/>
              </a:schemeClr>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1" i="0" u="none" strike="noStrike" kern="0" cap="none" spc="0" normalizeH="0" baseline="0" noProof="0">
                  <a:ln>
                    <a:noFill/>
                  </a:ln>
                  <a:solidFill>
                    <a:srgbClr val="FFC000"/>
                  </a:solidFill>
                  <a:effectLst/>
                  <a:uLnTx/>
                  <a:uFillTx/>
                  <a:latin typeface="Source Sans Pro"/>
                  <a:ea typeface="+mn-ea"/>
                  <a:cs typeface="+mn-cs"/>
                </a:rPr>
                <a:t>Uusiutuvan energian käyttövelvoitteet</a:t>
              </a:r>
              <a:r>
                <a:rPr kumimoji="0" lang="fi-FI" sz="1200" b="0" i="0" u="none" strike="noStrike" kern="0" cap="none" spc="0" normalizeH="0" baseline="0" noProof="0">
                  <a:ln>
                    <a:noFill/>
                  </a:ln>
                  <a:solidFill>
                    <a:srgbClr val="000000"/>
                  </a:solidFill>
                  <a:effectLst/>
                  <a:uLnTx/>
                  <a:uFillTx/>
                  <a:latin typeface="Source Sans Pro"/>
                  <a:ea typeface="+mn-ea"/>
                  <a:cs typeface="+mn-cs"/>
                </a:rPr>
                <a:t> palvelusopimuksissa vähentäneet kuljetusten päästöjä</a:t>
              </a:r>
            </a:p>
          </p:txBody>
        </p:sp>
        <p:sp>
          <p:nvSpPr>
            <p:cNvPr id="59" name="Tekstiruutu 58">
              <a:extLst>
                <a:ext uri="{FF2B5EF4-FFF2-40B4-BE49-F238E27FC236}">
                  <a16:creationId xmlns:a16="http://schemas.microsoft.com/office/drawing/2014/main" id="{9CCD3F40-1A91-61F2-902A-7F0CEBB4E18B}"/>
                </a:ext>
              </a:extLst>
            </p:cNvPr>
            <p:cNvSpPr txBox="1"/>
            <p:nvPr/>
          </p:nvSpPr>
          <p:spPr>
            <a:xfrm>
              <a:off x="4415090" y="3381931"/>
              <a:ext cx="4356908" cy="461665"/>
            </a:xfrm>
            <a:prstGeom prst="rect">
              <a:avLst/>
            </a:prstGeom>
            <a:solidFill>
              <a:schemeClr val="bg1">
                <a:alpha val="85000"/>
              </a:schemeClr>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1" i="0" u="none" strike="noStrike" kern="0" cap="none" spc="0" normalizeH="0" baseline="0" noProof="0">
                  <a:ln>
                    <a:noFill/>
                  </a:ln>
                  <a:solidFill>
                    <a:srgbClr val="4D936F"/>
                  </a:solidFill>
                  <a:effectLst/>
                  <a:uLnTx/>
                  <a:uFillTx/>
                  <a:latin typeface="Source Sans Pro"/>
                  <a:ea typeface="+mn-ea"/>
                  <a:cs typeface="+mn-cs"/>
                </a:rPr>
                <a:t>Jäteveden prosessipäästöjen mittauksen</a:t>
              </a:r>
              <a:r>
                <a:rPr kumimoji="0" lang="fi-FI" sz="1200" b="0" i="0" u="none" strike="noStrike" kern="0" cap="none" spc="0" normalizeH="0" baseline="0" noProof="0">
                  <a:ln>
                    <a:noFill/>
                  </a:ln>
                  <a:solidFill>
                    <a:srgbClr val="4D936F"/>
                  </a:solidFill>
                  <a:effectLst/>
                  <a:uLnTx/>
                  <a:uFillTx/>
                  <a:latin typeface="Source Sans Pro"/>
                  <a:ea typeface="+mn-ea"/>
                  <a:cs typeface="+mn-cs"/>
                </a:rPr>
                <a:t> </a:t>
              </a:r>
              <a:r>
                <a:rPr kumimoji="0" lang="fi-FI" sz="1200" b="0" i="0" u="none" strike="noStrike" kern="0" cap="none" spc="0" normalizeH="0" baseline="0" noProof="0">
                  <a:ln>
                    <a:noFill/>
                  </a:ln>
                  <a:solidFill>
                    <a:srgbClr val="000000"/>
                  </a:solidFill>
                  <a:effectLst/>
                  <a:uLnTx/>
                  <a:uFillTx/>
                  <a:latin typeface="Source Sans Pro"/>
                  <a:ea typeface="+mn-ea"/>
                  <a:cs typeface="+mn-cs"/>
                </a:rPr>
                <a:t>ja seurannan </a:t>
              </a:r>
              <a:r>
                <a:rPr kumimoji="0" lang="fi-FI" sz="1200" b="1" i="0" u="none" strike="noStrike" kern="0" cap="none" spc="0" normalizeH="0" baseline="0" noProof="0">
                  <a:ln>
                    <a:noFill/>
                  </a:ln>
                  <a:solidFill>
                    <a:srgbClr val="4D936F"/>
                  </a:solidFill>
                  <a:effectLst/>
                  <a:uLnTx/>
                  <a:uFillTx/>
                  <a:latin typeface="Source Sans Pro"/>
                  <a:ea typeface="+mn-ea"/>
                  <a:cs typeface="+mn-cs"/>
                </a:rPr>
                <a:t>kehittäminen</a:t>
              </a:r>
              <a:r>
                <a:rPr kumimoji="0" lang="fi-FI" sz="1200" b="1" i="0" u="none" strike="noStrike" kern="0" cap="none" spc="0" normalizeH="0" baseline="0" noProof="0">
                  <a:ln>
                    <a:noFill/>
                  </a:ln>
                  <a:solidFill>
                    <a:srgbClr val="000000"/>
                  </a:solidFill>
                  <a:effectLst/>
                  <a:uLnTx/>
                  <a:uFillTx/>
                  <a:latin typeface="Source Sans Pro"/>
                  <a:ea typeface="+mn-ea"/>
                  <a:cs typeface="+mn-cs"/>
                </a:rPr>
                <a:t> </a:t>
              </a:r>
              <a:r>
                <a:rPr kumimoji="0" lang="fi-FI" sz="1200" b="0" i="0" u="none" strike="noStrike" kern="0" cap="none" spc="0" normalizeH="0" baseline="0" noProof="0">
                  <a:ln>
                    <a:noFill/>
                  </a:ln>
                  <a:solidFill>
                    <a:srgbClr val="000000"/>
                  </a:solidFill>
                  <a:effectLst/>
                  <a:uLnTx/>
                  <a:uFillTx/>
                  <a:latin typeface="Source Sans Pro"/>
                  <a:ea typeface="+mn-ea"/>
                  <a:cs typeface="+mn-cs"/>
                </a:rPr>
                <a:t>tarkentaneet todellista ilmastovaikutusta</a:t>
              </a:r>
            </a:p>
          </p:txBody>
        </p:sp>
      </p:grpSp>
      <p:cxnSp>
        <p:nvCxnSpPr>
          <p:cNvPr id="52" name="Suora nuoliyhdysviiva 51">
            <a:extLst>
              <a:ext uri="{FF2B5EF4-FFF2-40B4-BE49-F238E27FC236}">
                <a16:creationId xmlns:a16="http://schemas.microsoft.com/office/drawing/2014/main" id="{3562B9D7-584E-4BCA-8454-16A599F70438}"/>
              </a:ext>
            </a:extLst>
          </p:cNvPr>
          <p:cNvCxnSpPr>
            <a:cxnSpLocks/>
          </p:cNvCxnSpPr>
          <p:nvPr/>
        </p:nvCxnSpPr>
        <p:spPr>
          <a:xfrm>
            <a:off x="2958806" y="2781047"/>
            <a:ext cx="2153480" cy="1731810"/>
          </a:xfrm>
          <a:prstGeom prst="straightConnector1">
            <a:avLst/>
          </a:prstGeom>
          <a:ln w="3175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3" name="Ryhmä 62">
            <a:extLst>
              <a:ext uri="{FF2B5EF4-FFF2-40B4-BE49-F238E27FC236}">
                <a16:creationId xmlns:a16="http://schemas.microsoft.com/office/drawing/2014/main" id="{40C796AD-3B7A-A65B-72E5-512B81D3F62E}"/>
              </a:ext>
            </a:extLst>
          </p:cNvPr>
          <p:cNvGrpSpPr/>
          <p:nvPr/>
        </p:nvGrpSpPr>
        <p:grpSpPr>
          <a:xfrm>
            <a:off x="5094604" y="4629881"/>
            <a:ext cx="3160800" cy="261606"/>
            <a:chOff x="5094604" y="4629881"/>
            <a:chExt cx="3160800" cy="261606"/>
          </a:xfrm>
        </p:grpSpPr>
        <p:sp>
          <p:nvSpPr>
            <p:cNvPr id="13" name="Tekstiruutu 1">
              <a:extLst>
                <a:ext uri="{FF2B5EF4-FFF2-40B4-BE49-F238E27FC236}">
                  <a16:creationId xmlns:a16="http://schemas.microsoft.com/office/drawing/2014/main" id="{581EDD30-92FC-A65B-21ED-9E25564DC459}"/>
                </a:ext>
              </a:extLst>
            </p:cNvPr>
            <p:cNvSpPr txBox="1"/>
            <p:nvPr/>
          </p:nvSpPr>
          <p:spPr>
            <a:xfrm>
              <a:off x="6472444" y="4629881"/>
              <a:ext cx="1782960" cy="2616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4D97C2">
                      <a:lumMod val="75000"/>
                    </a:srgbClr>
                  </a:solidFill>
                  <a:effectLst/>
                  <a:uLnTx/>
                  <a:uFillTx/>
                  <a:latin typeface="Calibri" panose="020F0502020204030204" pitchFamily="34" charset="0"/>
                  <a:ea typeface="+mn-ea"/>
                  <a:cs typeface="Calibri" panose="020F0502020204030204" pitchFamily="34" charset="0"/>
                </a:rPr>
                <a:t>Tavoite 2025: 89 000 tCO2e</a:t>
              </a:r>
            </a:p>
          </p:txBody>
        </p:sp>
        <p:cxnSp>
          <p:nvCxnSpPr>
            <p:cNvPr id="15" name="Suora yhdysviiva 14">
              <a:extLst>
                <a:ext uri="{FF2B5EF4-FFF2-40B4-BE49-F238E27FC236}">
                  <a16:creationId xmlns:a16="http://schemas.microsoft.com/office/drawing/2014/main" id="{D97A8E68-31EB-AD15-A4B6-CD5A6CD8973E}"/>
                </a:ext>
              </a:extLst>
            </p:cNvPr>
            <p:cNvCxnSpPr>
              <a:cxnSpLocks/>
            </p:cNvCxnSpPr>
            <p:nvPr/>
          </p:nvCxnSpPr>
          <p:spPr>
            <a:xfrm>
              <a:off x="5094604" y="4861436"/>
              <a:ext cx="2695120" cy="0"/>
            </a:xfrm>
            <a:prstGeom prst="line">
              <a:avLst/>
            </a:prstGeom>
            <a:noFill/>
            <a:ln w="15875" cap="flat" cmpd="sng" algn="ctr">
              <a:solidFill>
                <a:schemeClr val="accent4">
                  <a:lumMod val="75000"/>
                </a:schemeClr>
              </a:solidFill>
              <a:prstDash val="dash"/>
              <a:miter lim="800000"/>
            </a:ln>
            <a:effectLst/>
          </p:spPr>
        </p:cxnSp>
      </p:grpSp>
    </p:spTree>
    <p:extLst>
      <p:ext uri="{BB962C8B-B14F-4D97-AF65-F5344CB8AC3E}">
        <p14:creationId xmlns:p14="http://schemas.microsoft.com/office/powerpoint/2010/main" val="136261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1"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up)">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par>
                                <p:cTn id="16" presetID="22" presetClass="entr" presetSubtype="8" fill="hold" nodeType="withEffect">
                                  <p:stCondLst>
                                    <p:cond delay="75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C0EE-5799-C843-BDC4-6CBFBD69ECA0}"/>
            </a:ext>
          </a:extLst>
        </p:cNvPr>
        <p:cNvGrpSpPr/>
        <p:nvPr/>
      </p:nvGrpSpPr>
      <p:grpSpPr>
        <a:xfrm>
          <a:off x="0" y="0"/>
          <a:ext cx="0" cy="0"/>
          <a:chOff x="0" y="0"/>
          <a:chExt cx="0" cy="0"/>
        </a:xfrm>
      </p:grpSpPr>
      <p:graphicFrame>
        <p:nvGraphicFramePr>
          <p:cNvPr id="11" name="Kaavio 10">
            <a:extLst>
              <a:ext uri="{FF2B5EF4-FFF2-40B4-BE49-F238E27FC236}">
                <a16:creationId xmlns:a16="http://schemas.microsoft.com/office/drawing/2014/main" id="{D22C327E-7898-1F3D-A6A4-61512E7658D2}"/>
              </a:ext>
            </a:extLst>
          </p:cNvPr>
          <p:cNvGraphicFramePr>
            <a:graphicFrameLocks/>
          </p:cNvGraphicFramePr>
          <p:nvPr/>
        </p:nvGraphicFramePr>
        <p:xfrm>
          <a:off x="0" y="441972"/>
          <a:ext cx="10677814" cy="5974055"/>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a:extLst>
              <a:ext uri="{FF2B5EF4-FFF2-40B4-BE49-F238E27FC236}">
                <a16:creationId xmlns:a16="http://schemas.microsoft.com/office/drawing/2014/main" id="{0D4CF282-F669-94B1-6020-4E6F8DB27949}"/>
              </a:ext>
            </a:extLst>
          </p:cNvPr>
          <p:cNvSpPr>
            <a:spLocks noGrp="1"/>
          </p:cNvSpPr>
          <p:nvPr>
            <p:ph type="title" idx="4294967295"/>
          </p:nvPr>
        </p:nvSpPr>
        <p:spPr>
          <a:xfrm>
            <a:off x="287429" y="298440"/>
            <a:ext cx="11819134" cy="885825"/>
          </a:xfrm>
        </p:spPr>
        <p:txBody>
          <a:bodyPr/>
          <a:lstStyle/>
          <a:p>
            <a:r>
              <a:rPr lang="fi-FI" sz="2400" dirty="0"/>
              <a:t>Eteneminen HSY:n päästövähennyspolulla</a:t>
            </a:r>
          </a:p>
        </p:txBody>
      </p:sp>
      <p:sp>
        <p:nvSpPr>
          <p:cNvPr id="6" name="Tekstiruutu 1">
            <a:extLst>
              <a:ext uri="{FF2B5EF4-FFF2-40B4-BE49-F238E27FC236}">
                <a16:creationId xmlns:a16="http://schemas.microsoft.com/office/drawing/2014/main" id="{9EA8CAA0-3F6B-35F7-93AC-70AE9B4D4F0D}"/>
              </a:ext>
            </a:extLst>
          </p:cNvPr>
          <p:cNvSpPr txBox="1"/>
          <p:nvPr/>
        </p:nvSpPr>
        <p:spPr>
          <a:xfrm>
            <a:off x="7341445" y="4566264"/>
            <a:ext cx="231661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D6B67">
                    <a:lumMod val="50000"/>
                  </a:srgbClr>
                </a:solidFill>
                <a:effectLst/>
                <a:uLnTx/>
                <a:uFillTx/>
                <a:latin typeface="Source Sans Pro"/>
                <a:ea typeface="+mn-ea"/>
                <a:cs typeface="+mn-cs"/>
              </a:rPr>
              <a:t>Tavoite 2030: 64 000 tCO2e</a:t>
            </a:r>
          </a:p>
        </p:txBody>
      </p:sp>
      <p:sp>
        <p:nvSpPr>
          <p:cNvPr id="7" name="Tekstiruutu 1">
            <a:extLst>
              <a:ext uri="{FF2B5EF4-FFF2-40B4-BE49-F238E27FC236}">
                <a16:creationId xmlns:a16="http://schemas.microsoft.com/office/drawing/2014/main" id="{9CD54A55-2532-FBB7-AC38-8B5A17373C21}"/>
              </a:ext>
            </a:extLst>
          </p:cNvPr>
          <p:cNvSpPr txBox="1"/>
          <p:nvPr/>
        </p:nvSpPr>
        <p:spPr>
          <a:xfrm>
            <a:off x="7341445" y="4190212"/>
            <a:ext cx="2970169" cy="2616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D62787"/>
                </a:solidFill>
                <a:effectLst/>
                <a:uLnTx/>
                <a:uFillTx/>
                <a:latin typeface="Source Sans Pro"/>
                <a:ea typeface="+mn-ea"/>
                <a:cs typeface="+mn-cs"/>
              </a:rPr>
              <a:t>Tavoite 2025: 89 000 tCO2e</a:t>
            </a:r>
          </a:p>
        </p:txBody>
      </p:sp>
      <p:sp>
        <p:nvSpPr>
          <p:cNvPr id="18" name="Tekstiruutu 17">
            <a:extLst>
              <a:ext uri="{FF2B5EF4-FFF2-40B4-BE49-F238E27FC236}">
                <a16:creationId xmlns:a16="http://schemas.microsoft.com/office/drawing/2014/main" id="{48677041-43A4-1099-B52C-682B13C03241}"/>
              </a:ext>
            </a:extLst>
          </p:cNvPr>
          <p:cNvSpPr txBox="1"/>
          <p:nvPr/>
        </p:nvSpPr>
        <p:spPr>
          <a:xfrm>
            <a:off x="0" y="911630"/>
            <a:ext cx="4059600" cy="754053"/>
          </a:xfrm>
          <a:prstGeom prst="rect">
            <a:avLst/>
          </a:prstGeom>
          <a:solidFill>
            <a:schemeClr val="bg1"/>
          </a:solidFill>
        </p:spPr>
        <p:txBody>
          <a:bodyPr wrap="square">
            <a:spAutoFit/>
          </a:bodyPr>
          <a:lstStyle/>
          <a:p>
            <a:pPr marL="216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kumimoji="0" lang="fi-FI" sz="1400" b="0" i="0" u="none" strike="noStrike" kern="1200" cap="none" spc="0" normalizeH="0" baseline="0" noProof="0">
                <a:ln>
                  <a:noFill/>
                </a:ln>
                <a:solidFill>
                  <a:srgbClr val="2D6B67">
                    <a:lumMod val="50000"/>
                  </a:srgbClr>
                </a:solidFill>
                <a:effectLst/>
                <a:uLnTx/>
                <a:uFillTx/>
                <a:latin typeface="Source Sans Pro"/>
                <a:ea typeface="+mn-ea"/>
                <a:cs typeface="+mn-cs"/>
              </a:rPr>
              <a:t>Strategiatavoitteen mittari</a:t>
            </a:r>
            <a:endParaRPr kumimoji="0" lang="fi-FI" sz="1400" b="0" i="0" u="none" strike="noStrike" kern="1200" cap="none" spc="0" normalizeH="0" baseline="0" noProof="0">
              <a:ln>
                <a:noFill/>
              </a:ln>
              <a:solidFill>
                <a:srgbClr val="2D6B67">
                  <a:lumMod val="50000"/>
                </a:srgbClr>
              </a:solidFill>
              <a:effectLst/>
              <a:uLnTx/>
              <a:uFillTx/>
              <a:latin typeface="Source Sans Pro"/>
              <a:ea typeface="+mn-ea"/>
              <a:cs typeface="Arial"/>
            </a:endParaRPr>
          </a:p>
          <a:p>
            <a:pPr marL="216000" marR="0" lvl="0" indent="0" algn="l" defTabSz="1198705" rtl="0" eaLnBrk="1" fontAlgn="base" latinLnBrk="0" hangingPunct="1">
              <a:lnSpc>
                <a:spcPct val="100000"/>
              </a:lnSpc>
              <a:spcBef>
                <a:spcPts val="0"/>
              </a:spcBef>
              <a:spcAft>
                <a:spcPts val="600"/>
              </a:spcAft>
              <a:buClrTx/>
              <a:buSzTx/>
              <a:buFont typeface="Arial" panose="020B0604020202020204" pitchFamily="34" charset="0"/>
              <a:buNone/>
              <a:tabLst>
                <a:tab pos="457200" algn="l"/>
              </a:tabLst>
              <a:defRPr/>
            </a:pPr>
            <a:r>
              <a:rPr kumimoji="0" lang="fi-FI" sz="1200" b="1" i="0" u="none" strike="noStrike" kern="1200" cap="none" spc="0" normalizeH="0" baseline="0" noProof="0">
                <a:ln>
                  <a:noFill/>
                </a:ln>
                <a:solidFill>
                  <a:srgbClr val="3E3D40"/>
                </a:solidFill>
                <a:effectLst/>
                <a:uLnTx/>
                <a:uFillTx/>
                <a:latin typeface="Source Sans Pro"/>
                <a:ea typeface="Times New Roman" panose="02020603050405020304" pitchFamily="18" charset="0"/>
                <a:cs typeface="Times New Roman"/>
              </a:rPr>
              <a:t>HSY:n kokonaispäästöt, t CO</a:t>
            </a:r>
            <a:r>
              <a:rPr kumimoji="0" lang="fi-FI" sz="1200" b="1" i="0" u="none" strike="noStrike" kern="1200" cap="none" spc="0" normalizeH="0" baseline="-25000" noProof="0">
                <a:ln>
                  <a:noFill/>
                </a:ln>
                <a:solidFill>
                  <a:srgbClr val="3E3D40"/>
                </a:solidFill>
                <a:effectLst/>
                <a:uLnTx/>
                <a:uFillTx/>
                <a:latin typeface="Source Sans Pro"/>
                <a:ea typeface="Times New Roman" panose="02020603050405020304" pitchFamily="18" charset="0"/>
                <a:cs typeface="Times New Roman"/>
              </a:rPr>
              <a:t>2-ekv</a:t>
            </a:r>
            <a:r>
              <a:rPr kumimoji="0" lang="fi-FI" sz="1200" b="1" i="0" u="none" strike="noStrike" kern="1200" cap="none" spc="0" normalizeH="0" baseline="0" noProof="0">
                <a:ln>
                  <a:noFill/>
                </a:ln>
                <a:solidFill>
                  <a:srgbClr val="3E3D40"/>
                </a:solidFill>
                <a:effectLst/>
                <a:uLnTx/>
                <a:uFillTx/>
                <a:latin typeface="Source Sans Pro"/>
                <a:ea typeface="Times New Roman" panose="02020603050405020304" pitchFamily="18" charset="0"/>
                <a:cs typeface="Times New Roman"/>
              </a:rPr>
              <a:t>./a </a:t>
            </a:r>
            <a:br>
              <a:rPr kumimoji="0" lang="fi-FI" sz="1200" b="1" i="0" u="none" strike="noStrike" kern="1200" cap="none" spc="0" normalizeH="0" baseline="0" noProof="0">
                <a:ln>
                  <a:noFill/>
                </a:ln>
                <a:solidFill>
                  <a:srgbClr val="3E3D40"/>
                </a:solidFill>
                <a:effectLst/>
                <a:uLnTx/>
                <a:uFillTx/>
                <a:latin typeface="Source Sans Pro"/>
                <a:ea typeface="Times New Roman" panose="02020603050405020304" pitchFamily="18" charset="0"/>
                <a:cs typeface="Times New Roman"/>
              </a:rPr>
            </a:br>
            <a:r>
              <a:rPr kumimoji="0" lang="fi-FI" sz="1200" b="1" i="0" u="none" strike="noStrike" kern="1200" cap="none" spc="0" normalizeH="0" baseline="0" noProof="0">
                <a:ln>
                  <a:noFill/>
                </a:ln>
                <a:solidFill>
                  <a:srgbClr val="3E3D40"/>
                </a:solidFill>
                <a:effectLst/>
                <a:uLnTx/>
                <a:uFillTx/>
                <a:latin typeface="Source Sans Pro"/>
                <a:ea typeface="Times New Roman" panose="02020603050405020304" pitchFamily="18" charset="0"/>
                <a:cs typeface="Times New Roman"/>
              </a:rPr>
              <a:t>(omat päästöt sekä keskeiset ulkoiset palvelut) ​</a:t>
            </a:r>
          </a:p>
        </p:txBody>
      </p:sp>
      <p:cxnSp>
        <p:nvCxnSpPr>
          <p:cNvPr id="24" name="Suora nuoliyhdysviiva 23">
            <a:extLst>
              <a:ext uri="{FF2B5EF4-FFF2-40B4-BE49-F238E27FC236}">
                <a16:creationId xmlns:a16="http://schemas.microsoft.com/office/drawing/2014/main" id="{60C0AECA-C8C3-41A9-5085-4730E113E88E}"/>
              </a:ext>
            </a:extLst>
          </p:cNvPr>
          <p:cNvCxnSpPr/>
          <p:nvPr/>
        </p:nvCxnSpPr>
        <p:spPr>
          <a:xfrm>
            <a:off x="7404680" y="4824229"/>
            <a:ext cx="0" cy="94071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Suorakulmio 9">
            <a:extLst>
              <a:ext uri="{FF2B5EF4-FFF2-40B4-BE49-F238E27FC236}">
                <a16:creationId xmlns:a16="http://schemas.microsoft.com/office/drawing/2014/main" id="{C68574A8-2A71-333A-9DCF-46DB0D84DE4A}"/>
              </a:ext>
            </a:extLst>
          </p:cNvPr>
          <p:cNvSpPr/>
          <p:nvPr/>
        </p:nvSpPr>
        <p:spPr>
          <a:xfrm>
            <a:off x="5404160" y="4213121"/>
            <a:ext cx="1839760" cy="1580706"/>
          </a:xfrm>
          <a:prstGeom prst="rect">
            <a:avLst/>
          </a:prstGeom>
          <a:solidFill>
            <a:schemeClr val="bg1">
              <a:alpha val="56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err="1">
              <a:ln>
                <a:noFill/>
              </a:ln>
              <a:solidFill>
                <a:srgbClr val="FFFFFF"/>
              </a:solidFill>
              <a:effectLst/>
              <a:uLnTx/>
              <a:uFillTx/>
              <a:latin typeface="Source Sans Pro"/>
              <a:ea typeface="+mn-ea"/>
              <a:cs typeface="+mn-cs"/>
            </a:endParaRPr>
          </a:p>
        </p:txBody>
      </p:sp>
      <p:cxnSp>
        <p:nvCxnSpPr>
          <p:cNvPr id="16" name="Suora yhdysviiva 15">
            <a:extLst>
              <a:ext uri="{FF2B5EF4-FFF2-40B4-BE49-F238E27FC236}">
                <a16:creationId xmlns:a16="http://schemas.microsoft.com/office/drawing/2014/main" id="{E0510B81-C5B6-C212-A150-50B689A0337A}"/>
              </a:ext>
            </a:extLst>
          </p:cNvPr>
          <p:cNvCxnSpPr>
            <a:cxnSpLocks/>
          </p:cNvCxnSpPr>
          <p:nvPr/>
        </p:nvCxnSpPr>
        <p:spPr>
          <a:xfrm>
            <a:off x="4864963" y="4406611"/>
            <a:ext cx="2664066" cy="0"/>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DB411C0A-EB99-A6D9-B9AF-E7DCA46BA76B}"/>
              </a:ext>
            </a:extLst>
          </p:cNvPr>
          <p:cNvCxnSpPr>
            <a:cxnSpLocks/>
          </p:cNvCxnSpPr>
          <p:nvPr/>
        </p:nvCxnSpPr>
        <p:spPr>
          <a:xfrm>
            <a:off x="7111100" y="4817455"/>
            <a:ext cx="460690" cy="0"/>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9" name="Tekstiruutu 18">
            <a:extLst>
              <a:ext uri="{FF2B5EF4-FFF2-40B4-BE49-F238E27FC236}">
                <a16:creationId xmlns:a16="http://schemas.microsoft.com/office/drawing/2014/main" id="{546D08E7-2B7E-B707-349A-77E8880A4731}"/>
              </a:ext>
            </a:extLst>
          </p:cNvPr>
          <p:cNvSpPr txBox="1"/>
          <p:nvPr/>
        </p:nvSpPr>
        <p:spPr>
          <a:xfrm>
            <a:off x="7341445" y="3924224"/>
            <a:ext cx="360128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Source Sans Pro"/>
                <a:ea typeface="+mn-ea"/>
                <a:cs typeface="+mn-cs"/>
              </a:rPr>
              <a:t>Strategia 2030 mukaiset tavoitetasot</a:t>
            </a:r>
          </a:p>
        </p:txBody>
      </p:sp>
      <p:sp>
        <p:nvSpPr>
          <p:cNvPr id="21" name="Tekstiruutu 20">
            <a:extLst>
              <a:ext uri="{FF2B5EF4-FFF2-40B4-BE49-F238E27FC236}">
                <a16:creationId xmlns:a16="http://schemas.microsoft.com/office/drawing/2014/main" id="{621115D3-D5E8-581D-4437-8355A60C5B79}"/>
              </a:ext>
            </a:extLst>
          </p:cNvPr>
          <p:cNvSpPr txBox="1"/>
          <p:nvPr/>
        </p:nvSpPr>
        <p:spPr>
          <a:xfrm>
            <a:off x="5242064" y="3643959"/>
            <a:ext cx="1909864" cy="738664"/>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Source Sans Pro"/>
                <a:ea typeface="+mn-ea"/>
                <a:cs typeface="+mn-cs"/>
              </a:rPr>
              <a:t>Vuodelle 2025 asetettu strateginen välitavoite saavutettiin etuajassa.</a:t>
            </a:r>
          </a:p>
        </p:txBody>
      </p:sp>
      <p:sp>
        <p:nvSpPr>
          <p:cNvPr id="30" name="Tekstiruutu 29">
            <a:extLst>
              <a:ext uri="{FF2B5EF4-FFF2-40B4-BE49-F238E27FC236}">
                <a16:creationId xmlns:a16="http://schemas.microsoft.com/office/drawing/2014/main" id="{8C08E3D1-B710-C799-97FC-26F9DB32A5D6}"/>
              </a:ext>
            </a:extLst>
          </p:cNvPr>
          <p:cNvSpPr txBox="1"/>
          <p:nvPr/>
        </p:nvSpPr>
        <p:spPr>
          <a:xfrm>
            <a:off x="10478499" y="4014339"/>
            <a:ext cx="1475405" cy="738664"/>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Source Sans Pro"/>
                <a:ea typeface="+mn-ea"/>
                <a:cs typeface="+mn-cs"/>
              </a:rPr>
              <a:t>HSY on hyvällä etenemispolulla kohti tavoitetta! </a:t>
            </a:r>
          </a:p>
        </p:txBody>
      </p:sp>
      <p:cxnSp>
        <p:nvCxnSpPr>
          <p:cNvPr id="4" name="Suora nuoliyhdysviiva 3">
            <a:extLst>
              <a:ext uri="{FF2B5EF4-FFF2-40B4-BE49-F238E27FC236}">
                <a16:creationId xmlns:a16="http://schemas.microsoft.com/office/drawing/2014/main" id="{99E5427E-137B-5993-E707-1F9D4DB8F068}"/>
              </a:ext>
            </a:extLst>
          </p:cNvPr>
          <p:cNvCxnSpPr>
            <a:cxnSpLocks/>
          </p:cNvCxnSpPr>
          <p:nvPr/>
        </p:nvCxnSpPr>
        <p:spPr>
          <a:xfrm>
            <a:off x="10311614" y="2068286"/>
            <a:ext cx="0" cy="24454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kstiruutu 1">
            <a:extLst>
              <a:ext uri="{FF2B5EF4-FFF2-40B4-BE49-F238E27FC236}">
                <a16:creationId xmlns:a16="http://schemas.microsoft.com/office/drawing/2014/main" id="{E0A7B38A-03CF-3A85-2861-A834F5B429C9}"/>
              </a:ext>
            </a:extLst>
          </p:cNvPr>
          <p:cNvSpPr txBox="1"/>
          <p:nvPr/>
        </p:nvSpPr>
        <p:spPr>
          <a:xfrm>
            <a:off x="10466246" y="2880647"/>
            <a:ext cx="1475405" cy="954107"/>
          </a:xfrm>
          <a:prstGeom prst="rect">
            <a:avLst/>
          </a:prstGeom>
          <a:solidFill>
            <a:schemeClr val="accent5">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Source Sans Pro"/>
                <a:ea typeface="+mn-ea"/>
                <a:cs typeface="+mn-cs"/>
              </a:rPr>
              <a:t>HSY:n päästöt vähentyneet yli 2/3 vuodesta 2014!</a:t>
            </a:r>
          </a:p>
        </p:txBody>
      </p:sp>
      <p:cxnSp>
        <p:nvCxnSpPr>
          <p:cNvPr id="29" name="Suora nuoliyhdysviiva 28">
            <a:extLst>
              <a:ext uri="{FF2B5EF4-FFF2-40B4-BE49-F238E27FC236}">
                <a16:creationId xmlns:a16="http://schemas.microsoft.com/office/drawing/2014/main" id="{3EB2C49A-B910-6D95-E8E4-4DBC7897CC0E}"/>
              </a:ext>
            </a:extLst>
          </p:cNvPr>
          <p:cNvCxnSpPr/>
          <p:nvPr/>
        </p:nvCxnSpPr>
        <p:spPr>
          <a:xfrm>
            <a:off x="10311614" y="4566264"/>
            <a:ext cx="0" cy="25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1A88ED7A-87A2-DBCB-1792-B3DFD8E2E3FB}"/>
              </a:ext>
            </a:extLst>
          </p:cNvPr>
          <p:cNvSpPr txBox="1"/>
          <p:nvPr/>
        </p:nvSpPr>
        <p:spPr>
          <a:xfrm>
            <a:off x="2491096" y="1756048"/>
            <a:ext cx="4287187" cy="52322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Source Sans Pro"/>
                <a:ea typeface="+mn-ea"/>
                <a:cs typeface="+mn-cs"/>
              </a:rPr>
              <a:t>Fossiilisen energian korvaaminen uusiutuvalla, energiatehokkuustoiminta</a:t>
            </a:r>
            <a:endParaRPr kumimoji="0" lang="fi-FI"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12" name="Tekstiruutu 11">
            <a:extLst>
              <a:ext uri="{FF2B5EF4-FFF2-40B4-BE49-F238E27FC236}">
                <a16:creationId xmlns:a16="http://schemas.microsoft.com/office/drawing/2014/main" id="{57ED5D32-9033-8763-447A-AD3D27736C2F}"/>
              </a:ext>
            </a:extLst>
          </p:cNvPr>
          <p:cNvSpPr txBox="1"/>
          <p:nvPr/>
        </p:nvSpPr>
        <p:spPr>
          <a:xfrm>
            <a:off x="3053226" y="2258447"/>
            <a:ext cx="3143770"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Source Sans Pro"/>
                <a:ea typeface="+mn-ea"/>
                <a:cs typeface="+mn-cs"/>
              </a:rPr>
              <a:t>Kaatopaikkakaasun hallinta</a:t>
            </a:r>
            <a:endParaRPr kumimoji="0" lang="fi-FI"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13" name="Tekstiruutu 12">
            <a:extLst>
              <a:ext uri="{FF2B5EF4-FFF2-40B4-BE49-F238E27FC236}">
                <a16:creationId xmlns:a16="http://schemas.microsoft.com/office/drawing/2014/main" id="{B9EBB431-EB0D-E834-EA24-86F07EE148C7}"/>
              </a:ext>
            </a:extLst>
          </p:cNvPr>
          <p:cNvSpPr txBox="1"/>
          <p:nvPr/>
        </p:nvSpPr>
        <p:spPr>
          <a:xfrm>
            <a:off x="3417468" y="2537009"/>
            <a:ext cx="4072963"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Source Sans Pro"/>
                <a:ea typeface="+mn-ea"/>
                <a:cs typeface="+mn-cs"/>
              </a:rPr>
              <a:t>JV-puhdistusprosessin päästöjen hallinta</a:t>
            </a:r>
            <a:endParaRPr kumimoji="0" lang="fi-FI"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14" name="Tekstiruutu 13">
            <a:extLst>
              <a:ext uri="{FF2B5EF4-FFF2-40B4-BE49-F238E27FC236}">
                <a16:creationId xmlns:a16="http://schemas.microsoft.com/office/drawing/2014/main" id="{D41C46FA-E51E-3BB6-976A-9B8B1BCD825D}"/>
              </a:ext>
            </a:extLst>
          </p:cNvPr>
          <p:cNvSpPr txBox="1"/>
          <p:nvPr/>
        </p:nvSpPr>
        <p:spPr>
          <a:xfrm>
            <a:off x="3781710" y="2841559"/>
            <a:ext cx="4072963"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Source Sans Pro"/>
                <a:ea typeface="+mn-ea"/>
                <a:cs typeface="+mn-cs"/>
              </a:rPr>
              <a:t>Käyttövoimavelvoitteet </a:t>
            </a:r>
            <a:endParaRPr kumimoji="0" lang="fi-FI"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3" name="Suorakulmio 2">
            <a:extLst>
              <a:ext uri="{FF2B5EF4-FFF2-40B4-BE49-F238E27FC236}">
                <a16:creationId xmlns:a16="http://schemas.microsoft.com/office/drawing/2014/main" id="{DA138D61-0274-A1A3-2CA8-C9AF6D1566A5}"/>
              </a:ext>
            </a:extLst>
          </p:cNvPr>
          <p:cNvSpPr/>
          <p:nvPr/>
        </p:nvSpPr>
        <p:spPr>
          <a:xfrm>
            <a:off x="10478499" y="287338"/>
            <a:ext cx="1340634" cy="7540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226065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iruutu 19">
            <a:extLst>
              <a:ext uri="{FF2B5EF4-FFF2-40B4-BE49-F238E27FC236}">
                <a16:creationId xmlns:a16="http://schemas.microsoft.com/office/drawing/2014/main" id="{49CFC420-1CCB-4493-AF2A-0989C1F3F7E9}"/>
              </a:ext>
            </a:extLst>
          </p:cNvPr>
          <p:cNvSpPr txBox="1"/>
          <p:nvPr/>
        </p:nvSpPr>
        <p:spPr>
          <a:xfrm>
            <a:off x="7315200" y="1542035"/>
            <a:ext cx="4677774" cy="4832092"/>
          </a:xfrm>
          <a:prstGeom prst="roundRect">
            <a:avLst>
              <a:gd name="adj" fmla="val 0"/>
            </a:avLst>
          </a:prstGeom>
          <a:solidFill>
            <a:schemeClr val="accent5">
              <a:lumMod val="20000"/>
              <a:lumOff val="80000"/>
              <a:alpha val="46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HSY:n kokonaispäästöt v. 2025 olivat yhteensä n. 71 000 tCO</a:t>
            </a:r>
            <a:r>
              <a:rPr kumimoji="0" lang="fi-FI" sz="1600" b="0" i="0" u="none" strike="noStrike" kern="1200" cap="none" spc="0" normalizeH="0" baseline="-25000" noProof="0">
                <a:ln>
                  <a:noFill/>
                </a:ln>
                <a:solidFill>
                  <a:srgbClr val="000000"/>
                </a:solidFill>
                <a:effectLst/>
                <a:uLnTx/>
                <a:uFillTx/>
                <a:latin typeface="Source Sans Pro"/>
                <a:ea typeface="+mn-ea"/>
                <a:cs typeface="+mn-cs"/>
              </a:rPr>
              <a:t>2</a:t>
            </a:r>
            <a:r>
              <a:rPr kumimoji="0" lang="fi-FI" sz="1600" b="0" i="0" u="none" strike="noStrike" kern="1200" cap="none" spc="0" normalizeH="0" baseline="0" noProof="0">
                <a:ln>
                  <a:noFill/>
                </a:ln>
                <a:solidFill>
                  <a:srgbClr val="000000"/>
                </a:solidFill>
                <a:effectLst/>
                <a:uLnTx/>
                <a:uFillTx/>
                <a:latin typeface="Source Sans Pro"/>
                <a:ea typeface="+mn-ea"/>
                <a:cs typeface="+mn-cs"/>
              </a:rPr>
              <a:t>-ekv. Päästöt vähenivät edellisvuodesta 8 %.</a:t>
            </a:r>
          </a:p>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Edellisvuotta vähäisempiä päästöjä aiheutui sekä energian loppukäytön että prosessipäästölähteiden osalta</a:t>
            </a:r>
          </a:p>
          <a:p>
            <a:pPr marL="636905" marR="0" lvl="1"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Määrällisesti eniten vähenivät kompostoinnin (-2300 tCO2e) sekä jätevedenpuhdistuksen (-2000 tCO2e) päästöt</a:t>
            </a:r>
          </a:p>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Jätevedenpuhdistuksen prosessipäästöjen vähenemisen taustalla näkyivät typpioksiduuli- (N</a:t>
            </a:r>
            <a:r>
              <a:rPr kumimoji="0" lang="fi-FI" sz="1600" b="0" i="0" u="none" strike="noStrike" kern="1200" cap="none" spc="0" normalizeH="0" baseline="-25000" noProof="0">
                <a:ln>
                  <a:noFill/>
                </a:ln>
                <a:solidFill>
                  <a:srgbClr val="000000"/>
                </a:solidFill>
                <a:effectLst/>
                <a:uLnTx/>
                <a:uFillTx/>
                <a:latin typeface="Source Sans Pro"/>
                <a:ea typeface="+mn-ea"/>
                <a:cs typeface="+mn-cs"/>
              </a:rPr>
              <a:t>2</a:t>
            </a:r>
            <a:r>
              <a:rPr kumimoji="0" lang="fi-FI" sz="1600" b="0" i="0" u="none" strike="noStrike" kern="1200" cap="none" spc="0" normalizeH="0" baseline="0" noProof="0">
                <a:ln>
                  <a:noFill/>
                </a:ln>
                <a:solidFill>
                  <a:srgbClr val="000000"/>
                </a:solidFill>
                <a:effectLst/>
                <a:uLnTx/>
                <a:uFillTx/>
                <a:latin typeface="Source Sans Pro"/>
                <a:ea typeface="+mn-ea"/>
                <a:cs typeface="+mn-cs"/>
              </a:rPr>
              <a:t>O) päästöjen hallintatoimet, kun taas kompostoinnin päästöjen pienentymiseen vaikutti biokierrätyksen prosessin muutokset ja uuden </a:t>
            </a:r>
            <a:r>
              <a:rPr kumimoji="0" lang="fi-FI" sz="1600" b="0" i="0" u="none" strike="noStrike" kern="1200" cap="none" spc="0" normalizeH="0" baseline="0" noProof="0" err="1">
                <a:ln>
                  <a:noFill/>
                </a:ln>
                <a:solidFill>
                  <a:srgbClr val="000000"/>
                </a:solidFill>
                <a:effectLst/>
                <a:uLnTx/>
                <a:uFillTx/>
                <a:latin typeface="Source Sans Pro"/>
                <a:ea typeface="+mn-ea"/>
                <a:cs typeface="+mn-cs"/>
              </a:rPr>
              <a:t>mädätelaitoksen</a:t>
            </a:r>
            <a:r>
              <a:rPr kumimoji="0" lang="fi-FI" sz="1600" b="0" i="0" u="none" strike="noStrike" kern="1200" cap="none" spc="0" normalizeH="0" baseline="0" noProof="0">
                <a:ln>
                  <a:noFill/>
                </a:ln>
                <a:solidFill>
                  <a:srgbClr val="000000"/>
                </a:solidFill>
                <a:effectLst/>
                <a:uLnTx/>
                <a:uFillTx/>
                <a:latin typeface="Source Sans Pro"/>
                <a:ea typeface="+mn-ea"/>
                <a:cs typeface="+mn-cs"/>
              </a:rPr>
              <a:t> toiminnan käynnistyminen </a:t>
            </a:r>
          </a:p>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Muissa päästölähteissä muutokset olivat vähäisempiä.</a:t>
            </a:r>
          </a:p>
        </p:txBody>
      </p:sp>
      <p:sp>
        <p:nvSpPr>
          <p:cNvPr id="2" name="Otsikko 1">
            <a:extLst>
              <a:ext uri="{FF2B5EF4-FFF2-40B4-BE49-F238E27FC236}">
                <a16:creationId xmlns:a16="http://schemas.microsoft.com/office/drawing/2014/main" id="{2432A1BF-3E7B-43DC-983D-34BB4BA7A518}"/>
              </a:ext>
            </a:extLst>
          </p:cNvPr>
          <p:cNvSpPr>
            <a:spLocks noGrp="1"/>
          </p:cNvSpPr>
          <p:nvPr>
            <p:ph type="title"/>
          </p:nvPr>
        </p:nvSpPr>
        <p:spPr/>
        <p:txBody>
          <a:bodyPr/>
          <a:lstStyle/>
          <a:p>
            <a:r>
              <a:rPr lang="fi-FI" sz="2800"/>
              <a:t>HSY:n 2025 kasvihuonekaasupäästöt 8 % edellisvuotta pienemmät</a:t>
            </a:r>
          </a:p>
        </p:txBody>
      </p:sp>
      <p:graphicFrame>
        <p:nvGraphicFramePr>
          <p:cNvPr id="3" name="Kaavio 2">
            <a:extLst>
              <a:ext uri="{FF2B5EF4-FFF2-40B4-BE49-F238E27FC236}">
                <a16:creationId xmlns:a16="http://schemas.microsoft.com/office/drawing/2014/main" id="{00000000-0008-0000-0100-00002F000000}"/>
              </a:ext>
            </a:extLst>
          </p:cNvPr>
          <p:cNvGraphicFramePr>
            <a:graphicFrameLocks/>
          </p:cNvGraphicFramePr>
          <p:nvPr/>
        </p:nvGraphicFramePr>
        <p:xfrm>
          <a:off x="51935" y="1749376"/>
          <a:ext cx="6973763" cy="4433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90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3">
            <a:extLst>
              <a:ext uri="{FF2B5EF4-FFF2-40B4-BE49-F238E27FC236}">
                <a16:creationId xmlns:a16="http://schemas.microsoft.com/office/drawing/2014/main" id="{00000000-0008-0000-0100-000029000000}"/>
              </a:ext>
            </a:extLst>
          </p:cNvPr>
          <p:cNvGraphicFramePr>
            <a:graphicFrameLocks noGrp="1"/>
          </p:cNvGraphicFramePr>
          <p:nvPr>
            <p:extLst>
              <p:ext uri="{D42A27DB-BD31-4B8C-83A1-F6EECF244321}">
                <p14:modId xmlns:p14="http://schemas.microsoft.com/office/powerpoint/2010/main" val="2890805079"/>
              </p:ext>
            </p:extLst>
          </p:nvPr>
        </p:nvGraphicFramePr>
        <p:xfrm>
          <a:off x="5441353" y="1237878"/>
          <a:ext cx="6578865" cy="4997531"/>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a:extLst>
              <a:ext uri="{FF2B5EF4-FFF2-40B4-BE49-F238E27FC236}">
                <a16:creationId xmlns:a16="http://schemas.microsoft.com/office/drawing/2014/main" id="{322852A9-609B-439D-A297-12C9423B5AB7}"/>
              </a:ext>
            </a:extLst>
          </p:cNvPr>
          <p:cNvSpPr>
            <a:spLocks noGrp="1"/>
          </p:cNvSpPr>
          <p:nvPr>
            <p:ph type="title"/>
          </p:nvPr>
        </p:nvSpPr>
        <p:spPr/>
        <p:txBody>
          <a:bodyPr/>
          <a:lstStyle/>
          <a:p>
            <a:r>
              <a:rPr lang="fi-FI" sz="2400" dirty="0"/>
              <a:t>Ulkoistettujen palveluiden kasvihuonekaasupäästöt</a:t>
            </a:r>
          </a:p>
        </p:txBody>
      </p:sp>
      <p:sp>
        <p:nvSpPr>
          <p:cNvPr id="6" name="Sisällön paikkamerkki 2">
            <a:extLst>
              <a:ext uri="{FF2B5EF4-FFF2-40B4-BE49-F238E27FC236}">
                <a16:creationId xmlns:a16="http://schemas.microsoft.com/office/drawing/2014/main" id="{7F72B20A-CB9C-446F-A945-504A4EB8BE3D}"/>
              </a:ext>
            </a:extLst>
          </p:cNvPr>
          <p:cNvSpPr txBox="1">
            <a:spLocks/>
          </p:cNvSpPr>
          <p:nvPr/>
        </p:nvSpPr>
        <p:spPr>
          <a:xfrm>
            <a:off x="289769" y="1378710"/>
            <a:ext cx="4967286" cy="4715868"/>
          </a:xfrm>
          <a:prstGeom prst="roundRect">
            <a:avLst>
              <a:gd name="adj" fmla="val 12525"/>
            </a:avLst>
          </a:prstGeom>
          <a:noFill/>
          <a:ln>
            <a:solidFill>
              <a:schemeClr val="accent2"/>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Autofit/>
          </a:bodyPr>
          <a:lst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a:lstStyle>
          <a:p>
            <a:pPr marL="251460" marR="0" lvl="0" indent="-251460" algn="l" defTabSz="9144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fi-FI" sz="1600" b="0" i="0" u="none" strike="noStrike" kern="1200" cap="none" spc="30" normalizeH="0" baseline="0" noProof="0" dirty="0">
                <a:ln>
                  <a:noFill/>
                </a:ln>
                <a:solidFill>
                  <a:prstClr val="black"/>
                </a:solidFill>
                <a:effectLst/>
                <a:uLnTx/>
                <a:uFillTx/>
                <a:latin typeface="Arial"/>
                <a:ea typeface="+mn-ea"/>
                <a:cs typeface="+mn-cs"/>
              </a:rPr>
              <a:t>Erilaiset kuljetustehtävät, materiaalijakeiden siirrot ja </a:t>
            </a:r>
            <a:r>
              <a:rPr lang="fi-FI" sz="1600" dirty="0">
                <a:solidFill>
                  <a:prstClr val="black"/>
                </a:solidFill>
                <a:latin typeface="Arial"/>
              </a:rPr>
              <a:t>-</a:t>
            </a:r>
            <a:r>
              <a:rPr kumimoji="0" lang="fi-FI" sz="1600" b="0" i="0" u="none" strike="noStrike" kern="1200" cap="none" spc="30" normalizeH="0" baseline="0" noProof="0" dirty="0">
                <a:ln>
                  <a:noFill/>
                </a:ln>
                <a:solidFill>
                  <a:prstClr val="black"/>
                </a:solidFill>
                <a:effectLst/>
                <a:uLnTx/>
                <a:uFillTx/>
                <a:latin typeface="Arial"/>
                <a:ea typeface="+mn-ea"/>
                <a:cs typeface="+mn-cs"/>
              </a:rPr>
              <a:t>käsittely muodostavat pääosan seurattavista ulkoisista </a:t>
            </a:r>
            <a:r>
              <a:rPr kumimoji="0" lang="fi-FI" sz="1600" b="0" i="0" u="none" strike="noStrike" kern="1200" cap="none" spc="30" normalizeH="0" baseline="0" noProof="0" dirty="0" err="1">
                <a:ln>
                  <a:noFill/>
                </a:ln>
                <a:solidFill>
                  <a:prstClr val="black"/>
                </a:solidFill>
                <a:effectLst/>
                <a:uLnTx/>
                <a:uFillTx/>
                <a:latin typeface="Arial"/>
                <a:ea typeface="+mn-ea"/>
                <a:cs typeface="+mn-cs"/>
              </a:rPr>
              <a:t>khk</a:t>
            </a:r>
            <a:r>
              <a:rPr kumimoji="0" lang="fi-FI" sz="1600" b="0" i="0" u="none" strike="noStrike" kern="1200" cap="none" spc="30" normalizeH="0" baseline="0" noProof="0" dirty="0">
                <a:ln>
                  <a:noFill/>
                </a:ln>
                <a:solidFill>
                  <a:prstClr val="black"/>
                </a:solidFill>
                <a:effectLst/>
                <a:uLnTx/>
                <a:uFillTx/>
                <a:latin typeface="Arial"/>
                <a:ea typeface="+mn-ea"/>
                <a:cs typeface="+mn-cs"/>
              </a:rPr>
              <a:t>-päästöistä</a:t>
            </a:r>
          </a:p>
          <a:p>
            <a:pPr marL="539460" lvl="1" indent="-251460">
              <a:buFont typeface="Arial" panose="020B0604020202020204" pitchFamily="34" charset="0"/>
              <a:buChar char="•"/>
              <a:defRPr/>
            </a:pPr>
            <a:r>
              <a:rPr lang="fi-FI" sz="1600" dirty="0">
                <a:solidFill>
                  <a:prstClr val="black"/>
                </a:solidFill>
                <a:latin typeface="Arial"/>
              </a:rPr>
              <a:t>Vuonna 2025 ulkoistettujen toimintojen päästöt olivat n. 2300 tCO</a:t>
            </a:r>
            <a:r>
              <a:rPr lang="fi-FI" sz="1600" baseline="-25000" dirty="0">
                <a:solidFill>
                  <a:prstClr val="black"/>
                </a:solidFill>
                <a:latin typeface="Arial"/>
              </a:rPr>
              <a:t>2e</a:t>
            </a:r>
            <a:r>
              <a:rPr lang="fi-FI" sz="1600" dirty="0">
                <a:solidFill>
                  <a:prstClr val="black"/>
                </a:solidFill>
                <a:latin typeface="Arial"/>
              </a:rPr>
              <a:t> (osuus n. 3 % HSY:n kokonaispäästöistä)</a:t>
            </a:r>
            <a:endParaRPr kumimoji="0" lang="fi-FI" sz="1600" b="0" i="0" u="none" strike="noStrike" kern="1200" cap="none" spc="30" normalizeH="0" baseline="0" noProof="0" dirty="0">
              <a:ln>
                <a:noFill/>
              </a:ln>
              <a:solidFill>
                <a:prstClr val="black"/>
              </a:solidFill>
              <a:effectLst/>
              <a:uLnTx/>
              <a:uFillTx/>
              <a:latin typeface="Arial"/>
              <a:ea typeface="+mn-ea"/>
              <a:cs typeface="Arial"/>
            </a:endParaRPr>
          </a:p>
          <a:p>
            <a:pPr marL="251460" marR="0" lvl="0" indent="-251460" algn="l" defTabSz="9144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fi-FI" sz="1600" b="0" i="0" u="none" strike="noStrike" kern="1200" cap="none" spc="30" normalizeH="0" baseline="0" noProof="0" dirty="0">
                <a:ln>
                  <a:noFill/>
                </a:ln>
                <a:solidFill>
                  <a:prstClr val="black"/>
                </a:solidFill>
                <a:effectLst/>
                <a:uLnTx/>
                <a:uFillTx/>
                <a:latin typeface="Arial"/>
                <a:ea typeface="+mn-ea"/>
                <a:cs typeface="+mn-cs"/>
              </a:rPr>
              <a:t>Päästömääriin vaikuttavat mm. toiminnan laajuus ja muutokset, mutta HSY:n uusiin palvelusopimuksiin kirjattujen uusiutuvan energian käyttövelvoitteet ovat</a:t>
            </a:r>
            <a:r>
              <a:rPr lang="fi-FI" sz="1600" dirty="0">
                <a:solidFill>
                  <a:prstClr val="black"/>
                </a:solidFill>
                <a:latin typeface="Arial"/>
              </a:rPr>
              <a:t> vähentäneet päästöjä 2020-luvulla merkittävästi</a:t>
            </a:r>
            <a:endParaRPr kumimoji="0" lang="fi-FI" sz="1600" b="0" i="0" u="none" strike="noStrike" kern="1200" cap="none" spc="30" normalizeH="0" baseline="0" noProof="0" dirty="0">
              <a:ln>
                <a:noFill/>
              </a:ln>
              <a:solidFill>
                <a:prstClr val="black"/>
              </a:solidFill>
              <a:effectLst/>
              <a:uLnTx/>
              <a:uFillTx/>
              <a:latin typeface="Arial"/>
              <a:ea typeface="+mn-ea"/>
              <a:cs typeface="+mn-cs"/>
            </a:endParaRPr>
          </a:p>
          <a:p>
            <a:pPr marL="539460" lvl="1" indent="-251460">
              <a:defRPr/>
            </a:pPr>
            <a:r>
              <a:rPr lang="fi-FI" sz="1600" dirty="0">
                <a:solidFill>
                  <a:prstClr val="black"/>
                </a:solidFill>
                <a:latin typeface="Arial"/>
              </a:rPr>
              <a:t>Vuodesta 2020 ulkoistettujen toimintojen päästöt ovat vähentyneet 75 % </a:t>
            </a:r>
          </a:p>
          <a:p>
            <a:pPr marL="539460" lvl="1" indent="-251460">
              <a:defRPr/>
            </a:pPr>
            <a:r>
              <a:rPr lang="fi-FI" sz="1600" dirty="0">
                <a:solidFill>
                  <a:prstClr val="black"/>
                </a:solidFill>
                <a:latin typeface="Arial"/>
              </a:rPr>
              <a:t>Uusituvan energian osuus tehdyissä suoritteissa oli v. 2025 noin 90 %</a:t>
            </a:r>
          </a:p>
          <a:p>
            <a:pPr marL="539460" lvl="1" indent="-251460">
              <a:defRPr/>
            </a:pPr>
            <a:endParaRPr kumimoji="0" lang="fi-FI" sz="1400" b="0" i="0" u="none" strike="noStrike" kern="1200" cap="none" spc="30" normalizeH="0" baseline="0" noProof="0" dirty="0">
              <a:ln>
                <a:noFill/>
              </a:ln>
              <a:solidFill>
                <a:prstClr val="black"/>
              </a:solidFill>
              <a:effectLst/>
              <a:uLnTx/>
              <a:uFillTx/>
              <a:latin typeface="Arial"/>
              <a:ea typeface="+mn-ea"/>
              <a:cs typeface="Arial"/>
            </a:endParaRPr>
          </a:p>
        </p:txBody>
      </p:sp>
      <p:grpSp>
        <p:nvGrpSpPr>
          <p:cNvPr id="69" name="Ryhmä 68">
            <a:extLst>
              <a:ext uri="{FF2B5EF4-FFF2-40B4-BE49-F238E27FC236}">
                <a16:creationId xmlns:a16="http://schemas.microsoft.com/office/drawing/2014/main" id="{1A3BDC2B-4D9D-4807-9B76-6D6D125B3D5E}"/>
              </a:ext>
            </a:extLst>
          </p:cNvPr>
          <p:cNvGrpSpPr/>
          <p:nvPr/>
        </p:nvGrpSpPr>
        <p:grpSpPr>
          <a:xfrm>
            <a:off x="10655380" y="3024338"/>
            <a:ext cx="733298" cy="304098"/>
            <a:chOff x="3255405" y="1013419"/>
            <a:chExt cx="2362393" cy="1052329"/>
          </a:xfrm>
          <a:solidFill>
            <a:schemeClr val="accent2"/>
          </a:solidFill>
        </p:grpSpPr>
        <p:sp>
          <p:nvSpPr>
            <p:cNvPr id="70" name="Freeform 13">
              <a:extLst>
                <a:ext uri="{FF2B5EF4-FFF2-40B4-BE49-F238E27FC236}">
                  <a16:creationId xmlns:a16="http://schemas.microsoft.com/office/drawing/2014/main" id="{4CD13995-75D0-4DC9-AEC8-0F0A366092E7}"/>
                </a:ext>
              </a:extLst>
            </p:cNvPr>
            <p:cNvSpPr>
              <a:spLocks noEditPoints="1"/>
            </p:cNvSpPr>
            <p:nvPr/>
          </p:nvSpPr>
          <p:spPr bwMode="auto">
            <a:xfrm>
              <a:off x="3586140" y="1752197"/>
              <a:ext cx="304964" cy="313551"/>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1 h 30"/>
                <a:gd name="T12" fmla="*/ 8 w 30"/>
                <a:gd name="T13" fmla="*/ 15 h 30"/>
                <a:gd name="T14" fmla="*/ 15 w 30"/>
                <a:gd name="T15" fmla="*/ 8 h 30"/>
                <a:gd name="T16" fmla="*/ 21 w 30"/>
                <a:gd name="T17" fmla="*/ 15 h 30"/>
                <a:gd name="T18" fmla="*/ 15 w 30"/>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6" y="0"/>
                    <a:pt x="0" y="7"/>
                    <a:pt x="0" y="15"/>
                  </a:cubicBezTo>
                  <a:cubicBezTo>
                    <a:pt x="0" y="23"/>
                    <a:pt x="6" y="30"/>
                    <a:pt x="15" y="30"/>
                  </a:cubicBezTo>
                  <a:cubicBezTo>
                    <a:pt x="23" y="30"/>
                    <a:pt x="30" y="23"/>
                    <a:pt x="30" y="15"/>
                  </a:cubicBezTo>
                  <a:cubicBezTo>
                    <a:pt x="30" y="7"/>
                    <a:pt x="23" y="0"/>
                    <a:pt x="15" y="0"/>
                  </a:cubicBez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1" name="Freeform 14">
              <a:extLst>
                <a:ext uri="{FF2B5EF4-FFF2-40B4-BE49-F238E27FC236}">
                  <a16:creationId xmlns:a16="http://schemas.microsoft.com/office/drawing/2014/main" id="{72A98A9A-4784-47F2-8E57-92E143D6ADB3}"/>
                </a:ext>
              </a:extLst>
            </p:cNvPr>
            <p:cNvSpPr>
              <a:spLocks noEditPoints="1"/>
            </p:cNvSpPr>
            <p:nvPr/>
          </p:nvSpPr>
          <p:spPr bwMode="auto">
            <a:xfrm>
              <a:off x="3925465" y="1752197"/>
              <a:ext cx="304964" cy="313551"/>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1 h 30"/>
                <a:gd name="T12" fmla="*/ 8 w 30"/>
                <a:gd name="T13" fmla="*/ 15 h 30"/>
                <a:gd name="T14" fmla="*/ 15 w 30"/>
                <a:gd name="T15" fmla="*/ 8 h 30"/>
                <a:gd name="T16" fmla="*/ 21 w 30"/>
                <a:gd name="T17" fmla="*/ 15 h 30"/>
                <a:gd name="T18" fmla="*/ 15 w 30"/>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6" y="0"/>
                    <a:pt x="0" y="7"/>
                    <a:pt x="0" y="15"/>
                  </a:cubicBezTo>
                  <a:cubicBezTo>
                    <a:pt x="0" y="23"/>
                    <a:pt x="6" y="30"/>
                    <a:pt x="15" y="30"/>
                  </a:cubicBezTo>
                  <a:cubicBezTo>
                    <a:pt x="23" y="30"/>
                    <a:pt x="30" y="23"/>
                    <a:pt x="30" y="15"/>
                  </a:cubicBezTo>
                  <a:cubicBezTo>
                    <a:pt x="30" y="7"/>
                    <a:pt x="23" y="0"/>
                    <a:pt x="15" y="0"/>
                  </a:cubicBez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2" name="Freeform 15">
              <a:extLst>
                <a:ext uri="{FF2B5EF4-FFF2-40B4-BE49-F238E27FC236}">
                  <a16:creationId xmlns:a16="http://schemas.microsoft.com/office/drawing/2014/main" id="{6D3F6A6C-841C-4B26-A966-827057DA9160}"/>
                </a:ext>
              </a:extLst>
            </p:cNvPr>
            <p:cNvSpPr>
              <a:spLocks/>
            </p:cNvSpPr>
            <p:nvPr/>
          </p:nvSpPr>
          <p:spPr bwMode="auto">
            <a:xfrm>
              <a:off x="3255405" y="1013419"/>
              <a:ext cx="536908" cy="824682"/>
            </a:xfrm>
            <a:custGeom>
              <a:avLst/>
              <a:gdLst>
                <a:gd name="T0" fmla="*/ 52 w 52"/>
                <a:gd name="T1" fmla="*/ 0 h 79"/>
                <a:gd name="T2" fmla="*/ 47 w 52"/>
                <a:gd name="T3" fmla="*/ 0 h 79"/>
                <a:gd name="T4" fmla="*/ 44 w 52"/>
                <a:gd name="T5" fmla="*/ 2 h 79"/>
                <a:gd name="T6" fmla="*/ 31 w 52"/>
                <a:gd name="T7" fmla="*/ 2 h 79"/>
                <a:gd name="T8" fmla="*/ 0 w 52"/>
                <a:gd name="T9" fmla="*/ 56 h 79"/>
                <a:gd name="T10" fmla="*/ 0 w 52"/>
                <a:gd name="T11" fmla="*/ 73 h 79"/>
                <a:gd name="T12" fmla="*/ 11 w 52"/>
                <a:gd name="T13" fmla="*/ 79 h 79"/>
                <a:gd name="T14" fmla="*/ 26 w 52"/>
                <a:gd name="T15" fmla="*/ 79 h 79"/>
                <a:gd name="T16" fmla="*/ 26 w 52"/>
                <a:gd name="T17" fmla="*/ 79 h 79"/>
                <a:gd name="T18" fmla="*/ 36 w 52"/>
                <a:gd name="T19" fmla="*/ 31 h 79"/>
                <a:gd name="T20" fmla="*/ 52 w 5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9">
                  <a:moveTo>
                    <a:pt x="52" y="0"/>
                  </a:moveTo>
                  <a:cubicBezTo>
                    <a:pt x="47" y="0"/>
                    <a:pt x="47" y="0"/>
                    <a:pt x="47" y="0"/>
                  </a:cubicBezTo>
                  <a:cubicBezTo>
                    <a:pt x="44" y="2"/>
                    <a:pt x="44" y="2"/>
                    <a:pt x="44" y="2"/>
                  </a:cubicBezTo>
                  <a:cubicBezTo>
                    <a:pt x="31" y="2"/>
                    <a:pt x="31" y="2"/>
                    <a:pt x="31" y="2"/>
                  </a:cubicBezTo>
                  <a:cubicBezTo>
                    <a:pt x="0" y="56"/>
                    <a:pt x="0" y="56"/>
                    <a:pt x="0" y="56"/>
                  </a:cubicBezTo>
                  <a:cubicBezTo>
                    <a:pt x="0" y="73"/>
                    <a:pt x="0" y="73"/>
                    <a:pt x="0" y="73"/>
                  </a:cubicBezTo>
                  <a:cubicBezTo>
                    <a:pt x="11" y="79"/>
                    <a:pt x="11" y="79"/>
                    <a:pt x="11" y="79"/>
                  </a:cubicBezTo>
                  <a:cubicBezTo>
                    <a:pt x="26" y="79"/>
                    <a:pt x="26" y="79"/>
                    <a:pt x="26" y="79"/>
                  </a:cubicBezTo>
                  <a:cubicBezTo>
                    <a:pt x="26" y="79"/>
                    <a:pt x="26" y="79"/>
                    <a:pt x="26" y="79"/>
                  </a:cubicBezTo>
                  <a:cubicBezTo>
                    <a:pt x="26" y="78"/>
                    <a:pt x="30" y="48"/>
                    <a:pt x="36" y="31"/>
                  </a:cubicBezTo>
                  <a:cubicBezTo>
                    <a:pt x="44" y="12"/>
                    <a:pt x="51" y="1"/>
                    <a:pt x="5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3" name="Freeform 16">
              <a:extLst>
                <a:ext uri="{FF2B5EF4-FFF2-40B4-BE49-F238E27FC236}">
                  <a16:creationId xmlns:a16="http://schemas.microsoft.com/office/drawing/2014/main" id="{1EBD05B9-AF76-4DE0-8904-DB79C0790F96}"/>
                </a:ext>
              </a:extLst>
            </p:cNvPr>
            <p:cNvSpPr>
              <a:spLocks noEditPoints="1"/>
            </p:cNvSpPr>
            <p:nvPr/>
          </p:nvSpPr>
          <p:spPr bwMode="auto">
            <a:xfrm>
              <a:off x="3550243" y="1013419"/>
              <a:ext cx="1468979" cy="833272"/>
            </a:xfrm>
            <a:custGeom>
              <a:avLst/>
              <a:gdLst>
                <a:gd name="T0" fmla="*/ 139 w 143"/>
                <a:gd name="T1" fmla="*/ 0 h 80"/>
                <a:gd name="T2" fmla="*/ 137 w 143"/>
                <a:gd name="T3" fmla="*/ 0 h 80"/>
                <a:gd name="T4" fmla="*/ 134 w 143"/>
                <a:gd name="T5" fmla="*/ 0 h 80"/>
                <a:gd name="T6" fmla="*/ 26 w 143"/>
                <a:gd name="T7" fmla="*/ 0 h 80"/>
                <a:gd name="T8" fmla="*/ 26 w 143"/>
                <a:gd name="T9" fmla="*/ 0 h 80"/>
                <a:gd name="T10" fmla="*/ 11 w 143"/>
                <a:gd name="T11" fmla="*/ 31 h 80"/>
                <a:gd name="T12" fmla="*/ 0 w 143"/>
                <a:gd name="T13" fmla="*/ 79 h 80"/>
                <a:gd name="T14" fmla="*/ 0 w 143"/>
                <a:gd name="T15" fmla="*/ 79 h 80"/>
                <a:gd name="T16" fmla="*/ 4 w 143"/>
                <a:gd name="T17" fmla="*/ 80 h 80"/>
                <a:gd name="T18" fmla="*/ 4 w 143"/>
                <a:gd name="T19" fmla="*/ 79 h 80"/>
                <a:gd name="T20" fmla="*/ 18 w 143"/>
                <a:gd name="T21" fmla="*/ 70 h 80"/>
                <a:gd name="T22" fmla="*/ 18 w 143"/>
                <a:gd name="T23" fmla="*/ 69 h 80"/>
                <a:gd name="T24" fmla="*/ 134 w 143"/>
                <a:gd name="T25" fmla="*/ 69 h 80"/>
                <a:gd name="T26" fmla="*/ 139 w 143"/>
                <a:gd name="T27" fmla="*/ 69 h 80"/>
                <a:gd name="T28" fmla="*/ 143 w 143"/>
                <a:gd name="T29" fmla="*/ 66 h 80"/>
                <a:gd name="T30" fmla="*/ 143 w 143"/>
                <a:gd name="T31" fmla="*/ 4 h 80"/>
                <a:gd name="T32" fmla="*/ 139 w 143"/>
                <a:gd name="T33" fmla="*/ 0 h 80"/>
                <a:gd name="T34" fmla="*/ 142 w 143"/>
                <a:gd name="T35" fmla="*/ 66 h 80"/>
                <a:gd name="T36" fmla="*/ 139 w 143"/>
                <a:gd name="T37" fmla="*/ 68 h 80"/>
                <a:gd name="T38" fmla="*/ 134 w 143"/>
                <a:gd name="T39" fmla="*/ 68 h 80"/>
                <a:gd name="T40" fmla="*/ 18 w 143"/>
                <a:gd name="T41" fmla="*/ 68 h 80"/>
                <a:gd name="T42" fmla="*/ 18 w 143"/>
                <a:gd name="T43" fmla="*/ 68 h 80"/>
                <a:gd name="T44" fmla="*/ 18 w 143"/>
                <a:gd name="T45" fmla="*/ 68 h 80"/>
                <a:gd name="T46" fmla="*/ 3 w 143"/>
                <a:gd name="T47" fmla="*/ 78 h 80"/>
                <a:gd name="T48" fmla="*/ 2 w 143"/>
                <a:gd name="T49" fmla="*/ 78 h 80"/>
                <a:gd name="T50" fmla="*/ 12 w 143"/>
                <a:gd name="T51" fmla="*/ 32 h 80"/>
                <a:gd name="T52" fmla="*/ 27 w 143"/>
                <a:gd name="T53" fmla="*/ 1 h 80"/>
                <a:gd name="T54" fmla="*/ 134 w 143"/>
                <a:gd name="T55" fmla="*/ 1 h 80"/>
                <a:gd name="T56" fmla="*/ 137 w 143"/>
                <a:gd name="T57" fmla="*/ 1 h 80"/>
                <a:gd name="T58" fmla="*/ 139 w 143"/>
                <a:gd name="T59" fmla="*/ 1 h 80"/>
                <a:gd name="T60" fmla="*/ 142 w 143"/>
                <a:gd name="T61" fmla="*/ 4 h 80"/>
                <a:gd name="T62" fmla="*/ 142 w 143"/>
                <a:gd name="T6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80">
                  <a:moveTo>
                    <a:pt x="139" y="0"/>
                  </a:moveTo>
                  <a:cubicBezTo>
                    <a:pt x="137" y="0"/>
                    <a:pt x="137" y="0"/>
                    <a:pt x="137" y="0"/>
                  </a:cubicBezTo>
                  <a:cubicBezTo>
                    <a:pt x="134" y="0"/>
                    <a:pt x="134" y="0"/>
                    <a:pt x="134" y="0"/>
                  </a:cubicBezTo>
                  <a:cubicBezTo>
                    <a:pt x="26" y="0"/>
                    <a:pt x="26" y="0"/>
                    <a:pt x="26" y="0"/>
                  </a:cubicBezTo>
                  <a:cubicBezTo>
                    <a:pt x="26" y="0"/>
                    <a:pt x="26" y="0"/>
                    <a:pt x="26" y="0"/>
                  </a:cubicBezTo>
                  <a:cubicBezTo>
                    <a:pt x="26" y="0"/>
                    <a:pt x="18" y="11"/>
                    <a:pt x="11" y="31"/>
                  </a:cubicBezTo>
                  <a:cubicBezTo>
                    <a:pt x="4" y="48"/>
                    <a:pt x="0" y="78"/>
                    <a:pt x="0" y="79"/>
                  </a:cubicBezTo>
                  <a:cubicBezTo>
                    <a:pt x="0" y="79"/>
                    <a:pt x="0" y="79"/>
                    <a:pt x="0" y="79"/>
                  </a:cubicBezTo>
                  <a:cubicBezTo>
                    <a:pt x="4" y="80"/>
                    <a:pt x="4" y="80"/>
                    <a:pt x="4" y="80"/>
                  </a:cubicBezTo>
                  <a:cubicBezTo>
                    <a:pt x="4" y="79"/>
                    <a:pt x="4" y="79"/>
                    <a:pt x="4" y="79"/>
                  </a:cubicBezTo>
                  <a:cubicBezTo>
                    <a:pt x="7" y="74"/>
                    <a:pt x="12" y="70"/>
                    <a:pt x="18" y="70"/>
                  </a:cubicBezTo>
                  <a:cubicBezTo>
                    <a:pt x="18" y="69"/>
                    <a:pt x="18" y="69"/>
                    <a:pt x="18" y="69"/>
                  </a:cubicBezTo>
                  <a:cubicBezTo>
                    <a:pt x="134" y="69"/>
                    <a:pt x="134" y="69"/>
                    <a:pt x="134" y="69"/>
                  </a:cubicBezTo>
                  <a:cubicBezTo>
                    <a:pt x="139" y="69"/>
                    <a:pt x="139" y="69"/>
                    <a:pt x="139" y="69"/>
                  </a:cubicBezTo>
                  <a:cubicBezTo>
                    <a:pt x="141" y="69"/>
                    <a:pt x="143" y="68"/>
                    <a:pt x="143" y="66"/>
                  </a:cubicBezTo>
                  <a:cubicBezTo>
                    <a:pt x="143" y="4"/>
                    <a:pt x="143" y="4"/>
                    <a:pt x="143" y="4"/>
                  </a:cubicBezTo>
                  <a:cubicBezTo>
                    <a:pt x="143" y="2"/>
                    <a:pt x="141" y="0"/>
                    <a:pt x="139" y="0"/>
                  </a:cubicBezTo>
                  <a:close/>
                  <a:moveTo>
                    <a:pt x="142" y="66"/>
                  </a:moveTo>
                  <a:cubicBezTo>
                    <a:pt x="142" y="67"/>
                    <a:pt x="141" y="68"/>
                    <a:pt x="139" y="68"/>
                  </a:cubicBezTo>
                  <a:cubicBezTo>
                    <a:pt x="134" y="68"/>
                    <a:pt x="134" y="68"/>
                    <a:pt x="134" y="68"/>
                  </a:cubicBezTo>
                  <a:cubicBezTo>
                    <a:pt x="18" y="68"/>
                    <a:pt x="18" y="68"/>
                    <a:pt x="18" y="68"/>
                  </a:cubicBezTo>
                  <a:cubicBezTo>
                    <a:pt x="18" y="68"/>
                    <a:pt x="18" y="68"/>
                    <a:pt x="18" y="68"/>
                  </a:cubicBezTo>
                  <a:cubicBezTo>
                    <a:pt x="18" y="68"/>
                    <a:pt x="18" y="68"/>
                    <a:pt x="18" y="68"/>
                  </a:cubicBezTo>
                  <a:cubicBezTo>
                    <a:pt x="11" y="69"/>
                    <a:pt x="6" y="73"/>
                    <a:pt x="3" y="78"/>
                  </a:cubicBezTo>
                  <a:cubicBezTo>
                    <a:pt x="2" y="78"/>
                    <a:pt x="2" y="78"/>
                    <a:pt x="2" y="78"/>
                  </a:cubicBezTo>
                  <a:cubicBezTo>
                    <a:pt x="2" y="74"/>
                    <a:pt x="6" y="47"/>
                    <a:pt x="12" y="32"/>
                  </a:cubicBezTo>
                  <a:cubicBezTo>
                    <a:pt x="19" y="14"/>
                    <a:pt x="25" y="3"/>
                    <a:pt x="27" y="1"/>
                  </a:cubicBezTo>
                  <a:cubicBezTo>
                    <a:pt x="134" y="1"/>
                    <a:pt x="134" y="1"/>
                    <a:pt x="134" y="1"/>
                  </a:cubicBezTo>
                  <a:cubicBezTo>
                    <a:pt x="137" y="1"/>
                    <a:pt x="137" y="1"/>
                    <a:pt x="137" y="1"/>
                  </a:cubicBezTo>
                  <a:cubicBezTo>
                    <a:pt x="139" y="1"/>
                    <a:pt x="139" y="1"/>
                    <a:pt x="139" y="1"/>
                  </a:cubicBezTo>
                  <a:cubicBezTo>
                    <a:pt x="141" y="1"/>
                    <a:pt x="142" y="2"/>
                    <a:pt x="142" y="4"/>
                  </a:cubicBezTo>
                  <a:lnTo>
                    <a:pt x="142" y="6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4" name="Freeform 17">
              <a:extLst>
                <a:ext uri="{FF2B5EF4-FFF2-40B4-BE49-F238E27FC236}">
                  <a16:creationId xmlns:a16="http://schemas.microsoft.com/office/drawing/2014/main" id="{49F053D8-A31B-473A-8D56-82474A3DA218}"/>
                </a:ext>
              </a:extLst>
            </p:cNvPr>
            <p:cNvSpPr>
              <a:spLocks noEditPoints="1"/>
            </p:cNvSpPr>
            <p:nvPr/>
          </p:nvSpPr>
          <p:spPr bwMode="auto">
            <a:xfrm>
              <a:off x="5020757" y="1752197"/>
              <a:ext cx="309259" cy="313551"/>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1 h 30"/>
                <a:gd name="T12" fmla="*/ 8 w 30"/>
                <a:gd name="T13" fmla="*/ 15 h 30"/>
                <a:gd name="T14" fmla="*/ 15 w 30"/>
                <a:gd name="T15" fmla="*/ 8 h 30"/>
                <a:gd name="T16" fmla="*/ 21 w 30"/>
                <a:gd name="T17" fmla="*/ 15 h 30"/>
                <a:gd name="T18" fmla="*/ 15 w 30"/>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3"/>
                    <a:pt x="7" y="30"/>
                    <a:pt x="15" y="30"/>
                  </a:cubicBezTo>
                  <a:cubicBezTo>
                    <a:pt x="23" y="30"/>
                    <a:pt x="30" y="23"/>
                    <a:pt x="30" y="15"/>
                  </a:cubicBezTo>
                  <a:cubicBezTo>
                    <a:pt x="30" y="7"/>
                    <a:pt x="23" y="0"/>
                    <a:pt x="15" y="0"/>
                  </a:cubicBezTo>
                  <a:close/>
                  <a:moveTo>
                    <a:pt x="15" y="21"/>
                  </a:moveTo>
                  <a:cubicBezTo>
                    <a:pt x="11" y="21"/>
                    <a:pt x="8" y="18"/>
                    <a:pt x="8" y="15"/>
                  </a:cubicBezTo>
                  <a:cubicBezTo>
                    <a:pt x="8" y="11"/>
                    <a:pt x="11" y="8"/>
                    <a:pt x="15" y="8"/>
                  </a:cubicBezTo>
                  <a:cubicBezTo>
                    <a:pt x="19" y="8"/>
                    <a:pt x="21" y="11"/>
                    <a:pt x="21" y="15"/>
                  </a:cubicBezTo>
                  <a:cubicBezTo>
                    <a:pt x="21" y="18"/>
                    <a:pt x="19" y="21"/>
                    <a:pt x="15"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5" name="Freeform 18">
              <a:extLst>
                <a:ext uri="{FF2B5EF4-FFF2-40B4-BE49-F238E27FC236}">
                  <a16:creationId xmlns:a16="http://schemas.microsoft.com/office/drawing/2014/main" id="{E8D91AB9-FEE8-46B7-B7C1-E8530A2757E6}"/>
                </a:ext>
              </a:extLst>
            </p:cNvPr>
            <p:cNvSpPr>
              <a:spLocks/>
            </p:cNvSpPr>
            <p:nvPr/>
          </p:nvSpPr>
          <p:spPr bwMode="auto">
            <a:xfrm>
              <a:off x="4273381" y="1765083"/>
              <a:ext cx="708718" cy="176104"/>
            </a:xfrm>
            <a:custGeom>
              <a:avLst/>
              <a:gdLst>
                <a:gd name="T0" fmla="*/ 68 w 69"/>
                <a:gd name="T1" fmla="*/ 0 h 17"/>
                <a:gd name="T2" fmla="*/ 1 w 69"/>
                <a:gd name="T3" fmla="*/ 0 h 17"/>
                <a:gd name="T4" fmla="*/ 0 w 69"/>
                <a:gd name="T5" fmla="*/ 1 h 17"/>
                <a:gd name="T6" fmla="*/ 0 w 69"/>
                <a:gd name="T7" fmla="*/ 16 h 17"/>
                <a:gd name="T8" fmla="*/ 1 w 69"/>
                <a:gd name="T9" fmla="*/ 17 h 17"/>
                <a:gd name="T10" fmla="*/ 68 w 69"/>
                <a:gd name="T11" fmla="*/ 17 h 17"/>
                <a:gd name="T12" fmla="*/ 69 w 69"/>
                <a:gd name="T13" fmla="*/ 16 h 17"/>
                <a:gd name="T14" fmla="*/ 69 w 69"/>
                <a:gd name="T15" fmla="*/ 1 h 17"/>
                <a:gd name="T16" fmla="*/ 68 w 6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7">
                  <a:moveTo>
                    <a:pt x="68" y="0"/>
                  </a:moveTo>
                  <a:cubicBezTo>
                    <a:pt x="1" y="0"/>
                    <a:pt x="1" y="0"/>
                    <a:pt x="1" y="0"/>
                  </a:cubicBezTo>
                  <a:cubicBezTo>
                    <a:pt x="0" y="0"/>
                    <a:pt x="0" y="1"/>
                    <a:pt x="0" y="1"/>
                  </a:cubicBezTo>
                  <a:cubicBezTo>
                    <a:pt x="0" y="16"/>
                    <a:pt x="0" y="16"/>
                    <a:pt x="0" y="16"/>
                  </a:cubicBezTo>
                  <a:cubicBezTo>
                    <a:pt x="0" y="17"/>
                    <a:pt x="0" y="17"/>
                    <a:pt x="1" y="17"/>
                  </a:cubicBezTo>
                  <a:cubicBezTo>
                    <a:pt x="68" y="17"/>
                    <a:pt x="68" y="17"/>
                    <a:pt x="68" y="17"/>
                  </a:cubicBezTo>
                  <a:cubicBezTo>
                    <a:pt x="68" y="17"/>
                    <a:pt x="69" y="17"/>
                    <a:pt x="69" y="16"/>
                  </a:cubicBezTo>
                  <a:cubicBezTo>
                    <a:pt x="69" y="1"/>
                    <a:pt x="69" y="1"/>
                    <a:pt x="69" y="1"/>
                  </a:cubicBezTo>
                  <a:cubicBezTo>
                    <a:pt x="69" y="1"/>
                    <a:pt x="68" y="0"/>
                    <a:pt x="6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6" name="Freeform 19">
              <a:extLst>
                <a:ext uri="{FF2B5EF4-FFF2-40B4-BE49-F238E27FC236}">
                  <a16:creationId xmlns:a16="http://schemas.microsoft.com/office/drawing/2014/main" id="{7F7978E0-9A3E-4C99-9E31-46D73283CE1D}"/>
                </a:ext>
              </a:extLst>
            </p:cNvPr>
            <p:cNvSpPr>
              <a:spLocks/>
            </p:cNvSpPr>
            <p:nvPr/>
          </p:nvSpPr>
          <p:spPr bwMode="auto">
            <a:xfrm>
              <a:off x="4887604" y="1326970"/>
              <a:ext cx="81610" cy="103085"/>
            </a:xfrm>
            <a:custGeom>
              <a:avLst/>
              <a:gdLst>
                <a:gd name="T0" fmla="*/ 5 w 8"/>
                <a:gd name="T1" fmla="*/ 4 h 10"/>
                <a:gd name="T2" fmla="*/ 1 w 8"/>
                <a:gd name="T3" fmla="*/ 0 h 10"/>
                <a:gd name="T4" fmla="*/ 1 w 8"/>
                <a:gd name="T5" fmla="*/ 0 h 10"/>
                <a:gd name="T6" fmla="*/ 1 w 8"/>
                <a:gd name="T7" fmla="*/ 3 h 10"/>
                <a:gd name="T8" fmla="*/ 5 w 8"/>
                <a:gd name="T9" fmla="*/ 10 h 10"/>
                <a:gd name="T10" fmla="*/ 7 w 8"/>
                <a:gd name="T11" fmla="*/ 9 h 10"/>
                <a:gd name="T12" fmla="*/ 8 w 8"/>
                <a:gd name="T13" fmla="*/ 7 h 10"/>
                <a:gd name="T14" fmla="*/ 5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5" y="4"/>
                  </a:moveTo>
                  <a:cubicBezTo>
                    <a:pt x="3" y="3"/>
                    <a:pt x="2" y="2"/>
                    <a:pt x="1" y="0"/>
                  </a:cubicBezTo>
                  <a:cubicBezTo>
                    <a:pt x="1" y="0"/>
                    <a:pt x="1" y="0"/>
                    <a:pt x="1" y="0"/>
                  </a:cubicBezTo>
                  <a:cubicBezTo>
                    <a:pt x="1" y="1"/>
                    <a:pt x="1" y="2"/>
                    <a:pt x="1" y="3"/>
                  </a:cubicBezTo>
                  <a:cubicBezTo>
                    <a:pt x="0" y="7"/>
                    <a:pt x="3" y="9"/>
                    <a:pt x="5" y="10"/>
                  </a:cubicBezTo>
                  <a:cubicBezTo>
                    <a:pt x="6" y="10"/>
                    <a:pt x="7" y="9"/>
                    <a:pt x="7" y="9"/>
                  </a:cubicBezTo>
                  <a:cubicBezTo>
                    <a:pt x="8" y="8"/>
                    <a:pt x="8" y="7"/>
                    <a:pt x="8" y="7"/>
                  </a:cubicBezTo>
                  <a:cubicBezTo>
                    <a:pt x="8" y="5"/>
                    <a:pt x="6" y="4"/>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7" name="Freeform 20">
              <a:extLst>
                <a:ext uri="{FF2B5EF4-FFF2-40B4-BE49-F238E27FC236}">
                  <a16:creationId xmlns:a16="http://schemas.microsoft.com/office/drawing/2014/main" id="{7641EBDB-8B6D-4026-9D93-68FE742C5B80}"/>
                </a:ext>
              </a:extLst>
            </p:cNvPr>
            <p:cNvSpPr>
              <a:spLocks/>
            </p:cNvSpPr>
            <p:nvPr/>
          </p:nvSpPr>
          <p:spPr bwMode="auto">
            <a:xfrm>
              <a:off x="4784517" y="1284018"/>
              <a:ext cx="81610" cy="124561"/>
            </a:xfrm>
            <a:custGeom>
              <a:avLst/>
              <a:gdLst>
                <a:gd name="T0" fmla="*/ 3 w 8"/>
                <a:gd name="T1" fmla="*/ 11 h 12"/>
                <a:gd name="T2" fmla="*/ 6 w 8"/>
                <a:gd name="T3" fmla="*/ 11 h 12"/>
                <a:gd name="T4" fmla="*/ 7 w 8"/>
                <a:gd name="T5" fmla="*/ 10 h 12"/>
                <a:gd name="T6" fmla="*/ 6 w 8"/>
                <a:gd name="T7" fmla="*/ 6 h 12"/>
                <a:gd name="T8" fmla="*/ 5 w 8"/>
                <a:gd name="T9" fmla="*/ 1 h 12"/>
                <a:gd name="T10" fmla="*/ 5 w 8"/>
                <a:gd name="T11" fmla="*/ 0 h 12"/>
                <a:gd name="T12" fmla="*/ 3 w 8"/>
                <a:gd name="T13" fmla="*/ 3 h 12"/>
                <a:gd name="T14" fmla="*/ 3 w 8"/>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3" y="11"/>
                  </a:moveTo>
                  <a:cubicBezTo>
                    <a:pt x="4" y="11"/>
                    <a:pt x="5" y="12"/>
                    <a:pt x="6" y="11"/>
                  </a:cubicBezTo>
                  <a:cubicBezTo>
                    <a:pt x="6" y="11"/>
                    <a:pt x="7" y="10"/>
                    <a:pt x="7" y="10"/>
                  </a:cubicBezTo>
                  <a:cubicBezTo>
                    <a:pt x="8" y="8"/>
                    <a:pt x="7" y="7"/>
                    <a:pt x="6" y="6"/>
                  </a:cubicBezTo>
                  <a:cubicBezTo>
                    <a:pt x="5" y="4"/>
                    <a:pt x="4" y="3"/>
                    <a:pt x="5" y="1"/>
                  </a:cubicBezTo>
                  <a:cubicBezTo>
                    <a:pt x="5" y="0"/>
                    <a:pt x="5" y="0"/>
                    <a:pt x="5" y="0"/>
                  </a:cubicBezTo>
                  <a:cubicBezTo>
                    <a:pt x="4" y="1"/>
                    <a:pt x="4" y="2"/>
                    <a:pt x="3" y="3"/>
                  </a:cubicBezTo>
                  <a:cubicBezTo>
                    <a:pt x="0" y="6"/>
                    <a:pt x="1" y="9"/>
                    <a:pt x="3"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8" name="Freeform 21">
              <a:extLst>
                <a:ext uri="{FF2B5EF4-FFF2-40B4-BE49-F238E27FC236}">
                  <a16:creationId xmlns:a16="http://schemas.microsoft.com/office/drawing/2014/main" id="{C94EF1F0-E54F-4105-A14A-2196948E91C2}"/>
                </a:ext>
              </a:extLst>
            </p:cNvPr>
            <p:cNvSpPr>
              <a:spLocks/>
            </p:cNvSpPr>
            <p:nvPr/>
          </p:nvSpPr>
          <p:spPr bwMode="auto">
            <a:xfrm>
              <a:off x="4715793" y="1219590"/>
              <a:ext cx="81610" cy="107381"/>
            </a:xfrm>
            <a:custGeom>
              <a:avLst/>
              <a:gdLst>
                <a:gd name="T0" fmla="*/ 8 w 8"/>
                <a:gd name="T1" fmla="*/ 1 h 10"/>
                <a:gd name="T2" fmla="*/ 8 w 8"/>
                <a:gd name="T3" fmla="*/ 0 h 10"/>
                <a:gd name="T4" fmla="*/ 5 w 8"/>
                <a:gd name="T5" fmla="*/ 1 h 10"/>
                <a:gd name="T6" fmla="*/ 1 w 8"/>
                <a:gd name="T7" fmla="*/ 8 h 10"/>
                <a:gd name="T8" fmla="*/ 3 w 8"/>
                <a:gd name="T9" fmla="*/ 10 h 10"/>
                <a:gd name="T10" fmla="*/ 5 w 8"/>
                <a:gd name="T11" fmla="*/ 10 h 10"/>
                <a:gd name="T12" fmla="*/ 7 w 8"/>
                <a:gd name="T13" fmla="*/ 6 h 10"/>
                <a:gd name="T14" fmla="*/ 8 w 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8" y="1"/>
                  </a:moveTo>
                  <a:cubicBezTo>
                    <a:pt x="8" y="1"/>
                    <a:pt x="8" y="0"/>
                    <a:pt x="8" y="0"/>
                  </a:cubicBezTo>
                  <a:cubicBezTo>
                    <a:pt x="7" y="1"/>
                    <a:pt x="6" y="1"/>
                    <a:pt x="5" y="1"/>
                  </a:cubicBezTo>
                  <a:cubicBezTo>
                    <a:pt x="1" y="3"/>
                    <a:pt x="0" y="6"/>
                    <a:pt x="1" y="8"/>
                  </a:cubicBezTo>
                  <a:cubicBezTo>
                    <a:pt x="2" y="9"/>
                    <a:pt x="3" y="10"/>
                    <a:pt x="3" y="10"/>
                  </a:cubicBezTo>
                  <a:cubicBezTo>
                    <a:pt x="4" y="10"/>
                    <a:pt x="5" y="10"/>
                    <a:pt x="5" y="10"/>
                  </a:cubicBezTo>
                  <a:cubicBezTo>
                    <a:pt x="7" y="9"/>
                    <a:pt x="7" y="7"/>
                    <a:pt x="7" y="6"/>
                  </a:cubicBezTo>
                  <a:cubicBezTo>
                    <a:pt x="6" y="4"/>
                    <a:pt x="7" y="2"/>
                    <a:pt x="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79" name="Freeform 22">
              <a:extLst>
                <a:ext uri="{FF2B5EF4-FFF2-40B4-BE49-F238E27FC236}">
                  <a16:creationId xmlns:a16="http://schemas.microsoft.com/office/drawing/2014/main" id="{018FF573-FA7F-41C1-A51A-BF169DAB52C9}"/>
                </a:ext>
              </a:extLst>
            </p:cNvPr>
            <p:cNvSpPr>
              <a:spLocks/>
            </p:cNvSpPr>
            <p:nvPr/>
          </p:nvSpPr>
          <p:spPr bwMode="auto">
            <a:xfrm>
              <a:off x="4694317" y="1137980"/>
              <a:ext cx="103086" cy="81609"/>
            </a:xfrm>
            <a:custGeom>
              <a:avLst/>
              <a:gdLst>
                <a:gd name="T0" fmla="*/ 3 w 10"/>
                <a:gd name="T1" fmla="*/ 8 h 8"/>
                <a:gd name="T2" fmla="*/ 6 w 10"/>
                <a:gd name="T3" fmla="*/ 5 h 8"/>
                <a:gd name="T4" fmla="*/ 10 w 10"/>
                <a:gd name="T5" fmla="*/ 2 h 8"/>
                <a:gd name="T6" fmla="*/ 10 w 10"/>
                <a:gd name="T7" fmla="*/ 1 h 8"/>
                <a:gd name="T8" fmla="*/ 7 w 10"/>
                <a:gd name="T9" fmla="*/ 1 h 8"/>
                <a:gd name="T10" fmla="*/ 0 w 10"/>
                <a:gd name="T11" fmla="*/ 5 h 8"/>
                <a:gd name="T12" fmla="*/ 1 w 10"/>
                <a:gd name="T13" fmla="*/ 7 h 8"/>
                <a:gd name="T14" fmla="*/ 3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3" y="8"/>
                  </a:moveTo>
                  <a:cubicBezTo>
                    <a:pt x="5" y="8"/>
                    <a:pt x="5" y="6"/>
                    <a:pt x="6" y="5"/>
                  </a:cubicBezTo>
                  <a:cubicBezTo>
                    <a:pt x="7" y="3"/>
                    <a:pt x="8" y="2"/>
                    <a:pt x="10" y="2"/>
                  </a:cubicBezTo>
                  <a:cubicBezTo>
                    <a:pt x="10" y="1"/>
                    <a:pt x="10" y="1"/>
                    <a:pt x="10" y="1"/>
                  </a:cubicBezTo>
                  <a:cubicBezTo>
                    <a:pt x="9" y="1"/>
                    <a:pt x="8" y="1"/>
                    <a:pt x="7" y="1"/>
                  </a:cubicBezTo>
                  <a:cubicBezTo>
                    <a:pt x="3" y="0"/>
                    <a:pt x="0" y="3"/>
                    <a:pt x="0" y="5"/>
                  </a:cubicBezTo>
                  <a:cubicBezTo>
                    <a:pt x="0" y="6"/>
                    <a:pt x="0" y="7"/>
                    <a:pt x="1" y="7"/>
                  </a:cubicBezTo>
                  <a:cubicBezTo>
                    <a:pt x="1" y="8"/>
                    <a:pt x="2" y="8"/>
                    <a:pt x="3"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0" name="Freeform 23">
              <a:extLst>
                <a:ext uri="{FF2B5EF4-FFF2-40B4-BE49-F238E27FC236}">
                  <a16:creationId xmlns:a16="http://schemas.microsoft.com/office/drawing/2014/main" id="{DB189AE3-A431-4309-9679-98E9419D5B3F}"/>
                </a:ext>
              </a:extLst>
            </p:cNvPr>
            <p:cNvSpPr>
              <a:spLocks/>
            </p:cNvSpPr>
            <p:nvPr/>
          </p:nvSpPr>
          <p:spPr bwMode="auto">
            <a:xfrm>
              <a:off x="4715793" y="1030600"/>
              <a:ext cx="111677" cy="85904"/>
            </a:xfrm>
            <a:custGeom>
              <a:avLst/>
              <a:gdLst>
                <a:gd name="T0" fmla="*/ 2 w 11"/>
                <a:gd name="T1" fmla="*/ 7 h 8"/>
                <a:gd name="T2" fmla="*/ 6 w 11"/>
                <a:gd name="T3" fmla="*/ 6 h 8"/>
                <a:gd name="T4" fmla="*/ 11 w 11"/>
                <a:gd name="T5" fmla="*/ 5 h 8"/>
                <a:gd name="T6" fmla="*/ 11 w 11"/>
                <a:gd name="T7" fmla="*/ 5 h 8"/>
                <a:gd name="T8" fmla="*/ 9 w 11"/>
                <a:gd name="T9" fmla="*/ 3 h 8"/>
                <a:gd name="T10" fmla="*/ 1 w 11"/>
                <a:gd name="T11" fmla="*/ 3 h 8"/>
                <a:gd name="T12" fmla="*/ 0 w 11"/>
                <a:gd name="T13" fmla="*/ 6 h 8"/>
                <a:gd name="T14" fmla="*/ 2 w 11"/>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2" y="7"/>
                  </a:moveTo>
                  <a:cubicBezTo>
                    <a:pt x="3" y="8"/>
                    <a:pt x="5" y="7"/>
                    <a:pt x="6" y="6"/>
                  </a:cubicBezTo>
                  <a:cubicBezTo>
                    <a:pt x="7" y="5"/>
                    <a:pt x="9" y="4"/>
                    <a:pt x="11" y="5"/>
                  </a:cubicBezTo>
                  <a:cubicBezTo>
                    <a:pt x="11" y="5"/>
                    <a:pt x="11" y="5"/>
                    <a:pt x="11" y="5"/>
                  </a:cubicBezTo>
                  <a:cubicBezTo>
                    <a:pt x="11" y="4"/>
                    <a:pt x="10" y="4"/>
                    <a:pt x="9" y="3"/>
                  </a:cubicBezTo>
                  <a:cubicBezTo>
                    <a:pt x="5" y="0"/>
                    <a:pt x="2" y="1"/>
                    <a:pt x="1" y="3"/>
                  </a:cubicBezTo>
                  <a:cubicBezTo>
                    <a:pt x="0" y="4"/>
                    <a:pt x="0" y="5"/>
                    <a:pt x="0" y="6"/>
                  </a:cubicBezTo>
                  <a:cubicBezTo>
                    <a:pt x="1" y="7"/>
                    <a:pt x="1" y="7"/>
                    <a:pt x="2"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1" name="Freeform 24">
              <a:extLst>
                <a:ext uri="{FF2B5EF4-FFF2-40B4-BE49-F238E27FC236}">
                  <a16:creationId xmlns:a16="http://schemas.microsoft.com/office/drawing/2014/main" id="{BAA7DAE2-4D70-44EA-A231-D2C54D5C15CB}"/>
                </a:ext>
              </a:extLst>
            </p:cNvPr>
            <p:cNvSpPr>
              <a:spLocks/>
            </p:cNvSpPr>
            <p:nvPr/>
          </p:nvSpPr>
          <p:spPr bwMode="auto">
            <a:xfrm>
              <a:off x="4887604" y="1451531"/>
              <a:ext cx="81610" cy="103085"/>
            </a:xfrm>
            <a:custGeom>
              <a:avLst/>
              <a:gdLst>
                <a:gd name="T0" fmla="*/ 5 w 8"/>
                <a:gd name="T1" fmla="*/ 4 h 10"/>
                <a:gd name="T2" fmla="*/ 1 w 8"/>
                <a:gd name="T3" fmla="*/ 0 h 10"/>
                <a:gd name="T4" fmla="*/ 1 w 8"/>
                <a:gd name="T5" fmla="*/ 0 h 10"/>
                <a:gd name="T6" fmla="*/ 1 w 8"/>
                <a:gd name="T7" fmla="*/ 3 h 10"/>
                <a:gd name="T8" fmla="*/ 5 w 8"/>
                <a:gd name="T9" fmla="*/ 10 h 10"/>
                <a:gd name="T10" fmla="*/ 7 w 8"/>
                <a:gd name="T11" fmla="*/ 9 h 10"/>
                <a:gd name="T12" fmla="*/ 8 w 8"/>
                <a:gd name="T13" fmla="*/ 7 h 10"/>
                <a:gd name="T14" fmla="*/ 5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5" y="4"/>
                  </a:moveTo>
                  <a:cubicBezTo>
                    <a:pt x="3" y="3"/>
                    <a:pt x="2" y="2"/>
                    <a:pt x="1" y="0"/>
                  </a:cubicBezTo>
                  <a:cubicBezTo>
                    <a:pt x="1" y="0"/>
                    <a:pt x="1" y="0"/>
                    <a:pt x="1" y="0"/>
                  </a:cubicBezTo>
                  <a:cubicBezTo>
                    <a:pt x="1" y="1"/>
                    <a:pt x="1" y="2"/>
                    <a:pt x="1" y="3"/>
                  </a:cubicBezTo>
                  <a:cubicBezTo>
                    <a:pt x="0" y="7"/>
                    <a:pt x="3" y="10"/>
                    <a:pt x="5" y="10"/>
                  </a:cubicBezTo>
                  <a:cubicBezTo>
                    <a:pt x="6" y="10"/>
                    <a:pt x="7" y="10"/>
                    <a:pt x="7" y="9"/>
                  </a:cubicBezTo>
                  <a:cubicBezTo>
                    <a:pt x="8" y="8"/>
                    <a:pt x="8" y="8"/>
                    <a:pt x="8" y="7"/>
                  </a:cubicBezTo>
                  <a:cubicBezTo>
                    <a:pt x="8" y="5"/>
                    <a:pt x="6" y="4"/>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2" name="Freeform 25">
              <a:extLst>
                <a:ext uri="{FF2B5EF4-FFF2-40B4-BE49-F238E27FC236}">
                  <a16:creationId xmlns:a16="http://schemas.microsoft.com/office/drawing/2014/main" id="{F85D0EC6-70FA-4001-B7BD-E3E86A8F0B54}"/>
                </a:ext>
              </a:extLst>
            </p:cNvPr>
            <p:cNvSpPr>
              <a:spLocks/>
            </p:cNvSpPr>
            <p:nvPr/>
          </p:nvSpPr>
          <p:spPr bwMode="auto">
            <a:xfrm>
              <a:off x="4561164" y="1137980"/>
              <a:ext cx="111677" cy="81609"/>
            </a:xfrm>
            <a:custGeom>
              <a:avLst/>
              <a:gdLst>
                <a:gd name="T0" fmla="*/ 4 w 11"/>
                <a:gd name="T1" fmla="*/ 8 h 8"/>
                <a:gd name="T2" fmla="*/ 7 w 11"/>
                <a:gd name="T3" fmla="*/ 5 h 8"/>
                <a:gd name="T4" fmla="*/ 10 w 11"/>
                <a:gd name="T5" fmla="*/ 2 h 8"/>
                <a:gd name="T6" fmla="*/ 10 w 11"/>
                <a:gd name="T7" fmla="*/ 1 h 8"/>
                <a:gd name="T8" fmla="*/ 7 w 11"/>
                <a:gd name="T9" fmla="*/ 1 h 8"/>
                <a:gd name="T10" fmla="*/ 1 w 11"/>
                <a:gd name="T11" fmla="*/ 5 h 8"/>
                <a:gd name="T12" fmla="*/ 2 w 11"/>
                <a:gd name="T13" fmla="*/ 7 h 8"/>
                <a:gd name="T14" fmla="*/ 4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4" y="8"/>
                  </a:moveTo>
                  <a:cubicBezTo>
                    <a:pt x="5" y="8"/>
                    <a:pt x="6" y="6"/>
                    <a:pt x="7" y="5"/>
                  </a:cubicBezTo>
                  <a:cubicBezTo>
                    <a:pt x="7" y="3"/>
                    <a:pt x="8" y="2"/>
                    <a:pt x="10" y="2"/>
                  </a:cubicBezTo>
                  <a:cubicBezTo>
                    <a:pt x="11" y="1"/>
                    <a:pt x="11" y="1"/>
                    <a:pt x="10" y="1"/>
                  </a:cubicBezTo>
                  <a:cubicBezTo>
                    <a:pt x="10" y="1"/>
                    <a:pt x="9" y="1"/>
                    <a:pt x="7" y="1"/>
                  </a:cubicBezTo>
                  <a:cubicBezTo>
                    <a:pt x="3" y="0"/>
                    <a:pt x="1" y="3"/>
                    <a:pt x="1" y="5"/>
                  </a:cubicBezTo>
                  <a:cubicBezTo>
                    <a:pt x="0" y="6"/>
                    <a:pt x="1" y="7"/>
                    <a:pt x="2" y="7"/>
                  </a:cubicBezTo>
                  <a:cubicBezTo>
                    <a:pt x="2" y="8"/>
                    <a:pt x="3" y="8"/>
                    <a:pt x="4"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3" name="Freeform 26">
              <a:extLst>
                <a:ext uri="{FF2B5EF4-FFF2-40B4-BE49-F238E27FC236}">
                  <a16:creationId xmlns:a16="http://schemas.microsoft.com/office/drawing/2014/main" id="{4695C239-9246-4E45-B36A-604ADE76853C}"/>
                </a:ext>
              </a:extLst>
            </p:cNvPr>
            <p:cNvSpPr>
              <a:spLocks/>
            </p:cNvSpPr>
            <p:nvPr/>
          </p:nvSpPr>
          <p:spPr bwMode="auto">
            <a:xfrm>
              <a:off x="4582640" y="1030600"/>
              <a:ext cx="111677" cy="85904"/>
            </a:xfrm>
            <a:custGeom>
              <a:avLst/>
              <a:gdLst>
                <a:gd name="T0" fmla="*/ 2 w 11"/>
                <a:gd name="T1" fmla="*/ 8 h 8"/>
                <a:gd name="T2" fmla="*/ 6 w 11"/>
                <a:gd name="T3" fmla="*/ 6 h 8"/>
                <a:gd name="T4" fmla="*/ 11 w 11"/>
                <a:gd name="T5" fmla="*/ 4 h 8"/>
                <a:gd name="T6" fmla="*/ 11 w 11"/>
                <a:gd name="T7" fmla="*/ 3 h 8"/>
                <a:gd name="T8" fmla="*/ 8 w 11"/>
                <a:gd name="T9" fmla="*/ 2 h 8"/>
                <a:gd name="T10" fmla="*/ 0 w 11"/>
                <a:gd name="T11" fmla="*/ 4 h 8"/>
                <a:gd name="T12" fmla="*/ 0 w 11"/>
                <a:gd name="T13" fmla="*/ 7 h 8"/>
                <a:gd name="T14" fmla="*/ 2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2" y="8"/>
                  </a:moveTo>
                  <a:cubicBezTo>
                    <a:pt x="4" y="8"/>
                    <a:pt x="5" y="7"/>
                    <a:pt x="6" y="6"/>
                  </a:cubicBezTo>
                  <a:cubicBezTo>
                    <a:pt x="7" y="4"/>
                    <a:pt x="9" y="3"/>
                    <a:pt x="11" y="4"/>
                  </a:cubicBezTo>
                  <a:cubicBezTo>
                    <a:pt x="11" y="4"/>
                    <a:pt x="11" y="4"/>
                    <a:pt x="11" y="3"/>
                  </a:cubicBezTo>
                  <a:cubicBezTo>
                    <a:pt x="10" y="3"/>
                    <a:pt x="9" y="2"/>
                    <a:pt x="8" y="2"/>
                  </a:cubicBezTo>
                  <a:cubicBezTo>
                    <a:pt x="4" y="0"/>
                    <a:pt x="1" y="2"/>
                    <a:pt x="0" y="4"/>
                  </a:cubicBezTo>
                  <a:cubicBezTo>
                    <a:pt x="0" y="5"/>
                    <a:pt x="0" y="6"/>
                    <a:pt x="0" y="7"/>
                  </a:cubicBezTo>
                  <a:cubicBezTo>
                    <a:pt x="1" y="7"/>
                    <a:pt x="1" y="8"/>
                    <a:pt x="2"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4" name="Freeform 27">
              <a:extLst>
                <a:ext uri="{FF2B5EF4-FFF2-40B4-BE49-F238E27FC236}">
                  <a16:creationId xmlns:a16="http://schemas.microsoft.com/office/drawing/2014/main" id="{FABCE27D-4994-41EA-8329-7A0CB0DCCF01}"/>
                </a:ext>
              </a:extLst>
            </p:cNvPr>
            <p:cNvSpPr>
              <a:spLocks/>
            </p:cNvSpPr>
            <p:nvPr/>
          </p:nvSpPr>
          <p:spPr bwMode="auto">
            <a:xfrm>
              <a:off x="4784517" y="1430055"/>
              <a:ext cx="81610" cy="115971"/>
            </a:xfrm>
            <a:custGeom>
              <a:avLst/>
              <a:gdLst>
                <a:gd name="T0" fmla="*/ 6 w 8"/>
                <a:gd name="T1" fmla="*/ 5 h 11"/>
                <a:gd name="T2" fmla="*/ 4 w 8"/>
                <a:gd name="T3" fmla="*/ 0 h 11"/>
                <a:gd name="T4" fmla="*/ 3 w 8"/>
                <a:gd name="T5" fmla="*/ 0 h 11"/>
                <a:gd name="T6" fmla="*/ 2 w 8"/>
                <a:gd name="T7" fmla="*/ 3 h 11"/>
                <a:gd name="T8" fmla="*/ 4 w 8"/>
                <a:gd name="T9" fmla="*/ 10 h 11"/>
                <a:gd name="T10" fmla="*/ 7 w 8"/>
                <a:gd name="T11" fmla="*/ 10 h 11"/>
                <a:gd name="T12" fmla="*/ 8 w 8"/>
                <a:gd name="T13" fmla="*/ 9 h 11"/>
                <a:gd name="T14" fmla="*/ 6 w 8"/>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6" y="5"/>
                  </a:moveTo>
                  <a:cubicBezTo>
                    <a:pt x="4" y="4"/>
                    <a:pt x="3" y="2"/>
                    <a:pt x="4" y="0"/>
                  </a:cubicBezTo>
                  <a:cubicBezTo>
                    <a:pt x="4" y="0"/>
                    <a:pt x="3" y="0"/>
                    <a:pt x="3" y="0"/>
                  </a:cubicBezTo>
                  <a:cubicBezTo>
                    <a:pt x="3" y="1"/>
                    <a:pt x="2" y="1"/>
                    <a:pt x="2" y="3"/>
                  </a:cubicBezTo>
                  <a:cubicBezTo>
                    <a:pt x="0" y="6"/>
                    <a:pt x="2" y="9"/>
                    <a:pt x="4" y="10"/>
                  </a:cubicBezTo>
                  <a:cubicBezTo>
                    <a:pt x="5" y="11"/>
                    <a:pt x="6" y="11"/>
                    <a:pt x="7" y="10"/>
                  </a:cubicBezTo>
                  <a:cubicBezTo>
                    <a:pt x="7" y="10"/>
                    <a:pt x="8" y="9"/>
                    <a:pt x="8" y="9"/>
                  </a:cubicBezTo>
                  <a:cubicBezTo>
                    <a:pt x="8" y="7"/>
                    <a:pt x="7" y="6"/>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5" name="Freeform 28">
              <a:extLst>
                <a:ext uri="{FF2B5EF4-FFF2-40B4-BE49-F238E27FC236}">
                  <a16:creationId xmlns:a16="http://schemas.microsoft.com/office/drawing/2014/main" id="{288C7935-C1CE-420A-B05D-13F240D91EF6}"/>
                </a:ext>
              </a:extLst>
            </p:cNvPr>
            <p:cNvSpPr>
              <a:spLocks/>
            </p:cNvSpPr>
            <p:nvPr/>
          </p:nvSpPr>
          <p:spPr bwMode="auto">
            <a:xfrm>
              <a:off x="4702907" y="1378513"/>
              <a:ext cx="73019" cy="115971"/>
            </a:xfrm>
            <a:custGeom>
              <a:avLst/>
              <a:gdLst>
                <a:gd name="T0" fmla="*/ 5 w 7"/>
                <a:gd name="T1" fmla="*/ 1 h 11"/>
                <a:gd name="T2" fmla="*/ 5 w 7"/>
                <a:gd name="T3" fmla="*/ 0 h 11"/>
                <a:gd name="T4" fmla="*/ 2 w 7"/>
                <a:gd name="T5" fmla="*/ 3 h 11"/>
                <a:gd name="T6" fmla="*/ 2 w 7"/>
                <a:gd name="T7" fmla="*/ 10 h 11"/>
                <a:gd name="T8" fmla="*/ 4 w 7"/>
                <a:gd name="T9" fmla="*/ 11 h 11"/>
                <a:gd name="T10" fmla="*/ 6 w 7"/>
                <a:gd name="T11" fmla="*/ 10 h 11"/>
                <a:gd name="T12" fmla="*/ 5 w 7"/>
                <a:gd name="T13" fmla="*/ 6 h 11"/>
                <a:gd name="T14" fmla="*/ 5 w 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5" y="1"/>
                  </a:moveTo>
                  <a:cubicBezTo>
                    <a:pt x="5" y="0"/>
                    <a:pt x="5" y="0"/>
                    <a:pt x="5" y="0"/>
                  </a:cubicBezTo>
                  <a:cubicBezTo>
                    <a:pt x="4" y="1"/>
                    <a:pt x="3" y="1"/>
                    <a:pt x="2" y="3"/>
                  </a:cubicBezTo>
                  <a:cubicBezTo>
                    <a:pt x="0" y="6"/>
                    <a:pt x="0" y="9"/>
                    <a:pt x="2" y="10"/>
                  </a:cubicBezTo>
                  <a:cubicBezTo>
                    <a:pt x="2" y="11"/>
                    <a:pt x="4" y="11"/>
                    <a:pt x="4" y="11"/>
                  </a:cubicBezTo>
                  <a:cubicBezTo>
                    <a:pt x="5" y="11"/>
                    <a:pt x="6" y="11"/>
                    <a:pt x="6" y="10"/>
                  </a:cubicBezTo>
                  <a:cubicBezTo>
                    <a:pt x="7" y="8"/>
                    <a:pt x="6" y="7"/>
                    <a:pt x="5" y="6"/>
                  </a:cubicBezTo>
                  <a:cubicBezTo>
                    <a:pt x="4" y="4"/>
                    <a:pt x="4" y="2"/>
                    <a:pt x="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6" name="Freeform 29">
              <a:extLst>
                <a:ext uri="{FF2B5EF4-FFF2-40B4-BE49-F238E27FC236}">
                  <a16:creationId xmlns:a16="http://schemas.microsoft.com/office/drawing/2014/main" id="{EDA3929D-6C23-4731-BA02-99AF1BB0220A}"/>
                </a:ext>
              </a:extLst>
            </p:cNvPr>
            <p:cNvSpPr>
              <a:spLocks/>
            </p:cNvSpPr>
            <p:nvPr/>
          </p:nvSpPr>
          <p:spPr bwMode="auto">
            <a:xfrm>
              <a:off x="4634183" y="1314084"/>
              <a:ext cx="68724" cy="107381"/>
            </a:xfrm>
            <a:custGeom>
              <a:avLst/>
              <a:gdLst>
                <a:gd name="T0" fmla="*/ 4 w 7"/>
                <a:gd name="T1" fmla="*/ 1 h 10"/>
                <a:gd name="T2" fmla="*/ 1 w 7"/>
                <a:gd name="T3" fmla="*/ 9 h 10"/>
                <a:gd name="T4" fmla="*/ 3 w 7"/>
                <a:gd name="T5" fmla="*/ 10 h 10"/>
                <a:gd name="T6" fmla="*/ 5 w 7"/>
                <a:gd name="T7" fmla="*/ 10 h 10"/>
                <a:gd name="T8" fmla="*/ 6 w 7"/>
                <a:gd name="T9" fmla="*/ 5 h 10"/>
                <a:gd name="T10" fmla="*/ 7 w 7"/>
                <a:gd name="T11" fmla="*/ 0 h 10"/>
                <a:gd name="T12" fmla="*/ 7 w 7"/>
                <a:gd name="T13" fmla="*/ 0 h 10"/>
                <a:gd name="T14" fmla="*/ 4 w 7"/>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1"/>
                  </a:moveTo>
                  <a:cubicBezTo>
                    <a:pt x="0" y="3"/>
                    <a:pt x="0" y="7"/>
                    <a:pt x="1" y="9"/>
                  </a:cubicBezTo>
                  <a:cubicBezTo>
                    <a:pt x="1" y="10"/>
                    <a:pt x="2" y="10"/>
                    <a:pt x="3" y="10"/>
                  </a:cubicBezTo>
                  <a:cubicBezTo>
                    <a:pt x="4" y="10"/>
                    <a:pt x="5" y="10"/>
                    <a:pt x="5" y="10"/>
                  </a:cubicBezTo>
                  <a:cubicBezTo>
                    <a:pt x="6" y="8"/>
                    <a:pt x="6" y="7"/>
                    <a:pt x="6" y="5"/>
                  </a:cubicBezTo>
                  <a:cubicBezTo>
                    <a:pt x="5" y="4"/>
                    <a:pt x="5" y="2"/>
                    <a:pt x="7" y="0"/>
                  </a:cubicBezTo>
                  <a:cubicBezTo>
                    <a:pt x="7" y="0"/>
                    <a:pt x="7" y="0"/>
                    <a:pt x="7" y="0"/>
                  </a:cubicBezTo>
                  <a:cubicBezTo>
                    <a:pt x="6" y="0"/>
                    <a:pt x="5" y="1"/>
                    <a:pt x="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7" name="Freeform 30">
              <a:extLst>
                <a:ext uri="{FF2B5EF4-FFF2-40B4-BE49-F238E27FC236}">
                  <a16:creationId xmlns:a16="http://schemas.microsoft.com/office/drawing/2014/main" id="{A06796CE-65DE-4741-A80C-6E63D23595B6}"/>
                </a:ext>
              </a:extLst>
            </p:cNvPr>
            <p:cNvSpPr>
              <a:spLocks/>
            </p:cNvSpPr>
            <p:nvPr/>
          </p:nvSpPr>
          <p:spPr bwMode="auto">
            <a:xfrm>
              <a:off x="4582640" y="1232475"/>
              <a:ext cx="90200" cy="94495"/>
            </a:xfrm>
            <a:custGeom>
              <a:avLst/>
              <a:gdLst>
                <a:gd name="T0" fmla="*/ 6 w 9"/>
                <a:gd name="T1" fmla="*/ 5 h 9"/>
                <a:gd name="T2" fmla="*/ 9 w 9"/>
                <a:gd name="T3" fmla="*/ 1 h 9"/>
                <a:gd name="T4" fmla="*/ 9 w 9"/>
                <a:gd name="T5" fmla="*/ 0 h 9"/>
                <a:gd name="T6" fmla="*/ 6 w 9"/>
                <a:gd name="T7" fmla="*/ 1 h 9"/>
                <a:gd name="T8" fmla="*/ 0 w 9"/>
                <a:gd name="T9" fmla="*/ 7 h 9"/>
                <a:gd name="T10" fmla="*/ 2 w 9"/>
                <a:gd name="T11" fmla="*/ 9 h 9"/>
                <a:gd name="T12" fmla="*/ 4 w 9"/>
                <a:gd name="T13" fmla="*/ 9 h 9"/>
                <a:gd name="T14" fmla="*/ 6 w 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5"/>
                  </a:moveTo>
                  <a:cubicBezTo>
                    <a:pt x="6" y="3"/>
                    <a:pt x="7" y="2"/>
                    <a:pt x="9" y="1"/>
                  </a:cubicBezTo>
                  <a:cubicBezTo>
                    <a:pt x="9" y="1"/>
                    <a:pt x="9" y="0"/>
                    <a:pt x="9" y="0"/>
                  </a:cubicBezTo>
                  <a:cubicBezTo>
                    <a:pt x="8" y="0"/>
                    <a:pt x="7" y="0"/>
                    <a:pt x="6" y="1"/>
                  </a:cubicBezTo>
                  <a:cubicBezTo>
                    <a:pt x="2" y="2"/>
                    <a:pt x="0" y="5"/>
                    <a:pt x="0" y="7"/>
                  </a:cubicBezTo>
                  <a:cubicBezTo>
                    <a:pt x="1" y="8"/>
                    <a:pt x="1" y="9"/>
                    <a:pt x="2" y="9"/>
                  </a:cubicBezTo>
                  <a:cubicBezTo>
                    <a:pt x="3" y="9"/>
                    <a:pt x="4" y="9"/>
                    <a:pt x="4" y="9"/>
                  </a:cubicBezTo>
                  <a:cubicBezTo>
                    <a:pt x="6" y="8"/>
                    <a:pt x="6" y="7"/>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8" name="Freeform 31">
              <a:extLst>
                <a:ext uri="{FF2B5EF4-FFF2-40B4-BE49-F238E27FC236}">
                  <a16:creationId xmlns:a16="http://schemas.microsoft.com/office/drawing/2014/main" id="{54C0C419-8B87-493F-A17C-1673DA5334A7}"/>
                </a:ext>
              </a:extLst>
            </p:cNvPr>
            <p:cNvSpPr>
              <a:spLocks/>
            </p:cNvSpPr>
            <p:nvPr/>
          </p:nvSpPr>
          <p:spPr bwMode="auto">
            <a:xfrm>
              <a:off x="4887604" y="1576093"/>
              <a:ext cx="81610" cy="103085"/>
            </a:xfrm>
            <a:custGeom>
              <a:avLst/>
              <a:gdLst>
                <a:gd name="T0" fmla="*/ 5 w 8"/>
                <a:gd name="T1" fmla="*/ 4 h 10"/>
                <a:gd name="T2" fmla="*/ 1 w 8"/>
                <a:gd name="T3" fmla="*/ 0 h 10"/>
                <a:gd name="T4" fmla="*/ 1 w 8"/>
                <a:gd name="T5" fmla="*/ 0 h 10"/>
                <a:gd name="T6" fmla="*/ 1 w 8"/>
                <a:gd name="T7" fmla="*/ 4 h 10"/>
                <a:gd name="T8" fmla="*/ 5 w 8"/>
                <a:gd name="T9" fmla="*/ 10 h 10"/>
                <a:gd name="T10" fmla="*/ 7 w 8"/>
                <a:gd name="T11" fmla="*/ 9 h 10"/>
                <a:gd name="T12" fmla="*/ 8 w 8"/>
                <a:gd name="T13" fmla="*/ 7 h 10"/>
                <a:gd name="T14" fmla="*/ 5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5" y="4"/>
                  </a:moveTo>
                  <a:cubicBezTo>
                    <a:pt x="3" y="4"/>
                    <a:pt x="2" y="2"/>
                    <a:pt x="1" y="0"/>
                  </a:cubicBezTo>
                  <a:cubicBezTo>
                    <a:pt x="1" y="0"/>
                    <a:pt x="1" y="0"/>
                    <a:pt x="1" y="0"/>
                  </a:cubicBezTo>
                  <a:cubicBezTo>
                    <a:pt x="1" y="1"/>
                    <a:pt x="1" y="2"/>
                    <a:pt x="1" y="4"/>
                  </a:cubicBezTo>
                  <a:cubicBezTo>
                    <a:pt x="0" y="7"/>
                    <a:pt x="3" y="10"/>
                    <a:pt x="5" y="10"/>
                  </a:cubicBezTo>
                  <a:cubicBezTo>
                    <a:pt x="6" y="10"/>
                    <a:pt x="7" y="10"/>
                    <a:pt x="7" y="9"/>
                  </a:cubicBezTo>
                  <a:cubicBezTo>
                    <a:pt x="8" y="9"/>
                    <a:pt x="8" y="8"/>
                    <a:pt x="8" y="7"/>
                  </a:cubicBezTo>
                  <a:cubicBezTo>
                    <a:pt x="8" y="5"/>
                    <a:pt x="6" y="5"/>
                    <a:pt x="5"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89" name="Freeform 32">
              <a:extLst>
                <a:ext uri="{FF2B5EF4-FFF2-40B4-BE49-F238E27FC236}">
                  <a16:creationId xmlns:a16="http://schemas.microsoft.com/office/drawing/2014/main" id="{5511802B-26E6-4105-91F3-6D8B3586DB77}"/>
                </a:ext>
              </a:extLst>
            </p:cNvPr>
            <p:cNvSpPr>
              <a:spLocks/>
            </p:cNvSpPr>
            <p:nvPr/>
          </p:nvSpPr>
          <p:spPr bwMode="auto">
            <a:xfrm>
              <a:off x="4784517" y="1567502"/>
              <a:ext cx="81610" cy="103085"/>
            </a:xfrm>
            <a:custGeom>
              <a:avLst/>
              <a:gdLst>
                <a:gd name="T0" fmla="*/ 6 w 8"/>
                <a:gd name="T1" fmla="*/ 4 h 10"/>
                <a:gd name="T2" fmla="*/ 3 w 8"/>
                <a:gd name="T3" fmla="*/ 0 h 10"/>
                <a:gd name="T4" fmla="*/ 3 w 8"/>
                <a:gd name="T5" fmla="*/ 0 h 10"/>
                <a:gd name="T6" fmla="*/ 1 w 8"/>
                <a:gd name="T7" fmla="*/ 3 h 10"/>
                <a:gd name="T8" fmla="*/ 4 w 8"/>
                <a:gd name="T9" fmla="*/ 10 h 10"/>
                <a:gd name="T10" fmla="*/ 7 w 8"/>
                <a:gd name="T11" fmla="*/ 10 h 10"/>
                <a:gd name="T12" fmla="*/ 8 w 8"/>
                <a:gd name="T13" fmla="*/ 8 h 10"/>
                <a:gd name="T14" fmla="*/ 6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4"/>
                  </a:moveTo>
                  <a:cubicBezTo>
                    <a:pt x="4" y="3"/>
                    <a:pt x="3" y="2"/>
                    <a:pt x="3" y="0"/>
                  </a:cubicBezTo>
                  <a:cubicBezTo>
                    <a:pt x="3" y="0"/>
                    <a:pt x="3" y="0"/>
                    <a:pt x="3" y="0"/>
                  </a:cubicBezTo>
                  <a:cubicBezTo>
                    <a:pt x="2" y="0"/>
                    <a:pt x="2" y="1"/>
                    <a:pt x="1" y="3"/>
                  </a:cubicBezTo>
                  <a:cubicBezTo>
                    <a:pt x="0" y="6"/>
                    <a:pt x="2" y="9"/>
                    <a:pt x="4" y="10"/>
                  </a:cubicBezTo>
                  <a:cubicBezTo>
                    <a:pt x="5" y="10"/>
                    <a:pt x="6" y="10"/>
                    <a:pt x="7" y="10"/>
                  </a:cubicBezTo>
                  <a:cubicBezTo>
                    <a:pt x="7" y="9"/>
                    <a:pt x="8" y="9"/>
                    <a:pt x="8" y="8"/>
                  </a:cubicBezTo>
                  <a:cubicBezTo>
                    <a:pt x="8" y="6"/>
                    <a:pt x="7" y="5"/>
                    <a:pt x="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0" name="Freeform 33">
              <a:extLst>
                <a:ext uri="{FF2B5EF4-FFF2-40B4-BE49-F238E27FC236}">
                  <a16:creationId xmlns:a16="http://schemas.microsoft.com/office/drawing/2014/main" id="{47EAFF20-7DB6-4F70-AC7D-F02084C971BA}"/>
                </a:ext>
              </a:extLst>
            </p:cNvPr>
            <p:cNvSpPr>
              <a:spLocks/>
            </p:cNvSpPr>
            <p:nvPr/>
          </p:nvSpPr>
          <p:spPr bwMode="auto">
            <a:xfrm>
              <a:off x="4694317" y="1524550"/>
              <a:ext cx="81610" cy="115971"/>
            </a:xfrm>
            <a:custGeom>
              <a:avLst/>
              <a:gdLst>
                <a:gd name="T0" fmla="*/ 4 w 8"/>
                <a:gd name="T1" fmla="*/ 0 h 11"/>
                <a:gd name="T2" fmla="*/ 4 w 8"/>
                <a:gd name="T3" fmla="*/ 0 h 11"/>
                <a:gd name="T4" fmla="*/ 2 w 8"/>
                <a:gd name="T5" fmla="*/ 3 h 11"/>
                <a:gd name="T6" fmla="*/ 3 w 8"/>
                <a:gd name="T7" fmla="*/ 11 h 11"/>
                <a:gd name="T8" fmla="*/ 6 w 8"/>
                <a:gd name="T9" fmla="*/ 11 h 11"/>
                <a:gd name="T10" fmla="*/ 7 w 8"/>
                <a:gd name="T11" fmla="*/ 9 h 11"/>
                <a:gd name="T12" fmla="*/ 6 w 8"/>
                <a:gd name="T13" fmla="*/ 5 h 11"/>
                <a:gd name="T14" fmla="*/ 4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4" y="0"/>
                  </a:moveTo>
                  <a:cubicBezTo>
                    <a:pt x="4" y="0"/>
                    <a:pt x="4" y="0"/>
                    <a:pt x="4" y="0"/>
                  </a:cubicBezTo>
                  <a:cubicBezTo>
                    <a:pt x="3" y="1"/>
                    <a:pt x="3" y="2"/>
                    <a:pt x="2" y="3"/>
                  </a:cubicBezTo>
                  <a:cubicBezTo>
                    <a:pt x="0" y="6"/>
                    <a:pt x="1" y="10"/>
                    <a:pt x="3" y="11"/>
                  </a:cubicBezTo>
                  <a:cubicBezTo>
                    <a:pt x="4" y="11"/>
                    <a:pt x="5" y="11"/>
                    <a:pt x="6" y="11"/>
                  </a:cubicBezTo>
                  <a:cubicBezTo>
                    <a:pt x="6" y="11"/>
                    <a:pt x="7" y="10"/>
                    <a:pt x="7" y="9"/>
                  </a:cubicBezTo>
                  <a:cubicBezTo>
                    <a:pt x="8" y="8"/>
                    <a:pt x="7" y="6"/>
                    <a:pt x="6" y="5"/>
                  </a:cubicBezTo>
                  <a:cubicBezTo>
                    <a:pt x="5" y="4"/>
                    <a:pt x="4" y="2"/>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1" name="Freeform 34">
              <a:extLst>
                <a:ext uri="{FF2B5EF4-FFF2-40B4-BE49-F238E27FC236}">
                  <a16:creationId xmlns:a16="http://schemas.microsoft.com/office/drawing/2014/main" id="{BB216C3C-3AB0-4E56-AB94-C49DD005327C}"/>
                </a:ext>
              </a:extLst>
            </p:cNvPr>
            <p:cNvSpPr>
              <a:spLocks/>
            </p:cNvSpPr>
            <p:nvPr/>
          </p:nvSpPr>
          <p:spPr bwMode="auto">
            <a:xfrm>
              <a:off x="4612707" y="1473008"/>
              <a:ext cx="68724" cy="111676"/>
            </a:xfrm>
            <a:custGeom>
              <a:avLst/>
              <a:gdLst>
                <a:gd name="T0" fmla="*/ 5 w 7"/>
                <a:gd name="T1" fmla="*/ 0 h 11"/>
                <a:gd name="T2" fmla="*/ 5 w 7"/>
                <a:gd name="T3" fmla="*/ 0 h 11"/>
                <a:gd name="T4" fmla="*/ 3 w 7"/>
                <a:gd name="T5" fmla="*/ 2 h 11"/>
                <a:gd name="T6" fmla="*/ 2 w 7"/>
                <a:gd name="T7" fmla="*/ 10 h 11"/>
                <a:gd name="T8" fmla="*/ 4 w 7"/>
                <a:gd name="T9" fmla="*/ 11 h 11"/>
                <a:gd name="T10" fmla="*/ 6 w 7"/>
                <a:gd name="T11" fmla="*/ 10 h 11"/>
                <a:gd name="T12" fmla="*/ 6 w 7"/>
                <a:gd name="T13" fmla="*/ 5 h 11"/>
                <a:gd name="T14" fmla="*/ 5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5" y="0"/>
                  </a:moveTo>
                  <a:cubicBezTo>
                    <a:pt x="5" y="0"/>
                    <a:pt x="5" y="0"/>
                    <a:pt x="5" y="0"/>
                  </a:cubicBezTo>
                  <a:cubicBezTo>
                    <a:pt x="4" y="1"/>
                    <a:pt x="4" y="1"/>
                    <a:pt x="3" y="2"/>
                  </a:cubicBezTo>
                  <a:cubicBezTo>
                    <a:pt x="0" y="5"/>
                    <a:pt x="0" y="8"/>
                    <a:pt x="2" y="10"/>
                  </a:cubicBezTo>
                  <a:cubicBezTo>
                    <a:pt x="2" y="11"/>
                    <a:pt x="4" y="11"/>
                    <a:pt x="4" y="11"/>
                  </a:cubicBezTo>
                  <a:cubicBezTo>
                    <a:pt x="5" y="11"/>
                    <a:pt x="6" y="10"/>
                    <a:pt x="6" y="10"/>
                  </a:cubicBezTo>
                  <a:cubicBezTo>
                    <a:pt x="7" y="8"/>
                    <a:pt x="7" y="7"/>
                    <a:pt x="6" y="5"/>
                  </a:cubicBezTo>
                  <a:cubicBezTo>
                    <a:pt x="5" y="4"/>
                    <a:pt x="4" y="2"/>
                    <a:pt x="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2" name="Freeform 35">
              <a:extLst>
                <a:ext uri="{FF2B5EF4-FFF2-40B4-BE49-F238E27FC236}">
                  <a16:creationId xmlns:a16="http://schemas.microsoft.com/office/drawing/2014/main" id="{F5D8F371-C4C3-46BE-A7D5-CDF7574A7D6A}"/>
                </a:ext>
              </a:extLst>
            </p:cNvPr>
            <p:cNvSpPr>
              <a:spLocks/>
            </p:cNvSpPr>
            <p:nvPr/>
          </p:nvSpPr>
          <p:spPr bwMode="auto">
            <a:xfrm>
              <a:off x="4539688" y="1408579"/>
              <a:ext cx="73019" cy="103085"/>
            </a:xfrm>
            <a:custGeom>
              <a:avLst/>
              <a:gdLst>
                <a:gd name="T0" fmla="*/ 4 w 7"/>
                <a:gd name="T1" fmla="*/ 1 h 10"/>
                <a:gd name="T2" fmla="*/ 1 w 7"/>
                <a:gd name="T3" fmla="*/ 9 h 10"/>
                <a:gd name="T4" fmla="*/ 4 w 7"/>
                <a:gd name="T5" fmla="*/ 10 h 10"/>
                <a:gd name="T6" fmla="*/ 5 w 7"/>
                <a:gd name="T7" fmla="*/ 9 h 10"/>
                <a:gd name="T8" fmla="*/ 6 w 7"/>
                <a:gd name="T9" fmla="*/ 5 h 10"/>
                <a:gd name="T10" fmla="*/ 7 w 7"/>
                <a:gd name="T11" fmla="*/ 0 h 10"/>
                <a:gd name="T12" fmla="*/ 7 w 7"/>
                <a:gd name="T13" fmla="*/ 0 h 10"/>
                <a:gd name="T14" fmla="*/ 4 w 7"/>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1"/>
                  </a:moveTo>
                  <a:cubicBezTo>
                    <a:pt x="0" y="3"/>
                    <a:pt x="0" y="7"/>
                    <a:pt x="1" y="9"/>
                  </a:cubicBezTo>
                  <a:cubicBezTo>
                    <a:pt x="2" y="9"/>
                    <a:pt x="3" y="10"/>
                    <a:pt x="4" y="10"/>
                  </a:cubicBezTo>
                  <a:cubicBezTo>
                    <a:pt x="4" y="10"/>
                    <a:pt x="5" y="10"/>
                    <a:pt x="5" y="9"/>
                  </a:cubicBezTo>
                  <a:cubicBezTo>
                    <a:pt x="7" y="8"/>
                    <a:pt x="6" y="6"/>
                    <a:pt x="6" y="5"/>
                  </a:cubicBezTo>
                  <a:cubicBezTo>
                    <a:pt x="5" y="3"/>
                    <a:pt x="5" y="1"/>
                    <a:pt x="7" y="0"/>
                  </a:cubicBezTo>
                  <a:cubicBezTo>
                    <a:pt x="7" y="0"/>
                    <a:pt x="7" y="0"/>
                    <a:pt x="7" y="0"/>
                  </a:cubicBezTo>
                  <a:cubicBezTo>
                    <a:pt x="6" y="0"/>
                    <a:pt x="5" y="0"/>
                    <a:pt x="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3" name="Freeform 36">
              <a:extLst>
                <a:ext uri="{FF2B5EF4-FFF2-40B4-BE49-F238E27FC236}">
                  <a16:creationId xmlns:a16="http://schemas.microsoft.com/office/drawing/2014/main" id="{283D7685-74D2-4DA3-B99F-1BE3CF442032}"/>
                </a:ext>
              </a:extLst>
            </p:cNvPr>
            <p:cNvSpPr>
              <a:spLocks/>
            </p:cNvSpPr>
            <p:nvPr/>
          </p:nvSpPr>
          <p:spPr bwMode="auto">
            <a:xfrm>
              <a:off x="4488144" y="1326970"/>
              <a:ext cx="81610" cy="103085"/>
            </a:xfrm>
            <a:custGeom>
              <a:avLst/>
              <a:gdLst>
                <a:gd name="T0" fmla="*/ 6 w 8"/>
                <a:gd name="T1" fmla="*/ 5 h 10"/>
                <a:gd name="T2" fmla="*/ 8 w 8"/>
                <a:gd name="T3" fmla="*/ 0 h 10"/>
                <a:gd name="T4" fmla="*/ 8 w 8"/>
                <a:gd name="T5" fmla="*/ 0 h 10"/>
                <a:gd name="T6" fmla="*/ 4 w 8"/>
                <a:gd name="T7" fmla="*/ 1 h 10"/>
                <a:gd name="T8" fmla="*/ 0 w 8"/>
                <a:gd name="T9" fmla="*/ 8 h 10"/>
                <a:gd name="T10" fmla="*/ 2 w 8"/>
                <a:gd name="T11" fmla="*/ 10 h 10"/>
                <a:gd name="T12" fmla="*/ 4 w 8"/>
                <a:gd name="T13" fmla="*/ 9 h 10"/>
                <a:gd name="T14" fmla="*/ 6 w 8"/>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5"/>
                  </a:moveTo>
                  <a:cubicBezTo>
                    <a:pt x="6" y="3"/>
                    <a:pt x="6" y="2"/>
                    <a:pt x="8" y="0"/>
                  </a:cubicBezTo>
                  <a:cubicBezTo>
                    <a:pt x="8" y="0"/>
                    <a:pt x="8" y="0"/>
                    <a:pt x="8" y="0"/>
                  </a:cubicBezTo>
                  <a:cubicBezTo>
                    <a:pt x="7" y="0"/>
                    <a:pt x="6" y="0"/>
                    <a:pt x="4" y="1"/>
                  </a:cubicBezTo>
                  <a:cubicBezTo>
                    <a:pt x="1" y="2"/>
                    <a:pt x="0" y="5"/>
                    <a:pt x="0" y="8"/>
                  </a:cubicBezTo>
                  <a:cubicBezTo>
                    <a:pt x="1" y="8"/>
                    <a:pt x="1" y="9"/>
                    <a:pt x="2" y="10"/>
                  </a:cubicBezTo>
                  <a:cubicBezTo>
                    <a:pt x="3" y="10"/>
                    <a:pt x="4" y="10"/>
                    <a:pt x="4" y="9"/>
                  </a:cubicBezTo>
                  <a:cubicBezTo>
                    <a:pt x="6" y="8"/>
                    <a:pt x="6" y="7"/>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4" name="Freeform 37">
              <a:extLst>
                <a:ext uri="{FF2B5EF4-FFF2-40B4-BE49-F238E27FC236}">
                  <a16:creationId xmlns:a16="http://schemas.microsoft.com/office/drawing/2014/main" id="{85A52238-0C6B-4BB9-A8DD-E68F02D39639}"/>
                </a:ext>
              </a:extLst>
            </p:cNvPr>
            <p:cNvSpPr>
              <a:spLocks/>
            </p:cNvSpPr>
            <p:nvPr/>
          </p:nvSpPr>
          <p:spPr bwMode="auto">
            <a:xfrm>
              <a:off x="4449487" y="1241066"/>
              <a:ext cx="98791" cy="85904"/>
            </a:xfrm>
            <a:custGeom>
              <a:avLst/>
              <a:gdLst>
                <a:gd name="T0" fmla="*/ 7 w 10"/>
                <a:gd name="T1" fmla="*/ 4 h 8"/>
                <a:gd name="T2" fmla="*/ 9 w 10"/>
                <a:gd name="T3" fmla="*/ 0 h 8"/>
                <a:gd name="T4" fmla="*/ 9 w 10"/>
                <a:gd name="T5" fmla="*/ 0 h 8"/>
                <a:gd name="T6" fmla="*/ 6 w 10"/>
                <a:gd name="T7" fmla="*/ 0 h 8"/>
                <a:gd name="T8" fmla="*/ 1 w 10"/>
                <a:gd name="T9" fmla="*/ 5 h 8"/>
                <a:gd name="T10" fmla="*/ 2 w 10"/>
                <a:gd name="T11" fmla="*/ 8 h 8"/>
                <a:gd name="T12" fmla="*/ 4 w 10"/>
                <a:gd name="T13" fmla="*/ 8 h 8"/>
                <a:gd name="T14" fmla="*/ 7 w 1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7" y="4"/>
                  </a:moveTo>
                  <a:cubicBezTo>
                    <a:pt x="7" y="3"/>
                    <a:pt x="8" y="1"/>
                    <a:pt x="9" y="0"/>
                  </a:cubicBezTo>
                  <a:cubicBezTo>
                    <a:pt x="10" y="0"/>
                    <a:pt x="10" y="0"/>
                    <a:pt x="9" y="0"/>
                  </a:cubicBezTo>
                  <a:cubicBezTo>
                    <a:pt x="9" y="0"/>
                    <a:pt x="8" y="0"/>
                    <a:pt x="6" y="0"/>
                  </a:cubicBezTo>
                  <a:cubicBezTo>
                    <a:pt x="2" y="0"/>
                    <a:pt x="0" y="3"/>
                    <a:pt x="1" y="5"/>
                  </a:cubicBezTo>
                  <a:cubicBezTo>
                    <a:pt x="1" y="6"/>
                    <a:pt x="1" y="7"/>
                    <a:pt x="2" y="8"/>
                  </a:cubicBezTo>
                  <a:cubicBezTo>
                    <a:pt x="3" y="8"/>
                    <a:pt x="4" y="8"/>
                    <a:pt x="4" y="8"/>
                  </a:cubicBezTo>
                  <a:cubicBezTo>
                    <a:pt x="6" y="7"/>
                    <a:pt x="6" y="6"/>
                    <a:pt x="7"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5" name="Freeform 38">
              <a:extLst>
                <a:ext uri="{FF2B5EF4-FFF2-40B4-BE49-F238E27FC236}">
                  <a16:creationId xmlns:a16="http://schemas.microsoft.com/office/drawing/2014/main" id="{115B29D9-78E1-4C7A-B074-62EF8EF528E0}"/>
                </a:ext>
              </a:extLst>
            </p:cNvPr>
            <p:cNvSpPr>
              <a:spLocks/>
            </p:cNvSpPr>
            <p:nvPr/>
          </p:nvSpPr>
          <p:spPr bwMode="auto">
            <a:xfrm>
              <a:off x="4436601" y="1137980"/>
              <a:ext cx="103086" cy="81609"/>
            </a:xfrm>
            <a:custGeom>
              <a:avLst/>
              <a:gdLst>
                <a:gd name="T0" fmla="*/ 6 w 10"/>
                <a:gd name="T1" fmla="*/ 5 h 8"/>
                <a:gd name="T2" fmla="*/ 10 w 10"/>
                <a:gd name="T3" fmla="*/ 2 h 8"/>
                <a:gd name="T4" fmla="*/ 10 w 10"/>
                <a:gd name="T5" fmla="*/ 1 h 8"/>
                <a:gd name="T6" fmla="*/ 7 w 10"/>
                <a:gd name="T7" fmla="*/ 1 h 8"/>
                <a:gd name="T8" fmla="*/ 0 w 10"/>
                <a:gd name="T9" fmla="*/ 5 h 8"/>
                <a:gd name="T10" fmla="*/ 1 w 10"/>
                <a:gd name="T11" fmla="*/ 7 h 8"/>
                <a:gd name="T12" fmla="*/ 3 w 10"/>
                <a:gd name="T13" fmla="*/ 8 h 8"/>
                <a:gd name="T14" fmla="*/ 6 w 10"/>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6" y="5"/>
                  </a:moveTo>
                  <a:cubicBezTo>
                    <a:pt x="7" y="3"/>
                    <a:pt x="8" y="2"/>
                    <a:pt x="10" y="2"/>
                  </a:cubicBezTo>
                  <a:cubicBezTo>
                    <a:pt x="10" y="1"/>
                    <a:pt x="10" y="1"/>
                    <a:pt x="10" y="1"/>
                  </a:cubicBezTo>
                  <a:cubicBezTo>
                    <a:pt x="9" y="1"/>
                    <a:pt x="8" y="1"/>
                    <a:pt x="7" y="1"/>
                  </a:cubicBezTo>
                  <a:cubicBezTo>
                    <a:pt x="3" y="0"/>
                    <a:pt x="1" y="3"/>
                    <a:pt x="0" y="5"/>
                  </a:cubicBezTo>
                  <a:cubicBezTo>
                    <a:pt x="0" y="6"/>
                    <a:pt x="1" y="7"/>
                    <a:pt x="1" y="7"/>
                  </a:cubicBezTo>
                  <a:cubicBezTo>
                    <a:pt x="2" y="8"/>
                    <a:pt x="3" y="8"/>
                    <a:pt x="3" y="8"/>
                  </a:cubicBezTo>
                  <a:cubicBezTo>
                    <a:pt x="5" y="8"/>
                    <a:pt x="6" y="6"/>
                    <a:pt x="6"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6" name="Freeform 39">
              <a:extLst>
                <a:ext uri="{FF2B5EF4-FFF2-40B4-BE49-F238E27FC236}">
                  <a16:creationId xmlns:a16="http://schemas.microsoft.com/office/drawing/2014/main" id="{01CEFF20-980B-4B0C-BEA6-9B5C11619B5F}"/>
                </a:ext>
              </a:extLst>
            </p:cNvPr>
            <p:cNvSpPr>
              <a:spLocks/>
            </p:cNvSpPr>
            <p:nvPr/>
          </p:nvSpPr>
          <p:spPr bwMode="auto">
            <a:xfrm>
              <a:off x="4449487" y="1030600"/>
              <a:ext cx="111677" cy="85904"/>
            </a:xfrm>
            <a:custGeom>
              <a:avLst/>
              <a:gdLst>
                <a:gd name="T0" fmla="*/ 3 w 11"/>
                <a:gd name="T1" fmla="*/ 8 h 8"/>
                <a:gd name="T2" fmla="*/ 6 w 11"/>
                <a:gd name="T3" fmla="*/ 6 h 8"/>
                <a:gd name="T4" fmla="*/ 11 w 11"/>
                <a:gd name="T5" fmla="*/ 3 h 8"/>
                <a:gd name="T6" fmla="*/ 11 w 11"/>
                <a:gd name="T7" fmla="*/ 3 h 8"/>
                <a:gd name="T8" fmla="*/ 8 w 11"/>
                <a:gd name="T9" fmla="*/ 1 h 8"/>
                <a:gd name="T10" fmla="*/ 0 w 11"/>
                <a:gd name="T11" fmla="*/ 4 h 8"/>
                <a:gd name="T12" fmla="*/ 1 w 11"/>
                <a:gd name="T13" fmla="*/ 7 h 8"/>
                <a:gd name="T14" fmla="*/ 3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3" y="8"/>
                  </a:moveTo>
                  <a:cubicBezTo>
                    <a:pt x="4" y="8"/>
                    <a:pt x="5" y="7"/>
                    <a:pt x="6" y="6"/>
                  </a:cubicBezTo>
                  <a:cubicBezTo>
                    <a:pt x="7" y="4"/>
                    <a:pt x="9" y="3"/>
                    <a:pt x="11" y="3"/>
                  </a:cubicBezTo>
                  <a:cubicBezTo>
                    <a:pt x="11" y="3"/>
                    <a:pt x="11" y="3"/>
                    <a:pt x="11" y="3"/>
                  </a:cubicBezTo>
                  <a:cubicBezTo>
                    <a:pt x="10" y="2"/>
                    <a:pt x="9" y="2"/>
                    <a:pt x="8" y="1"/>
                  </a:cubicBezTo>
                  <a:cubicBezTo>
                    <a:pt x="4" y="0"/>
                    <a:pt x="1" y="2"/>
                    <a:pt x="0" y="4"/>
                  </a:cubicBezTo>
                  <a:cubicBezTo>
                    <a:pt x="0" y="5"/>
                    <a:pt x="0" y="6"/>
                    <a:pt x="1" y="7"/>
                  </a:cubicBezTo>
                  <a:cubicBezTo>
                    <a:pt x="1" y="8"/>
                    <a:pt x="2" y="8"/>
                    <a:pt x="3"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7" name="Freeform 40">
              <a:extLst>
                <a:ext uri="{FF2B5EF4-FFF2-40B4-BE49-F238E27FC236}">
                  <a16:creationId xmlns:a16="http://schemas.microsoft.com/office/drawing/2014/main" id="{397E610D-9FE8-4C30-81E7-CCF03E698244}"/>
                </a:ext>
              </a:extLst>
            </p:cNvPr>
            <p:cNvSpPr>
              <a:spLocks noEditPoints="1"/>
            </p:cNvSpPr>
            <p:nvPr/>
          </p:nvSpPr>
          <p:spPr bwMode="auto">
            <a:xfrm>
              <a:off x="5020757" y="1107914"/>
              <a:ext cx="597041" cy="811797"/>
            </a:xfrm>
            <a:custGeom>
              <a:avLst/>
              <a:gdLst>
                <a:gd name="T0" fmla="*/ 57 w 58"/>
                <a:gd name="T1" fmla="*/ 32 h 78"/>
                <a:gd name="T2" fmla="*/ 45 w 58"/>
                <a:gd name="T3" fmla="*/ 3 h 78"/>
                <a:gd name="T4" fmla="*/ 40 w 58"/>
                <a:gd name="T5" fmla="*/ 0 h 78"/>
                <a:gd name="T6" fmla="*/ 3 w 58"/>
                <a:gd name="T7" fmla="*/ 0 h 78"/>
                <a:gd name="T8" fmla="*/ 0 w 58"/>
                <a:gd name="T9" fmla="*/ 4 h 78"/>
                <a:gd name="T10" fmla="*/ 0 w 58"/>
                <a:gd name="T11" fmla="*/ 57 h 78"/>
                <a:gd name="T12" fmla="*/ 3 w 58"/>
                <a:gd name="T13" fmla="*/ 60 h 78"/>
                <a:gd name="T14" fmla="*/ 3 w 58"/>
                <a:gd name="T15" fmla="*/ 60 h 78"/>
                <a:gd name="T16" fmla="*/ 6 w 58"/>
                <a:gd name="T17" fmla="*/ 60 h 78"/>
                <a:gd name="T18" fmla="*/ 11 w 58"/>
                <a:gd name="T19" fmla="*/ 60 h 78"/>
                <a:gd name="T20" fmla="*/ 13 w 58"/>
                <a:gd name="T21" fmla="*/ 60 h 78"/>
                <a:gd name="T22" fmla="*/ 16 w 58"/>
                <a:gd name="T23" fmla="*/ 60 h 78"/>
                <a:gd name="T24" fmla="*/ 33 w 58"/>
                <a:gd name="T25" fmla="*/ 77 h 78"/>
                <a:gd name="T26" fmla="*/ 33 w 58"/>
                <a:gd name="T27" fmla="*/ 78 h 78"/>
                <a:gd name="T28" fmla="*/ 36 w 58"/>
                <a:gd name="T29" fmla="*/ 78 h 78"/>
                <a:gd name="T30" fmla="*/ 37 w 58"/>
                <a:gd name="T31" fmla="*/ 78 h 78"/>
                <a:gd name="T32" fmla="*/ 55 w 58"/>
                <a:gd name="T33" fmla="*/ 78 h 78"/>
                <a:gd name="T34" fmla="*/ 58 w 58"/>
                <a:gd name="T35" fmla="*/ 74 h 78"/>
                <a:gd name="T36" fmla="*/ 58 w 58"/>
                <a:gd name="T37" fmla="*/ 38 h 78"/>
                <a:gd name="T38" fmla="*/ 57 w 58"/>
                <a:gd name="T39" fmla="*/ 32 h 78"/>
                <a:gd name="T40" fmla="*/ 41 w 58"/>
                <a:gd name="T41" fmla="*/ 33 h 78"/>
                <a:gd name="T42" fmla="*/ 16 w 58"/>
                <a:gd name="T43" fmla="*/ 30 h 78"/>
                <a:gd name="T44" fmla="*/ 15 w 58"/>
                <a:gd name="T45" fmla="*/ 28 h 78"/>
                <a:gd name="T46" fmla="*/ 13 w 58"/>
                <a:gd name="T47" fmla="*/ 9 h 78"/>
                <a:gd name="T48" fmla="*/ 14 w 58"/>
                <a:gd name="T49" fmla="*/ 8 h 78"/>
                <a:gd name="T50" fmla="*/ 32 w 58"/>
                <a:gd name="T51" fmla="*/ 8 h 78"/>
                <a:gd name="T52" fmla="*/ 34 w 58"/>
                <a:gd name="T53" fmla="*/ 9 h 78"/>
                <a:gd name="T54" fmla="*/ 42 w 58"/>
                <a:gd name="T55" fmla="*/ 32 h 78"/>
                <a:gd name="T56" fmla="*/ 41 w 58"/>
                <a:gd name="T57" fmla="*/ 33 h 78"/>
                <a:gd name="T58" fmla="*/ 49 w 58"/>
                <a:gd name="T59" fmla="*/ 34 h 78"/>
                <a:gd name="T60" fmla="*/ 44 w 58"/>
                <a:gd name="T61" fmla="*/ 30 h 78"/>
                <a:gd name="T62" fmla="*/ 37 w 58"/>
                <a:gd name="T63" fmla="*/ 11 h 78"/>
                <a:gd name="T64" fmla="*/ 39 w 58"/>
                <a:gd name="T65" fmla="*/ 8 h 78"/>
                <a:gd name="T66" fmla="*/ 44 w 58"/>
                <a:gd name="T67" fmla="*/ 8 h 78"/>
                <a:gd name="T68" fmla="*/ 55 w 58"/>
                <a:gd name="T69" fmla="*/ 32 h 78"/>
                <a:gd name="T70" fmla="*/ 56 w 58"/>
                <a:gd name="T71" fmla="*/ 35 h 78"/>
                <a:gd name="T72" fmla="*/ 49 w 58"/>
                <a:gd name="T7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78">
                  <a:moveTo>
                    <a:pt x="57" y="32"/>
                  </a:moveTo>
                  <a:cubicBezTo>
                    <a:pt x="45" y="3"/>
                    <a:pt x="45" y="3"/>
                    <a:pt x="45" y="3"/>
                  </a:cubicBezTo>
                  <a:cubicBezTo>
                    <a:pt x="44" y="2"/>
                    <a:pt x="42" y="0"/>
                    <a:pt x="40" y="0"/>
                  </a:cubicBezTo>
                  <a:cubicBezTo>
                    <a:pt x="3" y="0"/>
                    <a:pt x="3" y="0"/>
                    <a:pt x="3" y="0"/>
                  </a:cubicBezTo>
                  <a:cubicBezTo>
                    <a:pt x="2" y="0"/>
                    <a:pt x="0" y="2"/>
                    <a:pt x="0" y="4"/>
                  </a:cubicBezTo>
                  <a:cubicBezTo>
                    <a:pt x="0" y="57"/>
                    <a:pt x="0" y="57"/>
                    <a:pt x="0" y="57"/>
                  </a:cubicBezTo>
                  <a:cubicBezTo>
                    <a:pt x="0" y="58"/>
                    <a:pt x="2" y="60"/>
                    <a:pt x="3" y="60"/>
                  </a:cubicBezTo>
                  <a:cubicBezTo>
                    <a:pt x="3" y="60"/>
                    <a:pt x="3" y="60"/>
                    <a:pt x="3" y="60"/>
                  </a:cubicBezTo>
                  <a:cubicBezTo>
                    <a:pt x="3" y="60"/>
                    <a:pt x="4" y="60"/>
                    <a:pt x="6" y="60"/>
                  </a:cubicBezTo>
                  <a:cubicBezTo>
                    <a:pt x="7" y="60"/>
                    <a:pt x="9" y="60"/>
                    <a:pt x="11" y="60"/>
                  </a:cubicBezTo>
                  <a:cubicBezTo>
                    <a:pt x="11" y="60"/>
                    <a:pt x="12" y="60"/>
                    <a:pt x="13" y="60"/>
                  </a:cubicBezTo>
                  <a:cubicBezTo>
                    <a:pt x="14" y="60"/>
                    <a:pt x="15" y="60"/>
                    <a:pt x="16" y="60"/>
                  </a:cubicBezTo>
                  <a:cubicBezTo>
                    <a:pt x="25" y="60"/>
                    <a:pt x="33" y="67"/>
                    <a:pt x="33" y="77"/>
                  </a:cubicBezTo>
                  <a:cubicBezTo>
                    <a:pt x="33" y="78"/>
                    <a:pt x="33" y="78"/>
                    <a:pt x="33" y="78"/>
                  </a:cubicBezTo>
                  <a:cubicBezTo>
                    <a:pt x="36" y="78"/>
                    <a:pt x="36" y="78"/>
                    <a:pt x="36" y="78"/>
                  </a:cubicBezTo>
                  <a:cubicBezTo>
                    <a:pt x="37" y="78"/>
                    <a:pt x="37" y="78"/>
                    <a:pt x="37" y="78"/>
                  </a:cubicBezTo>
                  <a:cubicBezTo>
                    <a:pt x="55" y="78"/>
                    <a:pt x="55" y="78"/>
                    <a:pt x="55" y="78"/>
                  </a:cubicBezTo>
                  <a:cubicBezTo>
                    <a:pt x="57" y="78"/>
                    <a:pt x="58" y="76"/>
                    <a:pt x="58" y="74"/>
                  </a:cubicBezTo>
                  <a:cubicBezTo>
                    <a:pt x="58" y="38"/>
                    <a:pt x="58" y="38"/>
                    <a:pt x="58" y="38"/>
                  </a:cubicBezTo>
                  <a:cubicBezTo>
                    <a:pt x="58" y="36"/>
                    <a:pt x="58" y="34"/>
                    <a:pt x="57" y="32"/>
                  </a:cubicBezTo>
                  <a:close/>
                  <a:moveTo>
                    <a:pt x="41" y="33"/>
                  </a:moveTo>
                  <a:cubicBezTo>
                    <a:pt x="16" y="30"/>
                    <a:pt x="16" y="30"/>
                    <a:pt x="16" y="30"/>
                  </a:cubicBezTo>
                  <a:cubicBezTo>
                    <a:pt x="16" y="30"/>
                    <a:pt x="15" y="29"/>
                    <a:pt x="15" y="28"/>
                  </a:cubicBezTo>
                  <a:cubicBezTo>
                    <a:pt x="13" y="9"/>
                    <a:pt x="13" y="9"/>
                    <a:pt x="13" y="9"/>
                  </a:cubicBezTo>
                  <a:cubicBezTo>
                    <a:pt x="13" y="8"/>
                    <a:pt x="13" y="8"/>
                    <a:pt x="14" y="8"/>
                  </a:cubicBezTo>
                  <a:cubicBezTo>
                    <a:pt x="32" y="8"/>
                    <a:pt x="32" y="8"/>
                    <a:pt x="32" y="8"/>
                  </a:cubicBezTo>
                  <a:cubicBezTo>
                    <a:pt x="33" y="8"/>
                    <a:pt x="33" y="8"/>
                    <a:pt x="34" y="9"/>
                  </a:cubicBezTo>
                  <a:cubicBezTo>
                    <a:pt x="42" y="32"/>
                    <a:pt x="42" y="32"/>
                    <a:pt x="42" y="32"/>
                  </a:cubicBezTo>
                  <a:cubicBezTo>
                    <a:pt x="42" y="33"/>
                    <a:pt x="42" y="33"/>
                    <a:pt x="41" y="33"/>
                  </a:cubicBezTo>
                  <a:close/>
                  <a:moveTo>
                    <a:pt x="49" y="34"/>
                  </a:moveTo>
                  <a:cubicBezTo>
                    <a:pt x="47" y="34"/>
                    <a:pt x="45" y="32"/>
                    <a:pt x="44" y="30"/>
                  </a:cubicBezTo>
                  <a:cubicBezTo>
                    <a:pt x="37" y="11"/>
                    <a:pt x="37" y="11"/>
                    <a:pt x="37" y="11"/>
                  </a:cubicBezTo>
                  <a:cubicBezTo>
                    <a:pt x="36" y="9"/>
                    <a:pt x="37" y="8"/>
                    <a:pt x="39" y="8"/>
                  </a:cubicBezTo>
                  <a:cubicBezTo>
                    <a:pt x="44" y="8"/>
                    <a:pt x="44" y="8"/>
                    <a:pt x="44" y="8"/>
                  </a:cubicBezTo>
                  <a:cubicBezTo>
                    <a:pt x="55" y="32"/>
                    <a:pt x="55" y="32"/>
                    <a:pt x="55" y="32"/>
                  </a:cubicBezTo>
                  <a:cubicBezTo>
                    <a:pt x="56" y="34"/>
                    <a:pt x="56" y="35"/>
                    <a:pt x="56" y="35"/>
                  </a:cubicBezTo>
                  <a:lnTo>
                    <a:pt x="49" y="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grpSp>
        <p:nvGrpSpPr>
          <p:cNvPr id="98" name="Ryhmä 97">
            <a:extLst>
              <a:ext uri="{FF2B5EF4-FFF2-40B4-BE49-F238E27FC236}">
                <a16:creationId xmlns:a16="http://schemas.microsoft.com/office/drawing/2014/main" id="{C12DED14-1180-4FF6-8489-F1BCF2AB3702}"/>
              </a:ext>
            </a:extLst>
          </p:cNvPr>
          <p:cNvGrpSpPr/>
          <p:nvPr/>
        </p:nvGrpSpPr>
        <p:grpSpPr>
          <a:xfrm>
            <a:off x="10687454" y="4088967"/>
            <a:ext cx="484454" cy="201322"/>
            <a:chOff x="4464050" y="3101975"/>
            <a:chExt cx="1081088" cy="449263"/>
          </a:xfrm>
          <a:solidFill>
            <a:schemeClr val="accent2"/>
          </a:solidFill>
        </p:grpSpPr>
        <p:sp>
          <p:nvSpPr>
            <p:cNvPr id="99" name="Freeform 86">
              <a:extLst>
                <a:ext uri="{FF2B5EF4-FFF2-40B4-BE49-F238E27FC236}">
                  <a16:creationId xmlns:a16="http://schemas.microsoft.com/office/drawing/2014/main" id="{7A9DAC8B-CEE6-40AE-AE0A-4BB234AC7714}"/>
                </a:ext>
              </a:extLst>
            </p:cNvPr>
            <p:cNvSpPr>
              <a:spLocks noEditPoints="1"/>
            </p:cNvSpPr>
            <p:nvPr/>
          </p:nvSpPr>
          <p:spPr bwMode="auto">
            <a:xfrm>
              <a:off x="4668838" y="3402013"/>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0" name="Freeform 87">
              <a:extLst>
                <a:ext uri="{FF2B5EF4-FFF2-40B4-BE49-F238E27FC236}">
                  <a16:creationId xmlns:a16="http://schemas.microsoft.com/office/drawing/2014/main" id="{C8046960-E504-47A8-BD87-CDA2212318DE}"/>
                </a:ext>
              </a:extLst>
            </p:cNvPr>
            <p:cNvSpPr>
              <a:spLocks noEditPoints="1"/>
            </p:cNvSpPr>
            <p:nvPr/>
          </p:nvSpPr>
          <p:spPr bwMode="auto">
            <a:xfrm>
              <a:off x="4510088" y="3402013"/>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1" name="Freeform 88">
              <a:extLst>
                <a:ext uri="{FF2B5EF4-FFF2-40B4-BE49-F238E27FC236}">
                  <a16:creationId xmlns:a16="http://schemas.microsoft.com/office/drawing/2014/main" id="{1893E811-363A-4B3D-BECA-3E939B63D406}"/>
                </a:ext>
              </a:extLst>
            </p:cNvPr>
            <p:cNvSpPr>
              <a:spLocks noEditPoints="1"/>
            </p:cNvSpPr>
            <p:nvPr/>
          </p:nvSpPr>
          <p:spPr bwMode="auto">
            <a:xfrm>
              <a:off x="4827588" y="3402013"/>
              <a:ext cx="149225"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2" name="Freeform 89">
              <a:extLst>
                <a:ext uri="{FF2B5EF4-FFF2-40B4-BE49-F238E27FC236}">
                  <a16:creationId xmlns:a16="http://schemas.microsoft.com/office/drawing/2014/main" id="{6E0FE8F9-878A-4817-B46B-7E81E0A3C165}"/>
                </a:ext>
              </a:extLst>
            </p:cNvPr>
            <p:cNvSpPr>
              <a:spLocks noEditPoints="1"/>
            </p:cNvSpPr>
            <p:nvPr/>
          </p:nvSpPr>
          <p:spPr bwMode="auto">
            <a:xfrm>
              <a:off x="5260975" y="3402013"/>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3" name="Freeform 90">
              <a:extLst>
                <a:ext uri="{FF2B5EF4-FFF2-40B4-BE49-F238E27FC236}">
                  <a16:creationId xmlns:a16="http://schemas.microsoft.com/office/drawing/2014/main" id="{2B3CE3F1-8E8F-4B48-AE07-A4859D5C1697}"/>
                </a:ext>
              </a:extLst>
            </p:cNvPr>
            <p:cNvSpPr>
              <a:spLocks/>
            </p:cNvSpPr>
            <p:nvPr/>
          </p:nvSpPr>
          <p:spPr bwMode="auto">
            <a:xfrm>
              <a:off x="4987925" y="3413125"/>
              <a:ext cx="249238" cy="80963"/>
            </a:xfrm>
            <a:custGeom>
              <a:avLst/>
              <a:gdLst>
                <a:gd name="T0" fmla="*/ 22 w 22"/>
                <a:gd name="T1" fmla="*/ 0 h 7"/>
                <a:gd name="T2" fmla="*/ 1 w 22"/>
                <a:gd name="T3" fmla="*/ 0 h 7"/>
                <a:gd name="T4" fmla="*/ 0 w 22"/>
                <a:gd name="T5" fmla="*/ 0 h 7"/>
                <a:gd name="T6" fmla="*/ 0 w 22"/>
                <a:gd name="T7" fmla="*/ 7 h 7"/>
                <a:gd name="T8" fmla="*/ 1 w 22"/>
                <a:gd name="T9" fmla="*/ 7 h 7"/>
                <a:gd name="T10" fmla="*/ 22 w 22"/>
                <a:gd name="T11" fmla="*/ 7 h 7"/>
                <a:gd name="T12" fmla="*/ 22 w 22"/>
                <a:gd name="T13" fmla="*/ 7 h 7"/>
                <a:gd name="T14" fmla="*/ 22 w 22"/>
                <a:gd name="T15" fmla="*/ 0 h 7"/>
                <a:gd name="T16" fmla="*/ 22 w 2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22" y="0"/>
                  </a:moveTo>
                  <a:cubicBezTo>
                    <a:pt x="1" y="0"/>
                    <a:pt x="1" y="0"/>
                    <a:pt x="1" y="0"/>
                  </a:cubicBezTo>
                  <a:cubicBezTo>
                    <a:pt x="1" y="0"/>
                    <a:pt x="0" y="0"/>
                    <a:pt x="0" y="0"/>
                  </a:cubicBezTo>
                  <a:cubicBezTo>
                    <a:pt x="0" y="7"/>
                    <a:pt x="0" y="7"/>
                    <a:pt x="0" y="7"/>
                  </a:cubicBezTo>
                  <a:cubicBezTo>
                    <a:pt x="0" y="7"/>
                    <a:pt x="1" y="7"/>
                    <a:pt x="1" y="7"/>
                  </a:cubicBezTo>
                  <a:cubicBezTo>
                    <a:pt x="22" y="7"/>
                    <a:pt x="22" y="7"/>
                    <a:pt x="22" y="7"/>
                  </a:cubicBezTo>
                  <a:cubicBezTo>
                    <a:pt x="22" y="7"/>
                    <a:pt x="22" y="7"/>
                    <a:pt x="22" y="7"/>
                  </a:cubicBezTo>
                  <a:cubicBezTo>
                    <a:pt x="22" y="0"/>
                    <a:pt x="22" y="0"/>
                    <a:pt x="22" y="0"/>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4" name="Freeform 91">
              <a:extLst>
                <a:ext uri="{FF2B5EF4-FFF2-40B4-BE49-F238E27FC236}">
                  <a16:creationId xmlns:a16="http://schemas.microsoft.com/office/drawing/2014/main" id="{4B5FAE55-D40E-4231-BB37-1D29A49826C3}"/>
                </a:ext>
              </a:extLst>
            </p:cNvPr>
            <p:cNvSpPr>
              <a:spLocks noEditPoints="1"/>
            </p:cNvSpPr>
            <p:nvPr/>
          </p:nvSpPr>
          <p:spPr bwMode="auto">
            <a:xfrm>
              <a:off x="5260975" y="3101975"/>
              <a:ext cx="284163" cy="379413"/>
            </a:xfrm>
            <a:custGeom>
              <a:avLst/>
              <a:gdLst>
                <a:gd name="T0" fmla="*/ 24 w 25"/>
                <a:gd name="T1" fmla="*/ 13 h 33"/>
                <a:gd name="T2" fmla="*/ 19 w 25"/>
                <a:gd name="T3" fmla="*/ 1 h 33"/>
                <a:gd name="T4" fmla="*/ 17 w 25"/>
                <a:gd name="T5" fmla="*/ 0 h 33"/>
                <a:gd name="T6" fmla="*/ 1 w 25"/>
                <a:gd name="T7" fmla="*/ 0 h 33"/>
                <a:gd name="T8" fmla="*/ 0 w 25"/>
                <a:gd name="T9" fmla="*/ 1 h 33"/>
                <a:gd name="T10" fmla="*/ 0 w 25"/>
                <a:gd name="T11" fmla="*/ 24 h 33"/>
                <a:gd name="T12" fmla="*/ 1 w 25"/>
                <a:gd name="T13" fmla="*/ 25 h 33"/>
                <a:gd name="T14" fmla="*/ 1 w 25"/>
                <a:gd name="T15" fmla="*/ 25 h 33"/>
                <a:gd name="T16" fmla="*/ 2 w 25"/>
                <a:gd name="T17" fmla="*/ 25 h 33"/>
                <a:gd name="T18" fmla="*/ 5 w 25"/>
                <a:gd name="T19" fmla="*/ 25 h 33"/>
                <a:gd name="T20" fmla="*/ 5 w 25"/>
                <a:gd name="T21" fmla="*/ 25 h 33"/>
                <a:gd name="T22" fmla="*/ 7 w 25"/>
                <a:gd name="T23" fmla="*/ 25 h 33"/>
                <a:gd name="T24" fmla="*/ 14 w 25"/>
                <a:gd name="T25" fmla="*/ 33 h 33"/>
                <a:gd name="T26" fmla="*/ 14 w 25"/>
                <a:gd name="T27" fmla="*/ 33 h 33"/>
                <a:gd name="T28" fmla="*/ 15 w 25"/>
                <a:gd name="T29" fmla="*/ 33 h 33"/>
                <a:gd name="T30" fmla="*/ 16 w 25"/>
                <a:gd name="T31" fmla="*/ 33 h 33"/>
                <a:gd name="T32" fmla="*/ 24 w 25"/>
                <a:gd name="T33" fmla="*/ 33 h 33"/>
                <a:gd name="T34" fmla="*/ 25 w 25"/>
                <a:gd name="T35" fmla="*/ 32 h 33"/>
                <a:gd name="T36" fmla="*/ 25 w 25"/>
                <a:gd name="T37" fmla="*/ 16 h 33"/>
                <a:gd name="T38" fmla="*/ 24 w 25"/>
                <a:gd name="T39" fmla="*/ 13 h 33"/>
                <a:gd name="T40" fmla="*/ 18 w 25"/>
                <a:gd name="T41" fmla="*/ 14 h 33"/>
                <a:gd name="T42" fmla="*/ 7 w 25"/>
                <a:gd name="T43" fmla="*/ 13 h 33"/>
                <a:gd name="T44" fmla="*/ 6 w 25"/>
                <a:gd name="T45" fmla="*/ 12 h 33"/>
                <a:gd name="T46" fmla="*/ 6 w 25"/>
                <a:gd name="T47" fmla="*/ 4 h 33"/>
                <a:gd name="T48" fmla="*/ 6 w 25"/>
                <a:gd name="T49" fmla="*/ 3 h 33"/>
                <a:gd name="T50" fmla="*/ 14 w 25"/>
                <a:gd name="T51" fmla="*/ 3 h 33"/>
                <a:gd name="T52" fmla="*/ 14 w 25"/>
                <a:gd name="T53" fmla="*/ 4 h 33"/>
                <a:gd name="T54" fmla="*/ 18 w 25"/>
                <a:gd name="T55" fmla="*/ 14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4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4" y="13"/>
                  </a:moveTo>
                  <a:cubicBezTo>
                    <a:pt x="19" y="1"/>
                    <a:pt x="19" y="1"/>
                    <a:pt x="19" y="1"/>
                  </a:cubicBezTo>
                  <a:cubicBezTo>
                    <a:pt x="19" y="0"/>
                    <a:pt x="18" y="0"/>
                    <a:pt x="17" y="0"/>
                  </a:cubicBezTo>
                  <a:cubicBezTo>
                    <a:pt x="1" y="0"/>
                    <a:pt x="1" y="0"/>
                    <a:pt x="1" y="0"/>
                  </a:cubicBezTo>
                  <a:cubicBezTo>
                    <a:pt x="1" y="0"/>
                    <a:pt x="0" y="1"/>
                    <a:pt x="0" y="1"/>
                  </a:cubicBezTo>
                  <a:cubicBezTo>
                    <a:pt x="0" y="24"/>
                    <a:pt x="0" y="24"/>
                    <a:pt x="0" y="24"/>
                  </a:cubicBezTo>
                  <a:cubicBezTo>
                    <a:pt x="0" y="25"/>
                    <a:pt x="1" y="25"/>
                    <a:pt x="1" y="25"/>
                  </a:cubicBezTo>
                  <a:cubicBezTo>
                    <a:pt x="1" y="25"/>
                    <a:pt x="1" y="25"/>
                    <a:pt x="1" y="25"/>
                  </a:cubicBezTo>
                  <a:cubicBezTo>
                    <a:pt x="1" y="25"/>
                    <a:pt x="2" y="25"/>
                    <a:pt x="2" y="25"/>
                  </a:cubicBezTo>
                  <a:cubicBezTo>
                    <a:pt x="3" y="25"/>
                    <a:pt x="4" y="25"/>
                    <a:pt x="5" y="25"/>
                  </a:cubicBezTo>
                  <a:cubicBezTo>
                    <a:pt x="5" y="25"/>
                    <a:pt x="5" y="25"/>
                    <a:pt x="5" y="25"/>
                  </a:cubicBezTo>
                  <a:cubicBezTo>
                    <a:pt x="6" y="25"/>
                    <a:pt x="6" y="25"/>
                    <a:pt x="7" y="25"/>
                  </a:cubicBezTo>
                  <a:cubicBezTo>
                    <a:pt x="11" y="25"/>
                    <a:pt x="14" y="29"/>
                    <a:pt x="14" y="33"/>
                  </a:cubicBezTo>
                  <a:cubicBezTo>
                    <a:pt x="14" y="33"/>
                    <a:pt x="14" y="33"/>
                    <a:pt x="14" y="33"/>
                  </a:cubicBezTo>
                  <a:cubicBezTo>
                    <a:pt x="15" y="33"/>
                    <a:pt x="15" y="33"/>
                    <a:pt x="15" y="33"/>
                  </a:cubicBezTo>
                  <a:cubicBezTo>
                    <a:pt x="16" y="33"/>
                    <a:pt x="16" y="33"/>
                    <a:pt x="16" y="33"/>
                  </a:cubicBezTo>
                  <a:cubicBezTo>
                    <a:pt x="24" y="33"/>
                    <a:pt x="24" y="33"/>
                    <a:pt x="24" y="33"/>
                  </a:cubicBezTo>
                  <a:cubicBezTo>
                    <a:pt x="24" y="33"/>
                    <a:pt x="25" y="32"/>
                    <a:pt x="25" y="32"/>
                  </a:cubicBezTo>
                  <a:cubicBezTo>
                    <a:pt x="25" y="16"/>
                    <a:pt x="25" y="16"/>
                    <a:pt x="25" y="16"/>
                  </a:cubicBezTo>
                  <a:cubicBezTo>
                    <a:pt x="25" y="15"/>
                    <a:pt x="25" y="14"/>
                    <a:pt x="24" y="13"/>
                  </a:cubicBezTo>
                  <a:close/>
                  <a:moveTo>
                    <a:pt x="18" y="14"/>
                  </a:moveTo>
                  <a:cubicBezTo>
                    <a:pt x="7" y="13"/>
                    <a:pt x="7" y="13"/>
                    <a:pt x="7" y="13"/>
                  </a:cubicBezTo>
                  <a:cubicBezTo>
                    <a:pt x="7" y="12"/>
                    <a:pt x="6" y="12"/>
                    <a:pt x="6" y="12"/>
                  </a:cubicBezTo>
                  <a:cubicBezTo>
                    <a:pt x="6" y="4"/>
                    <a:pt x="6" y="4"/>
                    <a:pt x="6" y="4"/>
                  </a:cubicBezTo>
                  <a:cubicBezTo>
                    <a:pt x="6" y="3"/>
                    <a:pt x="6" y="3"/>
                    <a:pt x="6" y="3"/>
                  </a:cubicBezTo>
                  <a:cubicBezTo>
                    <a:pt x="14" y="3"/>
                    <a:pt x="14" y="3"/>
                    <a:pt x="14" y="3"/>
                  </a:cubicBezTo>
                  <a:cubicBezTo>
                    <a:pt x="14" y="3"/>
                    <a:pt x="14" y="3"/>
                    <a:pt x="14" y="4"/>
                  </a:cubicBezTo>
                  <a:cubicBezTo>
                    <a:pt x="18" y="14"/>
                    <a:pt x="18" y="14"/>
                    <a:pt x="18" y="14"/>
                  </a:cubicBezTo>
                  <a:cubicBezTo>
                    <a:pt x="18" y="14"/>
                    <a:pt x="18" y="14"/>
                    <a:pt x="18" y="14"/>
                  </a:cubicBezTo>
                  <a:close/>
                  <a:moveTo>
                    <a:pt x="21" y="14"/>
                  </a:moveTo>
                  <a:cubicBezTo>
                    <a:pt x="20" y="14"/>
                    <a:pt x="19" y="14"/>
                    <a:pt x="19" y="13"/>
                  </a:cubicBezTo>
                  <a:cubicBezTo>
                    <a:pt x="16" y="4"/>
                    <a:pt x="16" y="4"/>
                    <a:pt x="16" y="4"/>
                  </a:cubicBezTo>
                  <a:cubicBezTo>
                    <a:pt x="16" y="4"/>
                    <a:pt x="16" y="3"/>
                    <a:pt x="17" y="3"/>
                  </a:cubicBezTo>
                  <a:cubicBezTo>
                    <a:pt x="19" y="3"/>
                    <a:pt x="19" y="3"/>
                    <a:pt x="19" y="3"/>
                  </a:cubicBezTo>
                  <a:cubicBezTo>
                    <a:pt x="24" y="14"/>
                    <a:pt x="24" y="14"/>
                    <a:pt x="24" y="14"/>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5" name="Freeform 92">
              <a:extLst>
                <a:ext uri="{FF2B5EF4-FFF2-40B4-BE49-F238E27FC236}">
                  <a16:creationId xmlns:a16="http://schemas.microsoft.com/office/drawing/2014/main" id="{D30AC780-B2A5-4789-8F05-6D14E16A4413}"/>
                </a:ext>
              </a:extLst>
            </p:cNvPr>
            <p:cNvSpPr>
              <a:spLocks/>
            </p:cNvSpPr>
            <p:nvPr/>
          </p:nvSpPr>
          <p:spPr bwMode="auto">
            <a:xfrm>
              <a:off x="4464050" y="3194050"/>
              <a:ext cx="785813" cy="195263"/>
            </a:xfrm>
            <a:custGeom>
              <a:avLst/>
              <a:gdLst>
                <a:gd name="T0" fmla="*/ 3 w 69"/>
                <a:gd name="T1" fmla="*/ 17 h 17"/>
                <a:gd name="T2" fmla="*/ 66 w 69"/>
                <a:gd name="T3" fmla="*/ 17 h 17"/>
                <a:gd name="T4" fmla="*/ 69 w 69"/>
                <a:gd name="T5" fmla="*/ 14 h 17"/>
                <a:gd name="T6" fmla="*/ 69 w 69"/>
                <a:gd name="T7" fmla="*/ 2 h 17"/>
                <a:gd name="T8" fmla="*/ 67 w 69"/>
                <a:gd name="T9" fmla="*/ 0 h 17"/>
                <a:gd name="T10" fmla="*/ 2 w 69"/>
                <a:gd name="T11" fmla="*/ 0 h 17"/>
                <a:gd name="T12" fmla="*/ 0 w 69"/>
                <a:gd name="T13" fmla="*/ 2 h 17"/>
                <a:gd name="T14" fmla="*/ 0 w 69"/>
                <a:gd name="T15" fmla="*/ 14 h 17"/>
                <a:gd name="T16" fmla="*/ 3 w 69"/>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7">
                  <a:moveTo>
                    <a:pt x="3" y="17"/>
                  </a:moveTo>
                  <a:cubicBezTo>
                    <a:pt x="66" y="17"/>
                    <a:pt x="66" y="17"/>
                    <a:pt x="66" y="17"/>
                  </a:cubicBezTo>
                  <a:cubicBezTo>
                    <a:pt x="68" y="17"/>
                    <a:pt x="69" y="16"/>
                    <a:pt x="69" y="14"/>
                  </a:cubicBezTo>
                  <a:cubicBezTo>
                    <a:pt x="69" y="2"/>
                    <a:pt x="69" y="2"/>
                    <a:pt x="69" y="2"/>
                  </a:cubicBezTo>
                  <a:cubicBezTo>
                    <a:pt x="69" y="1"/>
                    <a:pt x="68" y="0"/>
                    <a:pt x="67" y="0"/>
                  </a:cubicBezTo>
                  <a:cubicBezTo>
                    <a:pt x="2" y="0"/>
                    <a:pt x="2" y="0"/>
                    <a:pt x="2" y="0"/>
                  </a:cubicBezTo>
                  <a:cubicBezTo>
                    <a:pt x="1" y="0"/>
                    <a:pt x="0" y="1"/>
                    <a:pt x="0" y="2"/>
                  </a:cubicBezTo>
                  <a:cubicBezTo>
                    <a:pt x="0" y="14"/>
                    <a:pt x="0" y="14"/>
                    <a:pt x="0" y="14"/>
                  </a:cubicBezTo>
                  <a:cubicBezTo>
                    <a:pt x="0" y="16"/>
                    <a:pt x="2" y="17"/>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grpSp>
        <p:nvGrpSpPr>
          <p:cNvPr id="133" name="Ryhmä 132">
            <a:extLst>
              <a:ext uri="{FF2B5EF4-FFF2-40B4-BE49-F238E27FC236}">
                <a16:creationId xmlns:a16="http://schemas.microsoft.com/office/drawing/2014/main" id="{A14CB9B7-C3A0-467B-AC03-D8BB43595BB6}"/>
              </a:ext>
            </a:extLst>
          </p:cNvPr>
          <p:cNvGrpSpPr/>
          <p:nvPr/>
        </p:nvGrpSpPr>
        <p:grpSpPr>
          <a:xfrm>
            <a:off x="10680901" y="4432932"/>
            <a:ext cx="450819" cy="216190"/>
            <a:chOff x="4047929" y="403670"/>
            <a:chExt cx="1125537" cy="539750"/>
          </a:xfrm>
          <a:solidFill>
            <a:schemeClr val="accent2"/>
          </a:solidFill>
        </p:grpSpPr>
        <p:sp>
          <p:nvSpPr>
            <p:cNvPr id="134" name="Freeform 204">
              <a:extLst>
                <a:ext uri="{FF2B5EF4-FFF2-40B4-BE49-F238E27FC236}">
                  <a16:creationId xmlns:a16="http://schemas.microsoft.com/office/drawing/2014/main" id="{B04484F8-A388-46BE-AE6F-6AD50AA5ADCA}"/>
                </a:ext>
              </a:extLst>
            </p:cNvPr>
            <p:cNvSpPr>
              <a:spLocks/>
            </p:cNvSpPr>
            <p:nvPr/>
          </p:nvSpPr>
          <p:spPr bwMode="auto">
            <a:xfrm>
              <a:off x="4070154" y="794195"/>
              <a:ext cx="79375" cy="80963"/>
            </a:xfrm>
            <a:custGeom>
              <a:avLst/>
              <a:gdLst>
                <a:gd name="T0" fmla="*/ 1 w 7"/>
                <a:gd name="T1" fmla="*/ 7 h 7"/>
                <a:gd name="T2" fmla="*/ 6 w 7"/>
                <a:gd name="T3" fmla="*/ 7 h 7"/>
                <a:gd name="T4" fmla="*/ 7 w 7"/>
                <a:gd name="T5" fmla="*/ 7 h 7"/>
                <a:gd name="T6" fmla="*/ 7 w 7"/>
                <a:gd name="T7" fmla="*/ 1 h 7"/>
                <a:gd name="T8" fmla="*/ 6 w 7"/>
                <a:gd name="T9" fmla="*/ 0 h 7"/>
                <a:gd name="T10" fmla="*/ 1 w 7"/>
                <a:gd name="T11" fmla="*/ 0 h 7"/>
                <a:gd name="T12" fmla="*/ 0 w 7"/>
                <a:gd name="T13" fmla="*/ 1 h 7"/>
                <a:gd name="T14" fmla="*/ 0 w 7"/>
                <a:gd name="T15" fmla="*/ 7 h 7"/>
                <a:gd name="T16" fmla="*/ 1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7"/>
                  </a:moveTo>
                  <a:cubicBezTo>
                    <a:pt x="6" y="7"/>
                    <a:pt x="6" y="7"/>
                    <a:pt x="6" y="7"/>
                  </a:cubicBezTo>
                  <a:cubicBezTo>
                    <a:pt x="6" y="7"/>
                    <a:pt x="7" y="7"/>
                    <a:pt x="7" y="7"/>
                  </a:cubicBezTo>
                  <a:cubicBezTo>
                    <a:pt x="7" y="1"/>
                    <a:pt x="7" y="1"/>
                    <a:pt x="7" y="1"/>
                  </a:cubicBezTo>
                  <a:cubicBezTo>
                    <a:pt x="7" y="0"/>
                    <a:pt x="6" y="0"/>
                    <a:pt x="6" y="0"/>
                  </a:cubicBezTo>
                  <a:cubicBezTo>
                    <a:pt x="1" y="0"/>
                    <a:pt x="1" y="0"/>
                    <a:pt x="1" y="0"/>
                  </a:cubicBezTo>
                  <a:cubicBezTo>
                    <a:pt x="0" y="0"/>
                    <a:pt x="0" y="0"/>
                    <a:pt x="0" y="1"/>
                  </a:cubicBezTo>
                  <a:cubicBezTo>
                    <a:pt x="0" y="7"/>
                    <a:pt x="0" y="7"/>
                    <a:pt x="0" y="7"/>
                  </a:cubicBezTo>
                  <a:cubicBezTo>
                    <a:pt x="0" y="7"/>
                    <a:pt x="0" y="7"/>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35" name="Freeform 205">
              <a:extLst>
                <a:ext uri="{FF2B5EF4-FFF2-40B4-BE49-F238E27FC236}">
                  <a16:creationId xmlns:a16="http://schemas.microsoft.com/office/drawing/2014/main" id="{E9C53F9D-4A2E-402B-81A8-A5116A406310}"/>
                </a:ext>
              </a:extLst>
            </p:cNvPr>
            <p:cNvSpPr>
              <a:spLocks/>
            </p:cNvSpPr>
            <p:nvPr/>
          </p:nvSpPr>
          <p:spPr bwMode="auto">
            <a:xfrm>
              <a:off x="4490841" y="794195"/>
              <a:ext cx="376237" cy="80963"/>
            </a:xfrm>
            <a:custGeom>
              <a:avLst/>
              <a:gdLst>
                <a:gd name="T0" fmla="*/ 1 w 33"/>
                <a:gd name="T1" fmla="*/ 7 h 7"/>
                <a:gd name="T2" fmla="*/ 31 w 33"/>
                <a:gd name="T3" fmla="*/ 7 h 7"/>
                <a:gd name="T4" fmla="*/ 33 w 33"/>
                <a:gd name="T5" fmla="*/ 6 h 7"/>
                <a:gd name="T6" fmla="*/ 33 w 33"/>
                <a:gd name="T7" fmla="*/ 2 h 7"/>
                <a:gd name="T8" fmla="*/ 31 w 33"/>
                <a:gd name="T9" fmla="*/ 0 h 7"/>
                <a:gd name="T10" fmla="*/ 1 w 33"/>
                <a:gd name="T11" fmla="*/ 0 h 7"/>
                <a:gd name="T12" fmla="*/ 0 w 33"/>
                <a:gd name="T13" fmla="*/ 2 h 7"/>
                <a:gd name="T14" fmla="*/ 0 w 33"/>
                <a:gd name="T15" fmla="*/ 6 h 7"/>
                <a:gd name="T16" fmla="*/ 1 w 3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
                  <a:moveTo>
                    <a:pt x="1" y="7"/>
                  </a:moveTo>
                  <a:cubicBezTo>
                    <a:pt x="31" y="7"/>
                    <a:pt x="31" y="7"/>
                    <a:pt x="31" y="7"/>
                  </a:cubicBezTo>
                  <a:cubicBezTo>
                    <a:pt x="32" y="7"/>
                    <a:pt x="33" y="7"/>
                    <a:pt x="33" y="6"/>
                  </a:cubicBezTo>
                  <a:cubicBezTo>
                    <a:pt x="33" y="2"/>
                    <a:pt x="33" y="2"/>
                    <a:pt x="33" y="2"/>
                  </a:cubicBezTo>
                  <a:cubicBezTo>
                    <a:pt x="33" y="1"/>
                    <a:pt x="32" y="0"/>
                    <a:pt x="31" y="0"/>
                  </a:cubicBezTo>
                  <a:cubicBezTo>
                    <a:pt x="1" y="0"/>
                    <a:pt x="1" y="0"/>
                    <a:pt x="1" y="0"/>
                  </a:cubicBezTo>
                  <a:cubicBezTo>
                    <a:pt x="0" y="0"/>
                    <a:pt x="0" y="1"/>
                    <a:pt x="0" y="2"/>
                  </a:cubicBezTo>
                  <a:cubicBezTo>
                    <a:pt x="0" y="6"/>
                    <a:pt x="0" y="6"/>
                    <a:pt x="0" y="6"/>
                  </a:cubicBezTo>
                  <a:cubicBezTo>
                    <a:pt x="0" y="7"/>
                    <a:pt x="0" y="7"/>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36" name="Freeform 206">
              <a:extLst>
                <a:ext uri="{FF2B5EF4-FFF2-40B4-BE49-F238E27FC236}">
                  <a16:creationId xmlns:a16="http://schemas.microsoft.com/office/drawing/2014/main" id="{60AA2152-A2A9-41E1-B078-BD218D132FBB}"/>
                </a:ext>
              </a:extLst>
            </p:cNvPr>
            <p:cNvSpPr>
              <a:spLocks/>
            </p:cNvSpPr>
            <p:nvPr/>
          </p:nvSpPr>
          <p:spPr bwMode="auto">
            <a:xfrm>
              <a:off x="4059041" y="471933"/>
              <a:ext cx="557212" cy="241300"/>
            </a:xfrm>
            <a:custGeom>
              <a:avLst/>
              <a:gdLst>
                <a:gd name="T0" fmla="*/ 49 w 49"/>
                <a:gd name="T1" fmla="*/ 2 h 21"/>
                <a:gd name="T2" fmla="*/ 49 w 49"/>
                <a:gd name="T3" fmla="*/ 19 h 21"/>
                <a:gd name="T4" fmla="*/ 48 w 49"/>
                <a:gd name="T5" fmla="*/ 21 h 21"/>
                <a:gd name="T6" fmla="*/ 8 w 49"/>
                <a:gd name="T7" fmla="*/ 21 h 21"/>
                <a:gd name="T8" fmla="*/ 0 w 49"/>
                <a:gd name="T9" fmla="*/ 13 h 21"/>
                <a:gd name="T10" fmla="*/ 0 w 49"/>
                <a:gd name="T11" fmla="*/ 8 h 21"/>
                <a:gd name="T12" fmla="*/ 8 w 49"/>
                <a:gd name="T13" fmla="*/ 0 h 21"/>
                <a:gd name="T14" fmla="*/ 48 w 49"/>
                <a:gd name="T15" fmla="*/ 0 h 21"/>
                <a:gd name="T16" fmla="*/ 49 w 49"/>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1">
                  <a:moveTo>
                    <a:pt x="49" y="2"/>
                  </a:moveTo>
                  <a:cubicBezTo>
                    <a:pt x="49" y="19"/>
                    <a:pt x="49" y="19"/>
                    <a:pt x="49" y="19"/>
                  </a:cubicBezTo>
                  <a:cubicBezTo>
                    <a:pt x="49" y="20"/>
                    <a:pt x="49" y="21"/>
                    <a:pt x="48" y="21"/>
                  </a:cubicBezTo>
                  <a:cubicBezTo>
                    <a:pt x="8" y="21"/>
                    <a:pt x="8" y="21"/>
                    <a:pt x="8" y="21"/>
                  </a:cubicBezTo>
                  <a:cubicBezTo>
                    <a:pt x="4" y="21"/>
                    <a:pt x="0" y="17"/>
                    <a:pt x="0" y="13"/>
                  </a:cubicBezTo>
                  <a:cubicBezTo>
                    <a:pt x="0" y="8"/>
                    <a:pt x="0" y="8"/>
                    <a:pt x="0" y="8"/>
                  </a:cubicBezTo>
                  <a:cubicBezTo>
                    <a:pt x="0" y="4"/>
                    <a:pt x="4" y="0"/>
                    <a:pt x="8" y="0"/>
                  </a:cubicBezTo>
                  <a:cubicBezTo>
                    <a:pt x="48" y="0"/>
                    <a:pt x="48" y="0"/>
                    <a:pt x="48" y="0"/>
                  </a:cubicBezTo>
                  <a:cubicBezTo>
                    <a:pt x="49" y="0"/>
                    <a:pt x="49" y="1"/>
                    <a:pt x="4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37" name="Freeform 207">
              <a:extLst>
                <a:ext uri="{FF2B5EF4-FFF2-40B4-BE49-F238E27FC236}">
                  <a16:creationId xmlns:a16="http://schemas.microsoft.com/office/drawing/2014/main" id="{7BCAD013-F121-4130-9F53-C11A473A8FBF}"/>
                </a:ext>
              </a:extLst>
            </p:cNvPr>
            <p:cNvSpPr>
              <a:spLocks noEditPoints="1"/>
            </p:cNvSpPr>
            <p:nvPr/>
          </p:nvSpPr>
          <p:spPr bwMode="auto">
            <a:xfrm>
              <a:off x="4047929" y="460820"/>
              <a:ext cx="590550" cy="265113"/>
            </a:xfrm>
            <a:custGeom>
              <a:avLst/>
              <a:gdLst>
                <a:gd name="T0" fmla="*/ 49 w 52"/>
                <a:gd name="T1" fmla="*/ 0 h 23"/>
                <a:gd name="T2" fmla="*/ 9 w 52"/>
                <a:gd name="T3" fmla="*/ 0 h 23"/>
                <a:gd name="T4" fmla="*/ 0 w 52"/>
                <a:gd name="T5" fmla="*/ 9 h 23"/>
                <a:gd name="T6" fmla="*/ 0 w 52"/>
                <a:gd name="T7" fmla="*/ 14 h 23"/>
                <a:gd name="T8" fmla="*/ 9 w 52"/>
                <a:gd name="T9" fmla="*/ 23 h 23"/>
                <a:gd name="T10" fmla="*/ 49 w 52"/>
                <a:gd name="T11" fmla="*/ 23 h 23"/>
                <a:gd name="T12" fmla="*/ 52 w 52"/>
                <a:gd name="T13" fmla="*/ 20 h 23"/>
                <a:gd name="T14" fmla="*/ 52 w 52"/>
                <a:gd name="T15" fmla="*/ 3 h 23"/>
                <a:gd name="T16" fmla="*/ 49 w 52"/>
                <a:gd name="T17" fmla="*/ 0 h 23"/>
                <a:gd name="T18" fmla="*/ 50 w 52"/>
                <a:gd name="T19" fmla="*/ 20 h 23"/>
                <a:gd name="T20" fmla="*/ 49 w 52"/>
                <a:gd name="T21" fmla="*/ 22 h 23"/>
                <a:gd name="T22" fmla="*/ 9 w 52"/>
                <a:gd name="T23" fmla="*/ 22 h 23"/>
                <a:gd name="T24" fmla="*/ 1 w 52"/>
                <a:gd name="T25" fmla="*/ 14 h 23"/>
                <a:gd name="T26" fmla="*/ 1 w 52"/>
                <a:gd name="T27" fmla="*/ 9 h 23"/>
                <a:gd name="T28" fmla="*/ 9 w 52"/>
                <a:gd name="T29" fmla="*/ 1 h 23"/>
                <a:gd name="T30" fmla="*/ 49 w 52"/>
                <a:gd name="T31" fmla="*/ 1 h 23"/>
                <a:gd name="T32" fmla="*/ 50 w 52"/>
                <a:gd name="T33" fmla="*/ 3 h 23"/>
                <a:gd name="T34" fmla="*/ 50 w 52"/>
                <a:gd name="T35"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3">
                  <a:moveTo>
                    <a:pt x="49" y="0"/>
                  </a:moveTo>
                  <a:cubicBezTo>
                    <a:pt x="9" y="0"/>
                    <a:pt x="9" y="0"/>
                    <a:pt x="9" y="0"/>
                  </a:cubicBezTo>
                  <a:cubicBezTo>
                    <a:pt x="4" y="0"/>
                    <a:pt x="0" y="4"/>
                    <a:pt x="0" y="9"/>
                  </a:cubicBezTo>
                  <a:cubicBezTo>
                    <a:pt x="0" y="14"/>
                    <a:pt x="0" y="14"/>
                    <a:pt x="0" y="14"/>
                  </a:cubicBezTo>
                  <a:cubicBezTo>
                    <a:pt x="0" y="19"/>
                    <a:pt x="4" y="23"/>
                    <a:pt x="9" y="23"/>
                  </a:cubicBezTo>
                  <a:cubicBezTo>
                    <a:pt x="49" y="23"/>
                    <a:pt x="49" y="23"/>
                    <a:pt x="49" y="23"/>
                  </a:cubicBezTo>
                  <a:cubicBezTo>
                    <a:pt x="50" y="23"/>
                    <a:pt x="52" y="22"/>
                    <a:pt x="52" y="20"/>
                  </a:cubicBezTo>
                  <a:cubicBezTo>
                    <a:pt x="52" y="3"/>
                    <a:pt x="52" y="3"/>
                    <a:pt x="52" y="3"/>
                  </a:cubicBezTo>
                  <a:cubicBezTo>
                    <a:pt x="52" y="1"/>
                    <a:pt x="50" y="0"/>
                    <a:pt x="49" y="0"/>
                  </a:cubicBezTo>
                  <a:close/>
                  <a:moveTo>
                    <a:pt x="50" y="20"/>
                  </a:moveTo>
                  <a:cubicBezTo>
                    <a:pt x="50" y="21"/>
                    <a:pt x="50" y="22"/>
                    <a:pt x="49" y="22"/>
                  </a:cubicBezTo>
                  <a:cubicBezTo>
                    <a:pt x="9" y="22"/>
                    <a:pt x="9" y="22"/>
                    <a:pt x="9" y="22"/>
                  </a:cubicBezTo>
                  <a:cubicBezTo>
                    <a:pt x="5" y="22"/>
                    <a:pt x="1" y="18"/>
                    <a:pt x="1" y="14"/>
                  </a:cubicBezTo>
                  <a:cubicBezTo>
                    <a:pt x="1" y="9"/>
                    <a:pt x="1" y="9"/>
                    <a:pt x="1" y="9"/>
                  </a:cubicBezTo>
                  <a:cubicBezTo>
                    <a:pt x="1" y="5"/>
                    <a:pt x="5" y="1"/>
                    <a:pt x="9" y="1"/>
                  </a:cubicBezTo>
                  <a:cubicBezTo>
                    <a:pt x="49" y="1"/>
                    <a:pt x="49" y="1"/>
                    <a:pt x="49" y="1"/>
                  </a:cubicBezTo>
                  <a:cubicBezTo>
                    <a:pt x="50" y="1"/>
                    <a:pt x="50" y="2"/>
                    <a:pt x="50" y="3"/>
                  </a:cubicBez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38" name="Freeform 208">
              <a:extLst>
                <a:ext uri="{FF2B5EF4-FFF2-40B4-BE49-F238E27FC236}">
                  <a16:creationId xmlns:a16="http://schemas.microsoft.com/office/drawing/2014/main" id="{61A59684-590D-4426-B251-282A6AEEA00A}"/>
                </a:ext>
              </a:extLst>
            </p:cNvPr>
            <p:cNvSpPr>
              <a:spLocks/>
            </p:cNvSpPr>
            <p:nvPr/>
          </p:nvSpPr>
          <p:spPr bwMode="auto">
            <a:xfrm>
              <a:off x="4105079" y="564008"/>
              <a:ext cx="22225" cy="34925"/>
            </a:xfrm>
            <a:custGeom>
              <a:avLst/>
              <a:gdLst>
                <a:gd name="T0" fmla="*/ 1 w 2"/>
                <a:gd name="T1" fmla="*/ 3 h 3"/>
                <a:gd name="T2" fmla="*/ 0 w 2"/>
                <a:gd name="T3" fmla="*/ 3 h 3"/>
                <a:gd name="T4" fmla="*/ 0 w 2"/>
                <a:gd name="T5" fmla="*/ 3 h 3"/>
                <a:gd name="T6" fmla="*/ 0 w 2"/>
                <a:gd name="T7" fmla="*/ 2 h 3"/>
                <a:gd name="T8" fmla="*/ 1 w 2"/>
                <a:gd name="T9" fmla="*/ 0 h 3"/>
                <a:gd name="T10" fmla="*/ 1 w 2"/>
                <a:gd name="T11" fmla="*/ 0 h 3"/>
                <a:gd name="T12" fmla="*/ 1 w 2"/>
                <a:gd name="T13" fmla="*/ 1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3"/>
                    <a:pt x="0" y="3"/>
                  </a:cubicBezTo>
                  <a:cubicBezTo>
                    <a:pt x="0" y="2"/>
                    <a:pt x="0" y="2"/>
                    <a:pt x="0" y="2"/>
                  </a:cubicBezTo>
                  <a:cubicBezTo>
                    <a:pt x="1" y="1"/>
                    <a:pt x="1" y="1"/>
                    <a:pt x="1" y="0"/>
                  </a:cubicBezTo>
                  <a:cubicBezTo>
                    <a:pt x="1" y="0"/>
                    <a:pt x="1" y="0"/>
                    <a:pt x="1" y="0"/>
                  </a:cubicBezTo>
                  <a:cubicBezTo>
                    <a:pt x="1" y="0"/>
                    <a:pt x="1" y="0"/>
                    <a:pt x="1" y="1"/>
                  </a:cubicBezTo>
                  <a:cubicBezTo>
                    <a:pt x="2" y="2"/>
                    <a:pt x="2"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39" name="Freeform 209">
              <a:extLst>
                <a:ext uri="{FF2B5EF4-FFF2-40B4-BE49-F238E27FC236}">
                  <a16:creationId xmlns:a16="http://schemas.microsoft.com/office/drawing/2014/main" id="{57E18733-0A2B-4593-BA08-A591BC9DE251}"/>
                </a:ext>
              </a:extLst>
            </p:cNvPr>
            <p:cNvSpPr>
              <a:spLocks/>
            </p:cNvSpPr>
            <p:nvPr/>
          </p:nvSpPr>
          <p:spPr bwMode="auto">
            <a:xfrm>
              <a:off x="4127304" y="541783"/>
              <a:ext cx="22225" cy="33338"/>
            </a:xfrm>
            <a:custGeom>
              <a:avLst/>
              <a:gdLst>
                <a:gd name="T0" fmla="*/ 0 w 2"/>
                <a:gd name="T1" fmla="*/ 0 h 3"/>
                <a:gd name="T2" fmla="*/ 0 w 2"/>
                <a:gd name="T3" fmla="*/ 0 h 3"/>
                <a:gd name="T4" fmla="*/ 1 w 2"/>
                <a:gd name="T5" fmla="*/ 0 h 3"/>
                <a:gd name="T6" fmla="*/ 2 w 2"/>
                <a:gd name="T7" fmla="*/ 3 h 3"/>
                <a:gd name="T8" fmla="*/ 1 w 2"/>
                <a:gd name="T9" fmla="*/ 3 h 3"/>
                <a:gd name="T10" fmla="*/ 1 w 2"/>
                <a:gd name="T11" fmla="*/ 3 h 3"/>
                <a:gd name="T12" fmla="*/ 0 w 2"/>
                <a:gd name="T13" fmla="*/ 2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cubicBezTo>
                    <a:pt x="0" y="0"/>
                    <a:pt x="0" y="0"/>
                    <a:pt x="0" y="0"/>
                  </a:cubicBezTo>
                  <a:cubicBezTo>
                    <a:pt x="0" y="0"/>
                    <a:pt x="1" y="0"/>
                    <a:pt x="1" y="0"/>
                  </a:cubicBezTo>
                  <a:cubicBezTo>
                    <a:pt x="2" y="1"/>
                    <a:pt x="2" y="2"/>
                    <a:pt x="2" y="3"/>
                  </a:cubicBezTo>
                  <a:cubicBezTo>
                    <a:pt x="2" y="3"/>
                    <a:pt x="2" y="3"/>
                    <a:pt x="1" y="3"/>
                  </a:cubicBezTo>
                  <a:cubicBezTo>
                    <a:pt x="1" y="3"/>
                    <a:pt x="1" y="3"/>
                    <a:pt x="1" y="3"/>
                  </a:cubicBezTo>
                  <a:cubicBezTo>
                    <a:pt x="0" y="3"/>
                    <a:pt x="0" y="2"/>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0" name="Freeform 210">
              <a:extLst>
                <a:ext uri="{FF2B5EF4-FFF2-40B4-BE49-F238E27FC236}">
                  <a16:creationId xmlns:a16="http://schemas.microsoft.com/office/drawing/2014/main" id="{6CD40577-9248-4575-AA59-56B722BDFDB9}"/>
                </a:ext>
              </a:extLst>
            </p:cNvPr>
            <p:cNvSpPr>
              <a:spLocks/>
            </p:cNvSpPr>
            <p:nvPr/>
          </p:nvSpPr>
          <p:spPr bwMode="auto">
            <a:xfrm>
              <a:off x="4127304" y="517970"/>
              <a:ext cx="34925" cy="23813"/>
            </a:xfrm>
            <a:custGeom>
              <a:avLst/>
              <a:gdLst>
                <a:gd name="T0" fmla="*/ 2 w 3"/>
                <a:gd name="T1" fmla="*/ 2 h 2"/>
                <a:gd name="T2" fmla="*/ 1 w 3"/>
                <a:gd name="T3" fmla="*/ 1 h 2"/>
                <a:gd name="T4" fmla="*/ 0 w 3"/>
                <a:gd name="T5" fmla="*/ 0 h 2"/>
                <a:gd name="T6" fmla="*/ 0 w 3"/>
                <a:gd name="T7" fmla="*/ 0 h 2"/>
                <a:gd name="T8" fmla="*/ 1 w 3"/>
                <a:gd name="T9" fmla="*/ 0 h 2"/>
                <a:gd name="T10" fmla="*/ 3 w 3"/>
                <a:gd name="T11" fmla="*/ 1 h 2"/>
                <a:gd name="T12" fmla="*/ 3 w 3"/>
                <a:gd name="T13" fmla="*/ 2 h 2"/>
                <a:gd name="T14" fmla="*/ 2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2"/>
                  </a:moveTo>
                  <a:cubicBezTo>
                    <a:pt x="2" y="2"/>
                    <a:pt x="1" y="1"/>
                    <a:pt x="1" y="1"/>
                  </a:cubicBezTo>
                  <a:cubicBezTo>
                    <a:pt x="1" y="1"/>
                    <a:pt x="1" y="0"/>
                    <a:pt x="0" y="0"/>
                  </a:cubicBezTo>
                  <a:cubicBezTo>
                    <a:pt x="0" y="0"/>
                    <a:pt x="0" y="0"/>
                    <a:pt x="0" y="0"/>
                  </a:cubicBezTo>
                  <a:cubicBezTo>
                    <a:pt x="0" y="0"/>
                    <a:pt x="1" y="0"/>
                    <a:pt x="1" y="0"/>
                  </a:cubicBezTo>
                  <a:cubicBezTo>
                    <a:pt x="2" y="0"/>
                    <a:pt x="3" y="0"/>
                    <a:pt x="3" y="1"/>
                  </a:cubicBezTo>
                  <a:cubicBezTo>
                    <a:pt x="3" y="1"/>
                    <a:pt x="3" y="2"/>
                    <a:pt x="3" y="2"/>
                  </a:cubicBezTo>
                  <a:cubicBezTo>
                    <a:pt x="3"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1" name="Freeform 211">
              <a:extLst>
                <a:ext uri="{FF2B5EF4-FFF2-40B4-BE49-F238E27FC236}">
                  <a16:creationId xmlns:a16="http://schemas.microsoft.com/office/drawing/2014/main" id="{EDA5C035-6A42-4E1D-BA24-933C55E59715}"/>
                </a:ext>
              </a:extLst>
            </p:cNvPr>
            <p:cNvSpPr>
              <a:spLocks/>
            </p:cNvSpPr>
            <p:nvPr/>
          </p:nvSpPr>
          <p:spPr bwMode="auto">
            <a:xfrm>
              <a:off x="4116191" y="484633"/>
              <a:ext cx="33337" cy="22225"/>
            </a:xfrm>
            <a:custGeom>
              <a:avLst/>
              <a:gdLst>
                <a:gd name="T0" fmla="*/ 3 w 3"/>
                <a:gd name="T1" fmla="*/ 2 h 2"/>
                <a:gd name="T2" fmla="*/ 2 w 3"/>
                <a:gd name="T3" fmla="*/ 1 h 2"/>
                <a:gd name="T4" fmla="*/ 0 w 3"/>
                <a:gd name="T5" fmla="*/ 1 h 2"/>
                <a:gd name="T6" fmla="*/ 0 w 3"/>
                <a:gd name="T7" fmla="*/ 1 h 2"/>
                <a:gd name="T8" fmla="*/ 1 w 3"/>
                <a:gd name="T9" fmla="*/ 0 h 2"/>
                <a:gd name="T10" fmla="*/ 3 w 3"/>
                <a:gd name="T11" fmla="*/ 0 h 2"/>
                <a:gd name="T12" fmla="*/ 3 w 3"/>
                <a:gd name="T13" fmla="*/ 1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cubicBezTo>
                    <a:pt x="2" y="2"/>
                    <a:pt x="2" y="2"/>
                    <a:pt x="2" y="1"/>
                  </a:cubicBezTo>
                  <a:cubicBezTo>
                    <a:pt x="1" y="1"/>
                    <a:pt x="1" y="1"/>
                    <a:pt x="0" y="1"/>
                  </a:cubicBezTo>
                  <a:cubicBezTo>
                    <a:pt x="0" y="1"/>
                    <a:pt x="0" y="1"/>
                    <a:pt x="0" y="1"/>
                  </a:cubicBezTo>
                  <a:cubicBezTo>
                    <a:pt x="0" y="1"/>
                    <a:pt x="0" y="0"/>
                    <a:pt x="1" y="0"/>
                  </a:cubicBezTo>
                  <a:cubicBezTo>
                    <a:pt x="2" y="0"/>
                    <a:pt x="3" y="0"/>
                    <a:pt x="3" y="0"/>
                  </a:cubicBezTo>
                  <a:cubicBezTo>
                    <a:pt x="3" y="1"/>
                    <a:pt x="3" y="1"/>
                    <a:pt x="3" y="1"/>
                  </a:cubicBezTo>
                  <a:cubicBezTo>
                    <a:pt x="3" y="1"/>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2" name="Freeform 212">
              <a:extLst>
                <a:ext uri="{FF2B5EF4-FFF2-40B4-BE49-F238E27FC236}">
                  <a16:creationId xmlns:a16="http://schemas.microsoft.com/office/drawing/2014/main" id="{1367836B-FB1B-4783-9E44-2BAAF43811BA}"/>
                </a:ext>
              </a:extLst>
            </p:cNvPr>
            <p:cNvSpPr>
              <a:spLocks/>
            </p:cNvSpPr>
            <p:nvPr/>
          </p:nvSpPr>
          <p:spPr bwMode="auto">
            <a:xfrm>
              <a:off x="4173341" y="517970"/>
              <a:ext cx="33337" cy="23813"/>
            </a:xfrm>
            <a:custGeom>
              <a:avLst/>
              <a:gdLst>
                <a:gd name="T0" fmla="*/ 2 w 3"/>
                <a:gd name="T1" fmla="*/ 2 h 2"/>
                <a:gd name="T2" fmla="*/ 1 w 3"/>
                <a:gd name="T3" fmla="*/ 1 h 2"/>
                <a:gd name="T4" fmla="*/ 0 w 3"/>
                <a:gd name="T5" fmla="*/ 0 h 2"/>
                <a:gd name="T6" fmla="*/ 0 w 3"/>
                <a:gd name="T7" fmla="*/ 0 h 2"/>
                <a:gd name="T8" fmla="*/ 1 w 3"/>
                <a:gd name="T9" fmla="*/ 0 h 2"/>
                <a:gd name="T10" fmla="*/ 3 w 3"/>
                <a:gd name="T11" fmla="*/ 1 h 2"/>
                <a:gd name="T12" fmla="*/ 3 w 3"/>
                <a:gd name="T13" fmla="*/ 2 h 2"/>
                <a:gd name="T14" fmla="*/ 2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2"/>
                  </a:moveTo>
                  <a:cubicBezTo>
                    <a:pt x="1" y="2"/>
                    <a:pt x="1" y="1"/>
                    <a:pt x="1" y="1"/>
                  </a:cubicBezTo>
                  <a:cubicBezTo>
                    <a:pt x="1" y="1"/>
                    <a:pt x="0" y="0"/>
                    <a:pt x="0" y="0"/>
                  </a:cubicBezTo>
                  <a:cubicBezTo>
                    <a:pt x="0" y="0"/>
                    <a:pt x="0" y="0"/>
                    <a:pt x="0" y="0"/>
                  </a:cubicBezTo>
                  <a:cubicBezTo>
                    <a:pt x="0" y="0"/>
                    <a:pt x="0" y="0"/>
                    <a:pt x="1" y="0"/>
                  </a:cubicBezTo>
                  <a:cubicBezTo>
                    <a:pt x="2" y="0"/>
                    <a:pt x="3" y="0"/>
                    <a:pt x="3" y="1"/>
                  </a:cubicBezTo>
                  <a:cubicBezTo>
                    <a:pt x="3" y="1"/>
                    <a:pt x="3" y="2"/>
                    <a:pt x="3"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3" name="Freeform 213">
              <a:extLst>
                <a:ext uri="{FF2B5EF4-FFF2-40B4-BE49-F238E27FC236}">
                  <a16:creationId xmlns:a16="http://schemas.microsoft.com/office/drawing/2014/main" id="{A46CA899-76C9-444D-BDB4-BD66262199A1}"/>
                </a:ext>
              </a:extLst>
            </p:cNvPr>
            <p:cNvSpPr>
              <a:spLocks/>
            </p:cNvSpPr>
            <p:nvPr/>
          </p:nvSpPr>
          <p:spPr bwMode="auto">
            <a:xfrm>
              <a:off x="4162229" y="471933"/>
              <a:ext cx="44450" cy="34925"/>
            </a:xfrm>
            <a:custGeom>
              <a:avLst/>
              <a:gdLst>
                <a:gd name="T0" fmla="*/ 3 w 4"/>
                <a:gd name="T1" fmla="*/ 3 h 3"/>
                <a:gd name="T2" fmla="*/ 2 w 4"/>
                <a:gd name="T3" fmla="*/ 2 h 3"/>
                <a:gd name="T4" fmla="*/ 0 w 4"/>
                <a:gd name="T5" fmla="*/ 2 h 3"/>
                <a:gd name="T6" fmla="*/ 0 w 4"/>
                <a:gd name="T7" fmla="*/ 1 h 3"/>
                <a:gd name="T8" fmla="*/ 1 w 4"/>
                <a:gd name="T9" fmla="*/ 1 h 3"/>
                <a:gd name="T10" fmla="*/ 3 w 4"/>
                <a:gd name="T11" fmla="*/ 2 h 3"/>
                <a:gd name="T12" fmla="*/ 3 w 4"/>
                <a:gd name="T13" fmla="*/ 2 h 3"/>
                <a:gd name="T14" fmla="*/ 3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3"/>
                  </a:moveTo>
                  <a:cubicBezTo>
                    <a:pt x="2" y="3"/>
                    <a:pt x="2" y="3"/>
                    <a:pt x="2" y="2"/>
                  </a:cubicBezTo>
                  <a:cubicBezTo>
                    <a:pt x="1" y="2"/>
                    <a:pt x="1" y="1"/>
                    <a:pt x="0" y="2"/>
                  </a:cubicBezTo>
                  <a:cubicBezTo>
                    <a:pt x="0" y="2"/>
                    <a:pt x="0" y="1"/>
                    <a:pt x="0" y="1"/>
                  </a:cubicBezTo>
                  <a:cubicBezTo>
                    <a:pt x="0" y="1"/>
                    <a:pt x="1" y="1"/>
                    <a:pt x="1" y="1"/>
                  </a:cubicBezTo>
                  <a:cubicBezTo>
                    <a:pt x="2" y="0"/>
                    <a:pt x="3" y="1"/>
                    <a:pt x="3" y="2"/>
                  </a:cubicBezTo>
                  <a:cubicBezTo>
                    <a:pt x="4" y="2"/>
                    <a:pt x="4" y="2"/>
                    <a:pt x="3" y="2"/>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4" name="Freeform 214">
              <a:extLst>
                <a:ext uri="{FF2B5EF4-FFF2-40B4-BE49-F238E27FC236}">
                  <a16:creationId xmlns:a16="http://schemas.microsoft.com/office/drawing/2014/main" id="{6BA7FE31-EFD0-444D-9885-01011DA7B014}"/>
                </a:ext>
              </a:extLst>
            </p:cNvPr>
            <p:cNvSpPr>
              <a:spLocks/>
            </p:cNvSpPr>
            <p:nvPr/>
          </p:nvSpPr>
          <p:spPr bwMode="auto">
            <a:xfrm>
              <a:off x="4105079" y="610045"/>
              <a:ext cx="22225" cy="46038"/>
            </a:xfrm>
            <a:custGeom>
              <a:avLst/>
              <a:gdLst>
                <a:gd name="T0" fmla="*/ 0 w 2"/>
                <a:gd name="T1" fmla="*/ 2 h 4"/>
                <a:gd name="T2" fmla="*/ 1 w 2"/>
                <a:gd name="T3" fmla="*/ 0 h 4"/>
                <a:gd name="T4" fmla="*/ 1 w 2"/>
                <a:gd name="T5" fmla="*/ 0 h 4"/>
                <a:gd name="T6" fmla="*/ 2 w 2"/>
                <a:gd name="T7" fmla="*/ 1 h 4"/>
                <a:gd name="T8" fmla="*/ 1 w 2"/>
                <a:gd name="T9" fmla="*/ 3 h 4"/>
                <a:gd name="T10" fmla="*/ 0 w 2"/>
                <a:gd name="T11" fmla="*/ 3 h 4"/>
                <a:gd name="T12" fmla="*/ 0 w 2"/>
                <a:gd name="T13" fmla="*/ 3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cubicBezTo>
                    <a:pt x="1" y="1"/>
                    <a:pt x="1" y="1"/>
                    <a:pt x="1" y="0"/>
                  </a:cubicBezTo>
                  <a:cubicBezTo>
                    <a:pt x="1" y="0"/>
                    <a:pt x="1" y="0"/>
                    <a:pt x="1" y="0"/>
                  </a:cubicBezTo>
                  <a:cubicBezTo>
                    <a:pt x="1" y="0"/>
                    <a:pt x="2" y="1"/>
                    <a:pt x="2" y="1"/>
                  </a:cubicBezTo>
                  <a:cubicBezTo>
                    <a:pt x="2" y="2"/>
                    <a:pt x="2" y="3"/>
                    <a:pt x="1" y="3"/>
                  </a:cubicBezTo>
                  <a:cubicBezTo>
                    <a:pt x="1" y="4"/>
                    <a:pt x="0" y="3"/>
                    <a:pt x="0" y="3"/>
                  </a:cubicBezTo>
                  <a:cubicBezTo>
                    <a:pt x="0" y="3"/>
                    <a:pt x="0" y="3"/>
                    <a:pt x="0" y="3"/>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5" name="Freeform 215">
              <a:extLst>
                <a:ext uri="{FF2B5EF4-FFF2-40B4-BE49-F238E27FC236}">
                  <a16:creationId xmlns:a16="http://schemas.microsoft.com/office/drawing/2014/main" id="{298AC66B-ADB7-40DA-B49C-DF0A7906B32C}"/>
                </a:ext>
              </a:extLst>
            </p:cNvPr>
            <p:cNvSpPr>
              <a:spLocks/>
            </p:cNvSpPr>
            <p:nvPr/>
          </p:nvSpPr>
          <p:spPr bwMode="auto">
            <a:xfrm>
              <a:off x="4138416" y="598933"/>
              <a:ext cx="23812" cy="34925"/>
            </a:xfrm>
            <a:custGeom>
              <a:avLst/>
              <a:gdLst>
                <a:gd name="T0" fmla="*/ 0 w 2"/>
                <a:gd name="T1" fmla="*/ 0 h 3"/>
                <a:gd name="T2" fmla="*/ 0 w 2"/>
                <a:gd name="T3" fmla="*/ 0 h 3"/>
                <a:gd name="T4" fmla="*/ 1 w 2"/>
                <a:gd name="T5" fmla="*/ 0 h 3"/>
                <a:gd name="T6" fmla="*/ 1 w 2"/>
                <a:gd name="T7" fmla="*/ 3 h 3"/>
                <a:gd name="T8" fmla="*/ 0 w 2"/>
                <a:gd name="T9" fmla="*/ 3 h 3"/>
                <a:gd name="T10" fmla="*/ 0 w 2"/>
                <a:gd name="T11" fmla="*/ 3 h 3"/>
                <a:gd name="T12" fmla="*/ 0 w 2"/>
                <a:gd name="T13" fmla="*/ 1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cubicBezTo>
                    <a:pt x="0" y="0"/>
                    <a:pt x="0" y="0"/>
                    <a:pt x="0" y="0"/>
                  </a:cubicBezTo>
                  <a:cubicBezTo>
                    <a:pt x="1" y="0"/>
                    <a:pt x="1" y="0"/>
                    <a:pt x="1" y="0"/>
                  </a:cubicBezTo>
                  <a:cubicBezTo>
                    <a:pt x="2" y="1"/>
                    <a:pt x="2" y="2"/>
                    <a:pt x="1" y="3"/>
                  </a:cubicBezTo>
                  <a:cubicBezTo>
                    <a:pt x="1" y="3"/>
                    <a:pt x="1" y="3"/>
                    <a:pt x="0" y="3"/>
                  </a:cubicBezTo>
                  <a:cubicBezTo>
                    <a:pt x="0" y="3"/>
                    <a:pt x="0" y="3"/>
                    <a:pt x="0" y="3"/>
                  </a:cubicBezTo>
                  <a:cubicBezTo>
                    <a:pt x="0" y="2"/>
                    <a:pt x="0" y="2"/>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6" name="Freeform 216">
              <a:extLst>
                <a:ext uri="{FF2B5EF4-FFF2-40B4-BE49-F238E27FC236}">
                  <a16:creationId xmlns:a16="http://schemas.microsoft.com/office/drawing/2014/main" id="{1C4F54C7-9027-4458-99C4-5DC8E8C2D728}"/>
                </a:ext>
              </a:extLst>
            </p:cNvPr>
            <p:cNvSpPr>
              <a:spLocks/>
            </p:cNvSpPr>
            <p:nvPr/>
          </p:nvSpPr>
          <p:spPr bwMode="auto">
            <a:xfrm>
              <a:off x="4162229" y="575120"/>
              <a:ext cx="22225" cy="34925"/>
            </a:xfrm>
            <a:custGeom>
              <a:avLst/>
              <a:gdLst>
                <a:gd name="T0" fmla="*/ 1 w 2"/>
                <a:gd name="T1" fmla="*/ 0 h 3"/>
                <a:gd name="T2" fmla="*/ 2 w 2"/>
                <a:gd name="T3" fmla="*/ 2 h 3"/>
                <a:gd name="T4" fmla="*/ 1 w 2"/>
                <a:gd name="T5" fmla="*/ 3 h 3"/>
                <a:gd name="T6" fmla="*/ 0 w 2"/>
                <a:gd name="T7" fmla="*/ 3 h 3"/>
                <a:gd name="T8" fmla="*/ 0 w 2"/>
                <a:gd name="T9" fmla="*/ 1 h 3"/>
                <a:gd name="T10" fmla="*/ 0 w 2"/>
                <a:gd name="T11" fmla="*/ 0 h 3"/>
                <a:gd name="T12" fmla="*/ 0 w 2"/>
                <a:gd name="T13" fmla="*/ 0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2" y="1"/>
                    <a:pt x="2" y="2"/>
                    <a:pt x="2" y="2"/>
                  </a:cubicBezTo>
                  <a:cubicBezTo>
                    <a:pt x="2" y="3"/>
                    <a:pt x="1" y="3"/>
                    <a:pt x="1" y="3"/>
                  </a:cubicBezTo>
                  <a:cubicBezTo>
                    <a:pt x="1" y="3"/>
                    <a:pt x="1" y="3"/>
                    <a:pt x="0" y="3"/>
                  </a:cubicBezTo>
                  <a:cubicBezTo>
                    <a:pt x="0" y="2"/>
                    <a:pt x="0" y="2"/>
                    <a:pt x="0" y="1"/>
                  </a:cubicBezTo>
                  <a:cubicBezTo>
                    <a:pt x="0" y="1"/>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7" name="Freeform 217">
              <a:extLst>
                <a:ext uri="{FF2B5EF4-FFF2-40B4-BE49-F238E27FC236}">
                  <a16:creationId xmlns:a16="http://schemas.microsoft.com/office/drawing/2014/main" id="{C9869CD7-132D-4753-B8FB-EB04BCB5D4CA}"/>
                </a:ext>
              </a:extLst>
            </p:cNvPr>
            <p:cNvSpPr>
              <a:spLocks/>
            </p:cNvSpPr>
            <p:nvPr/>
          </p:nvSpPr>
          <p:spPr bwMode="auto">
            <a:xfrm>
              <a:off x="4173341" y="541783"/>
              <a:ext cx="22225" cy="33338"/>
            </a:xfrm>
            <a:custGeom>
              <a:avLst/>
              <a:gdLst>
                <a:gd name="T0" fmla="*/ 1 w 2"/>
                <a:gd name="T1" fmla="*/ 2 h 3"/>
                <a:gd name="T2" fmla="*/ 0 w 2"/>
                <a:gd name="T3" fmla="*/ 0 h 3"/>
                <a:gd name="T4" fmla="*/ 0 w 2"/>
                <a:gd name="T5" fmla="*/ 0 h 3"/>
                <a:gd name="T6" fmla="*/ 1 w 2"/>
                <a:gd name="T7" fmla="*/ 0 h 3"/>
                <a:gd name="T8" fmla="*/ 2 w 2"/>
                <a:gd name="T9" fmla="*/ 2 h 3"/>
                <a:gd name="T10" fmla="*/ 2 w 2"/>
                <a:gd name="T11" fmla="*/ 3 h 3"/>
                <a:gd name="T12" fmla="*/ 1 w 2"/>
                <a:gd name="T13" fmla="*/ 3 h 3"/>
                <a:gd name="T14" fmla="*/ 1 w 2"/>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2"/>
                  </a:moveTo>
                  <a:cubicBezTo>
                    <a:pt x="0" y="1"/>
                    <a:pt x="0" y="1"/>
                    <a:pt x="0" y="0"/>
                  </a:cubicBezTo>
                  <a:cubicBezTo>
                    <a:pt x="0" y="0"/>
                    <a:pt x="0" y="0"/>
                    <a:pt x="0" y="0"/>
                  </a:cubicBezTo>
                  <a:cubicBezTo>
                    <a:pt x="0" y="0"/>
                    <a:pt x="0" y="0"/>
                    <a:pt x="1" y="0"/>
                  </a:cubicBezTo>
                  <a:cubicBezTo>
                    <a:pt x="2" y="1"/>
                    <a:pt x="2" y="2"/>
                    <a:pt x="2" y="2"/>
                  </a:cubicBezTo>
                  <a:cubicBezTo>
                    <a:pt x="2" y="3"/>
                    <a:pt x="2" y="3"/>
                    <a:pt x="2" y="3"/>
                  </a:cubicBezTo>
                  <a:cubicBezTo>
                    <a:pt x="2" y="3"/>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8" name="Freeform 218">
              <a:extLst>
                <a:ext uri="{FF2B5EF4-FFF2-40B4-BE49-F238E27FC236}">
                  <a16:creationId xmlns:a16="http://schemas.microsoft.com/office/drawing/2014/main" id="{C307C496-9116-45CE-A3E8-7A274B5A81DE}"/>
                </a:ext>
              </a:extLst>
            </p:cNvPr>
            <p:cNvSpPr>
              <a:spLocks/>
            </p:cNvSpPr>
            <p:nvPr/>
          </p:nvSpPr>
          <p:spPr bwMode="auto">
            <a:xfrm>
              <a:off x="4105079" y="656083"/>
              <a:ext cx="22225" cy="34925"/>
            </a:xfrm>
            <a:custGeom>
              <a:avLst/>
              <a:gdLst>
                <a:gd name="T0" fmla="*/ 1 w 2"/>
                <a:gd name="T1" fmla="*/ 2 h 3"/>
                <a:gd name="T2" fmla="*/ 1 w 2"/>
                <a:gd name="T3" fmla="*/ 0 h 3"/>
                <a:gd name="T4" fmla="*/ 1 w 2"/>
                <a:gd name="T5" fmla="*/ 0 h 3"/>
                <a:gd name="T6" fmla="*/ 2 w 2"/>
                <a:gd name="T7" fmla="*/ 1 h 3"/>
                <a:gd name="T8" fmla="*/ 1 w 2"/>
                <a:gd name="T9" fmla="*/ 3 h 3"/>
                <a:gd name="T10" fmla="*/ 0 w 2"/>
                <a:gd name="T11" fmla="*/ 3 h 3"/>
                <a:gd name="T12" fmla="*/ 0 w 2"/>
                <a:gd name="T13" fmla="*/ 3 h 3"/>
                <a:gd name="T14" fmla="*/ 1 w 2"/>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2"/>
                  </a:moveTo>
                  <a:cubicBezTo>
                    <a:pt x="1" y="1"/>
                    <a:pt x="1" y="1"/>
                    <a:pt x="1" y="0"/>
                  </a:cubicBezTo>
                  <a:cubicBezTo>
                    <a:pt x="1" y="0"/>
                    <a:pt x="1" y="0"/>
                    <a:pt x="1" y="0"/>
                  </a:cubicBezTo>
                  <a:cubicBezTo>
                    <a:pt x="2" y="0"/>
                    <a:pt x="2" y="1"/>
                    <a:pt x="2" y="1"/>
                  </a:cubicBezTo>
                  <a:cubicBezTo>
                    <a:pt x="2" y="2"/>
                    <a:pt x="2" y="3"/>
                    <a:pt x="1" y="3"/>
                  </a:cubicBezTo>
                  <a:cubicBezTo>
                    <a:pt x="1" y="3"/>
                    <a:pt x="0" y="3"/>
                    <a:pt x="0" y="3"/>
                  </a:cubicBezTo>
                  <a:cubicBezTo>
                    <a:pt x="0" y="3"/>
                    <a:pt x="0" y="3"/>
                    <a:pt x="0" y="3"/>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9" name="Freeform 219">
              <a:extLst>
                <a:ext uri="{FF2B5EF4-FFF2-40B4-BE49-F238E27FC236}">
                  <a16:creationId xmlns:a16="http://schemas.microsoft.com/office/drawing/2014/main" id="{EE455B0C-A2BD-46E9-9730-FC83089E1336}"/>
                </a:ext>
              </a:extLst>
            </p:cNvPr>
            <p:cNvSpPr>
              <a:spLocks/>
            </p:cNvSpPr>
            <p:nvPr/>
          </p:nvSpPr>
          <p:spPr bwMode="auto">
            <a:xfrm>
              <a:off x="4138416" y="644970"/>
              <a:ext cx="23812" cy="34925"/>
            </a:xfrm>
            <a:custGeom>
              <a:avLst/>
              <a:gdLst>
                <a:gd name="T0" fmla="*/ 1 w 2"/>
                <a:gd name="T1" fmla="*/ 0 h 3"/>
                <a:gd name="T2" fmla="*/ 1 w 2"/>
                <a:gd name="T3" fmla="*/ 0 h 3"/>
                <a:gd name="T4" fmla="*/ 1 w 2"/>
                <a:gd name="T5" fmla="*/ 1 h 3"/>
                <a:gd name="T6" fmla="*/ 1 w 2"/>
                <a:gd name="T7" fmla="*/ 3 h 3"/>
                <a:gd name="T8" fmla="*/ 0 w 2"/>
                <a:gd name="T9" fmla="*/ 3 h 3"/>
                <a:gd name="T10" fmla="*/ 0 w 2"/>
                <a:gd name="T11" fmla="*/ 3 h 3"/>
                <a:gd name="T12" fmla="*/ 0 w 2"/>
                <a:gd name="T13" fmla="*/ 2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1" y="0"/>
                    <a:pt x="1" y="0"/>
                    <a:pt x="1" y="1"/>
                  </a:cubicBezTo>
                  <a:cubicBezTo>
                    <a:pt x="2" y="2"/>
                    <a:pt x="2" y="3"/>
                    <a:pt x="1" y="3"/>
                  </a:cubicBezTo>
                  <a:cubicBezTo>
                    <a:pt x="1" y="3"/>
                    <a:pt x="1" y="3"/>
                    <a:pt x="0" y="3"/>
                  </a:cubicBezTo>
                  <a:cubicBezTo>
                    <a:pt x="0" y="3"/>
                    <a:pt x="0" y="3"/>
                    <a:pt x="0" y="3"/>
                  </a:cubicBezTo>
                  <a:cubicBezTo>
                    <a:pt x="0" y="2"/>
                    <a:pt x="0" y="2"/>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0" name="Freeform 220">
              <a:extLst>
                <a:ext uri="{FF2B5EF4-FFF2-40B4-BE49-F238E27FC236}">
                  <a16:creationId xmlns:a16="http://schemas.microsoft.com/office/drawing/2014/main" id="{0320464C-1D87-48EF-B1ED-4C0D548324AC}"/>
                </a:ext>
              </a:extLst>
            </p:cNvPr>
            <p:cNvSpPr>
              <a:spLocks/>
            </p:cNvSpPr>
            <p:nvPr/>
          </p:nvSpPr>
          <p:spPr bwMode="auto">
            <a:xfrm>
              <a:off x="4162229" y="621158"/>
              <a:ext cx="33337" cy="46038"/>
            </a:xfrm>
            <a:custGeom>
              <a:avLst/>
              <a:gdLst>
                <a:gd name="T0" fmla="*/ 1 w 3"/>
                <a:gd name="T1" fmla="*/ 1 h 4"/>
                <a:gd name="T2" fmla="*/ 1 w 3"/>
                <a:gd name="T3" fmla="*/ 0 h 4"/>
                <a:gd name="T4" fmla="*/ 2 w 3"/>
                <a:gd name="T5" fmla="*/ 1 h 4"/>
                <a:gd name="T6" fmla="*/ 2 w 3"/>
                <a:gd name="T7" fmla="*/ 4 h 4"/>
                <a:gd name="T8" fmla="*/ 1 w 3"/>
                <a:gd name="T9" fmla="*/ 4 h 4"/>
                <a:gd name="T10" fmla="*/ 1 w 3"/>
                <a:gd name="T11" fmla="*/ 3 h 4"/>
                <a:gd name="T12" fmla="*/ 1 w 3"/>
                <a:gd name="T13" fmla="*/ 2 h 4"/>
                <a:gd name="T14" fmla="*/ 1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1"/>
                  </a:moveTo>
                  <a:cubicBezTo>
                    <a:pt x="1" y="0"/>
                    <a:pt x="1" y="0"/>
                    <a:pt x="1" y="0"/>
                  </a:cubicBezTo>
                  <a:cubicBezTo>
                    <a:pt x="1" y="1"/>
                    <a:pt x="1" y="1"/>
                    <a:pt x="2" y="1"/>
                  </a:cubicBezTo>
                  <a:cubicBezTo>
                    <a:pt x="3" y="2"/>
                    <a:pt x="2" y="3"/>
                    <a:pt x="2" y="4"/>
                  </a:cubicBezTo>
                  <a:cubicBezTo>
                    <a:pt x="2" y="4"/>
                    <a:pt x="1" y="4"/>
                    <a:pt x="1" y="4"/>
                  </a:cubicBezTo>
                  <a:cubicBezTo>
                    <a:pt x="1" y="4"/>
                    <a:pt x="1" y="4"/>
                    <a:pt x="1" y="3"/>
                  </a:cubicBezTo>
                  <a:cubicBezTo>
                    <a:pt x="0" y="3"/>
                    <a:pt x="1" y="3"/>
                    <a:pt x="1"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1" name="Freeform 221">
              <a:extLst>
                <a:ext uri="{FF2B5EF4-FFF2-40B4-BE49-F238E27FC236}">
                  <a16:creationId xmlns:a16="http://schemas.microsoft.com/office/drawing/2014/main" id="{21529EFC-7D11-442B-9B94-3A718523C540}"/>
                </a:ext>
              </a:extLst>
            </p:cNvPr>
            <p:cNvSpPr>
              <a:spLocks/>
            </p:cNvSpPr>
            <p:nvPr/>
          </p:nvSpPr>
          <p:spPr bwMode="auto">
            <a:xfrm>
              <a:off x="4195566" y="598933"/>
              <a:ext cx="22225" cy="46038"/>
            </a:xfrm>
            <a:custGeom>
              <a:avLst/>
              <a:gdLst>
                <a:gd name="T0" fmla="*/ 1 w 2"/>
                <a:gd name="T1" fmla="*/ 1 h 4"/>
                <a:gd name="T2" fmla="*/ 1 w 2"/>
                <a:gd name="T3" fmla="*/ 3 h 4"/>
                <a:gd name="T4" fmla="*/ 1 w 2"/>
                <a:gd name="T5" fmla="*/ 4 h 4"/>
                <a:gd name="T6" fmla="*/ 0 w 2"/>
                <a:gd name="T7" fmla="*/ 3 h 4"/>
                <a:gd name="T8" fmla="*/ 0 w 2"/>
                <a:gd name="T9" fmla="*/ 2 h 4"/>
                <a:gd name="T10" fmla="*/ 0 w 2"/>
                <a:gd name="T11" fmla="*/ 0 h 4"/>
                <a:gd name="T12" fmla="*/ 0 w 2"/>
                <a:gd name="T13" fmla="*/ 0 h 4"/>
                <a:gd name="T14" fmla="*/ 1 w 2"/>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1"/>
                  </a:moveTo>
                  <a:cubicBezTo>
                    <a:pt x="2" y="2"/>
                    <a:pt x="2" y="3"/>
                    <a:pt x="1" y="3"/>
                  </a:cubicBezTo>
                  <a:cubicBezTo>
                    <a:pt x="1" y="3"/>
                    <a:pt x="1" y="4"/>
                    <a:pt x="1" y="4"/>
                  </a:cubicBezTo>
                  <a:cubicBezTo>
                    <a:pt x="0" y="4"/>
                    <a:pt x="0" y="4"/>
                    <a:pt x="0" y="3"/>
                  </a:cubicBezTo>
                  <a:cubicBezTo>
                    <a:pt x="0" y="3"/>
                    <a:pt x="0" y="3"/>
                    <a:pt x="0" y="2"/>
                  </a:cubicBezTo>
                  <a:cubicBezTo>
                    <a:pt x="0" y="2"/>
                    <a:pt x="0" y="1"/>
                    <a:pt x="0" y="0"/>
                  </a:cubicBezTo>
                  <a:cubicBezTo>
                    <a:pt x="0" y="0"/>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2" name="Freeform 222">
              <a:extLst>
                <a:ext uri="{FF2B5EF4-FFF2-40B4-BE49-F238E27FC236}">
                  <a16:creationId xmlns:a16="http://schemas.microsoft.com/office/drawing/2014/main" id="{0E293D74-1BE7-4C3D-80B8-7F69939ADF63}"/>
                </a:ext>
              </a:extLst>
            </p:cNvPr>
            <p:cNvSpPr>
              <a:spLocks/>
            </p:cNvSpPr>
            <p:nvPr/>
          </p:nvSpPr>
          <p:spPr bwMode="auto">
            <a:xfrm>
              <a:off x="4206679" y="575120"/>
              <a:ext cx="23812" cy="34925"/>
            </a:xfrm>
            <a:custGeom>
              <a:avLst/>
              <a:gdLst>
                <a:gd name="T0" fmla="*/ 0 w 2"/>
                <a:gd name="T1" fmla="*/ 2 h 3"/>
                <a:gd name="T2" fmla="*/ 0 w 2"/>
                <a:gd name="T3" fmla="*/ 0 h 3"/>
                <a:gd name="T4" fmla="*/ 0 w 2"/>
                <a:gd name="T5" fmla="*/ 0 h 3"/>
                <a:gd name="T6" fmla="*/ 1 w 2"/>
                <a:gd name="T7" fmla="*/ 0 h 3"/>
                <a:gd name="T8" fmla="*/ 2 w 2"/>
                <a:gd name="T9" fmla="*/ 2 h 3"/>
                <a:gd name="T10" fmla="*/ 2 w 2"/>
                <a:gd name="T11" fmla="*/ 3 h 3"/>
                <a:gd name="T12" fmla="*/ 1 w 2"/>
                <a:gd name="T13" fmla="*/ 3 h 3"/>
                <a:gd name="T14" fmla="*/ 0 w 2"/>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2"/>
                  </a:moveTo>
                  <a:cubicBezTo>
                    <a:pt x="0" y="1"/>
                    <a:pt x="0" y="1"/>
                    <a:pt x="0" y="0"/>
                  </a:cubicBezTo>
                  <a:cubicBezTo>
                    <a:pt x="0" y="0"/>
                    <a:pt x="0" y="0"/>
                    <a:pt x="0" y="0"/>
                  </a:cubicBezTo>
                  <a:cubicBezTo>
                    <a:pt x="0" y="0"/>
                    <a:pt x="0" y="0"/>
                    <a:pt x="1" y="0"/>
                  </a:cubicBezTo>
                  <a:cubicBezTo>
                    <a:pt x="2" y="1"/>
                    <a:pt x="2" y="2"/>
                    <a:pt x="2" y="2"/>
                  </a:cubicBezTo>
                  <a:cubicBezTo>
                    <a:pt x="2" y="3"/>
                    <a:pt x="2" y="3"/>
                    <a:pt x="2" y="3"/>
                  </a:cubicBezTo>
                  <a:cubicBezTo>
                    <a:pt x="1" y="3"/>
                    <a:pt x="1" y="3"/>
                    <a:pt x="1" y="3"/>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3" name="Freeform 223">
              <a:extLst>
                <a:ext uri="{FF2B5EF4-FFF2-40B4-BE49-F238E27FC236}">
                  <a16:creationId xmlns:a16="http://schemas.microsoft.com/office/drawing/2014/main" id="{003D9646-5490-48A4-A632-5BF08E4EE572}"/>
                </a:ext>
              </a:extLst>
            </p:cNvPr>
            <p:cNvSpPr>
              <a:spLocks/>
            </p:cNvSpPr>
            <p:nvPr/>
          </p:nvSpPr>
          <p:spPr bwMode="auto">
            <a:xfrm>
              <a:off x="4217791" y="541783"/>
              <a:ext cx="23812" cy="33338"/>
            </a:xfrm>
            <a:custGeom>
              <a:avLst/>
              <a:gdLst>
                <a:gd name="T0" fmla="*/ 0 w 2"/>
                <a:gd name="T1" fmla="*/ 2 h 3"/>
                <a:gd name="T2" fmla="*/ 0 w 2"/>
                <a:gd name="T3" fmla="*/ 1 h 3"/>
                <a:gd name="T4" fmla="*/ 0 w 2"/>
                <a:gd name="T5" fmla="*/ 0 h 3"/>
                <a:gd name="T6" fmla="*/ 1 w 2"/>
                <a:gd name="T7" fmla="*/ 1 h 3"/>
                <a:gd name="T8" fmla="*/ 2 w 2"/>
                <a:gd name="T9" fmla="*/ 2 h 3"/>
                <a:gd name="T10" fmla="*/ 2 w 2"/>
                <a:gd name="T11" fmla="*/ 3 h 3"/>
                <a:gd name="T12" fmla="*/ 1 w 2"/>
                <a:gd name="T13" fmla="*/ 3 h 3"/>
                <a:gd name="T14" fmla="*/ 0 w 2"/>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2"/>
                  </a:moveTo>
                  <a:cubicBezTo>
                    <a:pt x="0" y="1"/>
                    <a:pt x="0" y="1"/>
                    <a:pt x="0" y="1"/>
                  </a:cubicBezTo>
                  <a:cubicBezTo>
                    <a:pt x="0" y="1"/>
                    <a:pt x="0" y="0"/>
                    <a:pt x="0" y="0"/>
                  </a:cubicBezTo>
                  <a:cubicBezTo>
                    <a:pt x="0" y="0"/>
                    <a:pt x="0" y="0"/>
                    <a:pt x="1" y="1"/>
                  </a:cubicBezTo>
                  <a:cubicBezTo>
                    <a:pt x="2" y="1"/>
                    <a:pt x="2" y="2"/>
                    <a:pt x="2" y="2"/>
                  </a:cubicBezTo>
                  <a:cubicBezTo>
                    <a:pt x="2" y="3"/>
                    <a:pt x="2" y="3"/>
                    <a:pt x="2" y="3"/>
                  </a:cubicBezTo>
                  <a:cubicBezTo>
                    <a:pt x="2" y="3"/>
                    <a:pt x="1" y="3"/>
                    <a:pt x="1" y="3"/>
                  </a:cubicBezTo>
                  <a:cubicBezTo>
                    <a:pt x="1" y="3"/>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4" name="Freeform 224">
              <a:extLst>
                <a:ext uri="{FF2B5EF4-FFF2-40B4-BE49-F238E27FC236}">
                  <a16:creationId xmlns:a16="http://schemas.microsoft.com/office/drawing/2014/main" id="{23A36ACF-F431-4227-A650-D6FC718ABB11}"/>
                </a:ext>
              </a:extLst>
            </p:cNvPr>
            <p:cNvSpPr>
              <a:spLocks/>
            </p:cNvSpPr>
            <p:nvPr/>
          </p:nvSpPr>
          <p:spPr bwMode="auto">
            <a:xfrm>
              <a:off x="4217791" y="517970"/>
              <a:ext cx="34925" cy="23813"/>
            </a:xfrm>
            <a:custGeom>
              <a:avLst/>
              <a:gdLst>
                <a:gd name="T0" fmla="*/ 1 w 3"/>
                <a:gd name="T1" fmla="*/ 1 h 2"/>
                <a:gd name="T2" fmla="*/ 0 w 3"/>
                <a:gd name="T3" fmla="*/ 0 h 2"/>
                <a:gd name="T4" fmla="*/ 0 w 3"/>
                <a:gd name="T5" fmla="*/ 0 h 2"/>
                <a:gd name="T6" fmla="*/ 1 w 3"/>
                <a:gd name="T7" fmla="*/ 0 h 2"/>
                <a:gd name="T8" fmla="*/ 3 w 3"/>
                <a:gd name="T9" fmla="*/ 1 h 2"/>
                <a:gd name="T10" fmla="*/ 2 w 3"/>
                <a:gd name="T11" fmla="*/ 2 h 2"/>
                <a:gd name="T12" fmla="*/ 2 w 3"/>
                <a:gd name="T13" fmla="*/ 2 h 2"/>
                <a:gd name="T14" fmla="*/ 1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1"/>
                  </a:moveTo>
                  <a:cubicBezTo>
                    <a:pt x="1" y="1"/>
                    <a:pt x="0" y="0"/>
                    <a:pt x="0" y="0"/>
                  </a:cubicBezTo>
                  <a:cubicBezTo>
                    <a:pt x="0" y="0"/>
                    <a:pt x="0" y="0"/>
                    <a:pt x="0" y="0"/>
                  </a:cubicBezTo>
                  <a:cubicBezTo>
                    <a:pt x="0" y="0"/>
                    <a:pt x="0" y="0"/>
                    <a:pt x="1" y="0"/>
                  </a:cubicBezTo>
                  <a:cubicBezTo>
                    <a:pt x="2" y="0"/>
                    <a:pt x="3" y="0"/>
                    <a:pt x="3" y="1"/>
                  </a:cubicBezTo>
                  <a:cubicBezTo>
                    <a:pt x="3" y="1"/>
                    <a:pt x="3" y="2"/>
                    <a:pt x="2" y="2"/>
                  </a:cubicBezTo>
                  <a:cubicBezTo>
                    <a:pt x="2" y="2"/>
                    <a:pt x="2" y="2"/>
                    <a:pt x="2"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5" name="Freeform 225">
              <a:extLst>
                <a:ext uri="{FF2B5EF4-FFF2-40B4-BE49-F238E27FC236}">
                  <a16:creationId xmlns:a16="http://schemas.microsoft.com/office/drawing/2014/main" id="{CA59FE01-9D20-49DD-A51F-E5BB286BADBC}"/>
                </a:ext>
              </a:extLst>
            </p:cNvPr>
            <p:cNvSpPr>
              <a:spLocks/>
            </p:cNvSpPr>
            <p:nvPr/>
          </p:nvSpPr>
          <p:spPr bwMode="auto">
            <a:xfrm>
              <a:off x="4206679" y="471933"/>
              <a:ext cx="34925" cy="34925"/>
            </a:xfrm>
            <a:custGeom>
              <a:avLst/>
              <a:gdLst>
                <a:gd name="T0" fmla="*/ 3 w 3"/>
                <a:gd name="T1" fmla="*/ 3 h 3"/>
                <a:gd name="T2" fmla="*/ 2 w 3"/>
                <a:gd name="T3" fmla="*/ 2 h 3"/>
                <a:gd name="T4" fmla="*/ 0 w 3"/>
                <a:gd name="T5" fmla="*/ 1 h 3"/>
                <a:gd name="T6" fmla="*/ 0 w 3"/>
                <a:gd name="T7" fmla="*/ 1 h 3"/>
                <a:gd name="T8" fmla="*/ 1 w 3"/>
                <a:gd name="T9" fmla="*/ 1 h 3"/>
                <a:gd name="T10" fmla="*/ 3 w 3"/>
                <a:gd name="T11" fmla="*/ 2 h 3"/>
                <a:gd name="T12" fmla="*/ 3 w 3"/>
                <a:gd name="T13" fmla="*/ 3 h 3"/>
                <a:gd name="T14" fmla="*/ 3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3"/>
                  </a:moveTo>
                  <a:cubicBezTo>
                    <a:pt x="2" y="3"/>
                    <a:pt x="2" y="3"/>
                    <a:pt x="2" y="2"/>
                  </a:cubicBezTo>
                  <a:cubicBezTo>
                    <a:pt x="1" y="2"/>
                    <a:pt x="1" y="1"/>
                    <a:pt x="0" y="1"/>
                  </a:cubicBezTo>
                  <a:cubicBezTo>
                    <a:pt x="0" y="1"/>
                    <a:pt x="0" y="1"/>
                    <a:pt x="0" y="1"/>
                  </a:cubicBezTo>
                  <a:cubicBezTo>
                    <a:pt x="0" y="1"/>
                    <a:pt x="1" y="1"/>
                    <a:pt x="1" y="1"/>
                  </a:cubicBezTo>
                  <a:cubicBezTo>
                    <a:pt x="2" y="0"/>
                    <a:pt x="3" y="1"/>
                    <a:pt x="3" y="2"/>
                  </a:cubicBezTo>
                  <a:cubicBezTo>
                    <a:pt x="3" y="2"/>
                    <a:pt x="3" y="2"/>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6" name="Freeform 226">
              <a:extLst>
                <a:ext uri="{FF2B5EF4-FFF2-40B4-BE49-F238E27FC236}">
                  <a16:creationId xmlns:a16="http://schemas.microsoft.com/office/drawing/2014/main" id="{85F0021B-F273-47A7-815A-D7F28A73AE15}"/>
                </a:ext>
              </a:extLst>
            </p:cNvPr>
            <p:cNvSpPr>
              <a:spLocks noEditPoints="1"/>
            </p:cNvSpPr>
            <p:nvPr/>
          </p:nvSpPr>
          <p:spPr bwMode="auto">
            <a:xfrm>
              <a:off x="4162229" y="794195"/>
              <a:ext cx="147637" cy="149225"/>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9 h 13"/>
                <a:gd name="T12" fmla="*/ 4 w 13"/>
                <a:gd name="T13" fmla="*/ 6 h 13"/>
                <a:gd name="T14" fmla="*/ 7 w 13"/>
                <a:gd name="T15" fmla="*/ 3 h 13"/>
                <a:gd name="T16" fmla="*/ 10 w 13"/>
                <a:gd name="T17" fmla="*/ 6 h 13"/>
                <a:gd name="T18" fmla="*/ 7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6"/>
                  </a:cubicBezTo>
                  <a:cubicBezTo>
                    <a:pt x="0" y="10"/>
                    <a:pt x="3" y="13"/>
                    <a:pt x="7" y="13"/>
                  </a:cubicBezTo>
                  <a:cubicBezTo>
                    <a:pt x="11" y="13"/>
                    <a:pt x="13" y="10"/>
                    <a:pt x="13" y="6"/>
                  </a:cubicBezTo>
                  <a:cubicBezTo>
                    <a:pt x="13" y="3"/>
                    <a:pt x="11" y="0"/>
                    <a:pt x="7" y="0"/>
                  </a:cubicBezTo>
                  <a:close/>
                  <a:moveTo>
                    <a:pt x="7" y="9"/>
                  </a:moveTo>
                  <a:cubicBezTo>
                    <a:pt x="5" y="9"/>
                    <a:pt x="4" y="8"/>
                    <a:pt x="4" y="6"/>
                  </a:cubicBezTo>
                  <a:cubicBezTo>
                    <a:pt x="4" y="5"/>
                    <a:pt x="5" y="3"/>
                    <a:pt x="7" y="3"/>
                  </a:cubicBezTo>
                  <a:cubicBezTo>
                    <a:pt x="8" y="3"/>
                    <a:pt x="10" y="5"/>
                    <a:pt x="10" y="6"/>
                  </a:cubicBezTo>
                  <a:cubicBezTo>
                    <a:pt x="10" y="8"/>
                    <a:pt x="8" y="9"/>
                    <a:pt x="7"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7" name="Freeform 227">
              <a:extLst>
                <a:ext uri="{FF2B5EF4-FFF2-40B4-BE49-F238E27FC236}">
                  <a16:creationId xmlns:a16="http://schemas.microsoft.com/office/drawing/2014/main" id="{BA0DAAB8-0440-4A2A-B5AF-64B68F5413B1}"/>
                </a:ext>
              </a:extLst>
            </p:cNvPr>
            <p:cNvSpPr>
              <a:spLocks noEditPoints="1"/>
            </p:cNvSpPr>
            <p:nvPr/>
          </p:nvSpPr>
          <p:spPr bwMode="auto">
            <a:xfrm>
              <a:off x="4332091" y="794195"/>
              <a:ext cx="147637" cy="149225"/>
            </a:xfrm>
            <a:custGeom>
              <a:avLst/>
              <a:gdLst>
                <a:gd name="T0" fmla="*/ 6 w 13"/>
                <a:gd name="T1" fmla="*/ 0 h 13"/>
                <a:gd name="T2" fmla="*/ 0 w 13"/>
                <a:gd name="T3" fmla="*/ 6 h 13"/>
                <a:gd name="T4" fmla="*/ 6 w 13"/>
                <a:gd name="T5" fmla="*/ 13 h 13"/>
                <a:gd name="T6" fmla="*/ 13 w 13"/>
                <a:gd name="T7" fmla="*/ 6 h 13"/>
                <a:gd name="T8" fmla="*/ 6 w 13"/>
                <a:gd name="T9" fmla="*/ 0 h 13"/>
                <a:gd name="T10" fmla="*/ 6 w 13"/>
                <a:gd name="T11" fmla="*/ 9 h 13"/>
                <a:gd name="T12" fmla="*/ 3 w 13"/>
                <a:gd name="T13" fmla="*/ 6 h 13"/>
                <a:gd name="T14" fmla="*/ 6 w 13"/>
                <a:gd name="T15" fmla="*/ 3 h 13"/>
                <a:gd name="T16" fmla="*/ 9 w 13"/>
                <a:gd name="T17" fmla="*/ 6 h 13"/>
                <a:gd name="T18" fmla="*/ 6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6"/>
                  </a:cubicBezTo>
                  <a:cubicBezTo>
                    <a:pt x="0" y="10"/>
                    <a:pt x="3" y="13"/>
                    <a:pt x="6" y="13"/>
                  </a:cubicBezTo>
                  <a:cubicBezTo>
                    <a:pt x="10" y="13"/>
                    <a:pt x="13" y="10"/>
                    <a:pt x="13" y="6"/>
                  </a:cubicBezTo>
                  <a:cubicBezTo>
                    <a:pt x="13" y="3"/>
                    <a:pt x="10" y="0"/>
                    <a:pt x="6" y="0"/>
                  </a:cubicBezTo>
                  <a:close/>
                  <a:moveTo>
                    <a:pt x="6" y="9"/>
                  </a:moveTo>
                  <a:cubicBezTo>
                    <a:pt x="5" y="9"/>
                    <a:pt x="3" y="8"/>
                    <a:pt x="3" y="6"/>
                  </a:cubicBezTo>
                  <a:cubicBezTo>
                    <a:pt x="3" y="5"/>
                    <a:pt x="5" y="3"/>
                    <a:pt x="6" y="3"/>
                  </a:cubicBezTo>
                  <a:cubicBezTo>
                    <a:pt x="8" y="3"/>
                    <a:pt x="9" y="5"/>
                    <a:pt x="9" y="6"/>
                  </a:cubicBezTo>
                  <a:cubicBezTo>
                    <a:pt x="9" y="8"/>
                    <a:pt x="8" y="9"/>
                    <a:pt x="6"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8" name="Freeform 228">
              <a:extLst>
                <a:ext uri="{FF2B5EF4-FFF2-40B4-BE49-F238E27FC236}">
                  <a16:creationId xmlns:a16="http://schemas.microsoft.com/office/drawing/2014/main" id="{28C5B939-8FCD-44F6-973F-F5CAD5B01539}"/>
                </a:ext>
              </a:extLst>
            </p:cNvPr>
            <p:cNvSpPr>
              <a:spLocks noEditPoints="1"/>
            </p:cNvSpPr>
            <p:nvPr/>
          </p:nvSpPr>
          <p:spPr bwMode="auto">
            <a:xfrm>
              <a:off x="4889304" y="794195"/>
              <a:ext cx="147637" cy="149225"/>
            </a:xfrm>
            <a:custGeom>
              <a:avLst/>
              <a:gdLst>
                <a:gd name="T0" fmla="*/ 6 w 13"/>
                <a:gd name="T1" fmla="*/ 0 h 13"/>
                <a:gd name="T2" fmla="*/ 0 w 13"/>
                <a:gd name="T3" fmla="*/ 6 h 13"/>
                <a:gd name="T4" fmla="*/ 6 w 13"/>
                <a:gd name="T5" fmla="*/ 13 h 13"/>
                <a:gd name="T6" fmla="*/ 13 w 13"/>
                <a:gd name="T7" fmla="*/ 6 h 13"/>
                <a:gd name="T8" fmla="*/ 6 w 13"/>
                <a:gd name="T9" fmla="*/ 0 h 13"/>
                <a:gd name="T10" fmla="*/ 6 w 13"/>
                <a:gd name="T11" fmla="*/ 9 h 13"/>
                <a:gd name="T12" fmla="*/ 4 w 13"/>
                <a:gd name="T13" fmla="*/ 6 h 13"/>
                <a:gd name="T14" fmla="*/ 6 w 13"/>
                <a:gd name="T15" fmla="*/ 3 h 13"/>
                <a:gd name="T16" fmla="*/ 9 w 13"/>
                <a:gd name="T17" fmla="*/ 6 h 13"/>
                <a:gd name="T18" fmla="*/ 6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6"/>
                  </a:cubicBezTo>
                  <a:cubicBezTo>
                    <a:pt x="0" y="10"/>
                    <a:pt x="3" y="13"/>
                    <a:pt x="6" y="13"/>
                  </a:cubicBezTo>
                  <a:cubicBezTo>
                    <a:pt x="10" y="13"/>
                    <a:pt x="13" y="10"/>
                    <a:pt x="13" y="6"/>
                  </a:cubicBezTo>
                  <a:cubicBezTo>
                    <a:pt x="13" y="3"/>
                    <a:pt x="10" y="0"/>
                    <a:pt x="6" y="0"/>
                  </a:cubicBezTo>
                  <a:close/>
                  <a:moveTo>
                    <a:pt x="6" y="9"/>
                  </a:moveTo>
                  <a:cubicBezTo>
                    <a:pt x="5" y="9"/>
                    <a:pt x="4" y="8"/>
                    <a:pt x="4" y="6"/>
                  </a:cubicBezTo>
                  <a:cubicBezTo>
                    <a:pt x="4" y="5"/>
                    <a:pt x="5" y="3"/>
                    <a:pt x="6" y="3"/>
                  </a:cubicBezTo>
                  <a:cubicBezTo>
                    <a:pt x="8" y="3"/>
                    <a:pt x="9" y="5"/>
                    <a:pt x="9" y="6"/>
                  </a:cubicBezTo>
                  <a:cubicBezTo>
                    <a:pt x="9" y="8"/>
                    <a:pt x="8" y="9"/>
                    <a:pt x="6"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9" name="Freeform 229">
              <a:extLst>
                <a:ext uri="{FF2B5EF4-FFF2-40B4-BE49-F238E27FC236}">
                  <a16:creationId xmlns:a16="http://schemas.microsoft.com/office/drawing/2014/main" id="{4A5AE610-4F59-4273-AB1A-E6C417D0434E}"/>
                </a:ext>
              </a:extLst>
            </p:cNvPr>
            <p:cNvSpPr>
              <a:spLocks noEditPoints="1"/>
            </p:cNvSpPr>
            <p:nvPr/>
          </p:nvSpPr>
          <p:spPr bwMode="auto">
            <a:xfrm>
              <a:off x="4889304" y="484633"/>
              <a:ext cx="284162" cy="377825"/>
            </a:xfrm>
            <a:custGeom>
              <a:avLst/>
              <a:gdLst>
                <a:gd name="T0" fmla="*/ 24 w 25"/>
                <a:gd name="T1" fmla="*/ 14 h 33"/>
                <a:gd name="T2" fmla="*/ 19 w 25"/>
                <a:gd name="T3" fmla="*/ 2 h 33"/>
                <a:gd name="T4" fmla="*/ 17 w 25"/>
                <a:gd name="T5" fmla="*/ 0 h 33"/>
                <a:gd name="T6" fmla="*/ 1 w 25"/>
                <a:gd name="T7" fmla="*/ 0 h 33"/>
                <a:gd name="T8" fmla="*/ 0 w 25"/>
                <a:gd name="T9" fmla="*/ 2 h 33"/>
                <a:gd name="T10" fmla="*/ 0 w 25"/>
                <a:gd name="T11" fmla="*/ 24 h 33"/>
                <a:gd name="T12" fmla="*/ 1 w 25"/>
                <a:gd name="T13" fmla="*/ 26 h 33"/>
                <a:gd name="T14" fmla="*/ 1 w 25"/>
                <a:gd name="T15" fmla="*/ 26 h 33"/>
                <a:gd name="T16" fmla="*/ 2 w 25"/>
                <a:gd name="T17" fmla="*/ 26 h 33"/>
                <a:gd name="T18" fmla="*/ 4 w 25"/>
                <a:gd name="T19" fmla="*/ 26 h 33"/>
                <a:gd name="T20" fmla="*/ 5 w 25"/>
                <a:gd name="T21" fmla="*/ 26 h 33"/>
                <a:gd name="T22" fmla="*/ 7 w 25"/>
                <a:gd name="T23" fmla="*/ 26 h 33"/>
                <a:gd name="T24" fmla="*/ 14 w 25"/>
                <a:gd name="T25" fmla="*/ 33 h 33"/>
                <a:gd name="T26" fmla="*/ 14 w 25"/>
                <a:gd name="T27" fmla="*/ 33 h 33"/>
                <a:gd name="T28" fmla="*/ 15 w 25"/>
                <a:gd name="T29" fmla="*/ 33 h 33"/>
                <a:gd name="T30" fmla="*/ 16 w 25"/>
                <a:gd name="T31" fmla="*/ 33 h 33"/>
                <a:gd name="T32" fmla="*/ 24 w 25"/>
                <a:gd name="T33" fmla="*/ 33 h 33"/>
                <a:gd name="T34" fmla="*/ 25 w 25"/>
                <a:gd name="T35" fmla="*/ 32 h 33"/>
                <a:gd name="T36" fmla="*/ 25 w 25"/>
                <a:gd name="T37" fmla="*/ 17 h 33"/>
                <a:gd name="T38" fmla="*/ 24 w 25"/>
                <a:gd name="T39" fmla="*/ 14 h 33"/>
                <a:gd name="T40" fmla="*/ 18 w 25"/>
                <a:gd name="T41" fmla="*/ 14 h 33"/>
                <a:gd name="T42" fmla="*/ 7 w 25"/>
                <a:gd name="T43" fmla="*/ 13 h 33"/>
                <a:gd name="T44" fmla="*/ 6 w 25"/>
                <a:gd name="T45" fmla="*/ 12 h 33"/>
                <a:gd name="T46" fmla="*/ 5 w 25"/>
                <a:gd name="T47" fmla="*/ 4 h 33"/>
                <a:gd name="T48" fmla="*/ 6 w 25"/>
                <a:gd name="T49" fmla="*/ 3 h 33"/>
                <a:gd name="T50" fmla="*/ 14 w 25"/>
                <a:gd name="T51" fmla="*/ 3 h 33"/>
                <a:gd name="T52" fmla="*/ 14 w 25"/>
                <a:gd name="T53" fmla="*/ 4 h 33"/>
                <a:gd name="T54" fmla="*/ 18 w 25"/>
                <a:gd name="T55" fmla="*/ 14 h 33"/>
                <a:gd name="T56" fmla="*/ 18 w 25"/>
                <a:gd name="T57" fmla="*/ 14 h 33"/>
                <a:gd name="T58" fmla="*/ 21 w 25"/>
                <a:gd name="T59" fmla="*/ 15 h 33"/>
                <a:gd name="T60" fmla="*/ 19 w 25"/>
                <a:gd name="T61" fmla="*/ 13 h 33"/>
                <a:gd name="T62" fmla="*/ 16 w 25"/>
                <a:gd name="T63" fmla="*/ 5 h 33"/>
                <a:gd name="T64" fmla="*/ 17 w 25"/>
                <a:gd name="T65" fmla="*/ 3 h 33"/>
                <a:gd name="T66" fmla="*/ 19 w 25"/>
                <a:gd name="T67" fmla="*/ 3 h 33"/>
                <a:gd name="T68" fmla="*/ 24 w 25"/>
                <a:gd name="T69" fmla="*/ 14 h 33"/>
                <a:gd name="T70" fmla="*/ 24 w 25"/>
                <a:gd name="T71" fmla="*/ 15 h 33"/>
                <a:gd name="T72" fmla="*/ 21 w 25"/>
                <a:gd name="T7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4" y="14"/>
                  </a:moveTo>
                  <a:cubicBezTo>
                    <a:pt x="19" y="2"/>
                    <a:pt x="19" y="2"/>
                    <a:pt x="19" y="2"/>
                  </a:cubicBezTo>
                  <a:cubicBezTo>
                    <a:pt x="19" y="1"/>
                    <a:pt x="18" y="0"/>
                    <a:pt x="17" y="0"/>
                  </a:cubicBezTo>
                  <a:cubicBezTo>
                    <a:pt x="1" y="0"/>
                    <a:pt x="1" y="0"/>
                    <a:pt x="1" y="0"/>
                  </a:cubicBezTo>
                  <a:cubicBezTo>
                    <a:pt x="1" y="0"/>
                    <a:pt x="0" y="1"/>
                    <a:pt x="0" y="2"/>
                  </a:cubicBezTo>
                  <a:cubicBezTo>
                    <a:pt x="0" y="24"/>
                    <a:pt x="0" y="24"/>
                    <a:pt x="0" y="24"/>
                  </a:cubicBezTo>
                  <a:cubicBezTo>
                    <a:pt x="0" y="25"/>
                    <a:pt x="1" y="26"/>
                    <a:pt x="1" y="26"/>
                  </a:cubicBezTo>
                  <a:cubicBezTo>
                    <a:pt x="1" y="26"/>
                    <a:pt x="1" y="26"/>
                    <a:pt x="1" y="26"/>
                  </a:cubicBezTo>
                  <a:cubicBezTo>
                    <a:pt x="1" y="26"/>
                    <a:pt x="2" y="26"/>
                    <a:pt x="2" y="26"/>
                  </a:cubicBezTo>
                  <a:cubicBezTo>
                    <a:pt x="3" y="26"/>
                    <a:pt x="4" y="26"/>
                    <a:pt x="4" y="26"/>
                  </a:cubicBezTo>
                  <a:cubicBezTo>
                    <a:pt x="5" y="26"/>
                    <a:pt x="5" y="26"/>
                    <a:pt x="5" y="26"/>
                  </a:cubicBezTo>
                  <a:cubicBezTo>
                    <a:pt x="6" y="26"/>
                    <a:pt x="6" y="26"/>
                    <a:pt x="7" y="26"/>
                  </a:cubicBezTo>
                  <a:cubicBezTo>
                    <a:pt x="11" y="26"/>
                    <a:pt x="14" y="29"/>
                    <a:pt x="14" y="33"/>
                  </a:cubicBezTo>
                  <a:cubicBezTo>
                    <a:pt x="14" y="33"/>
                    <a:pt x="14" y="33"/>
                    <a:pt x="14" y="33"/>
                  </a:cubicBezTo>
                  <a:cubicBezTo>
                    <a:pt x="15" y="33"/>
                    <a:pt x="15" y="33"/>
                    <a:pt x="15" y="33"/>
                  </a:cubicBezTo>
                  <a:cubicBezTo>
                    <a:pt x="16" y="33"/>
                    <a:pt x="16" y="33"/>
                    <a:pt x="16" y="33"/>
                  </a:cubicBezTo>
                  <a:cubicBezTo>
                    <a:pt x="24" y="33"/>
                    <a:pt x="24" y="33"/>
                    <a:pt x="24" y="33"/>
                  </a:cubicBezTo>
                  <a:cubicBezTo>
                    <a:pt x="24" y="33"/>
                    <a:pt x="25" y="33"/>
                    <a:pt x="25" y="32"/>
                  </a:cubicBezTo>
                  <a:cubicBezTo>
                    <a:pt x="25" y="17"/>
                    <a:pt x="25" y="17"/>
                    <a:pt x="25" y="17"/>
                  </a:cubicBezTo>
                  <a:cubicBezTo>
                    <a:pt x="25" y="16"/>
                    <a:pt x="25" y="15"/>
                    <a:pt x="24" y="14"/>
                  </a:cubicBezTo>
                  <a:close/>
                  <a:moveTo>
                    <a:pt x="18" y="14"/>
                  </a:moveTo>
                  <a:cubicBezTo>
                    <a:pt x="7" y="13"/>
                    <a:pt x="7" y="13"/>
                    <a:pt x="7" y="13"/>
                  </a:cubicBezTo>
                  <a:cubicBezTo>
                    <a:pt x="7" y="13"/>
                    <a:pt x="6" y="13"/>
                    <a:pt x="6" y="12"/>
                  </a:cubicBezTo>
                  <a:cubicBezTo>
                    <a:pt x="5" y="4"/>
                    <a:pt x="5" y="4"/>
                    <a:pt x="5" y="4"/>
                  </a:cubicBezTo>
                  <a:cubicBezTo>
                    <a:pt x="5" y="4"/>
                    <a:pt x="6" y="3"/>
                    <a:pt x="6" y="3"/>
                  </a:cubicBezTo>
                  <a:cubicBezTo>
                    <a:pt x="14" y="3"/>
                    <a:pt x="14" y="3"/>
                    <a:pt x="14" y="3"/>
                  </a:cubicBezTo>
                  <a:cubicBezTo>
                    <a:pt x="14" y="3"/>
                    <a:pt x="14" y="4"/>
                    <a:pt x="14" y="4"/>
                  </a:cubicBezTo>
                  <a:cubicBezTo>
                    <a:pt x="18" y="14"/>
                    <a:pt x="18" y="14"/>
                    <a:pt x="18" y="14"/>
                  </a:cubicBezTo>
                  <a:cubicBezTo>
                    <a:pt x="18" y="14"/>
                    <a:pt x="18" y="14"/>
                    <a:pt x="18" y="14"/>
                  </a:cubicBezTo>
                  <a:close/>
                  <a:moveTo>
                    <a:pt x="21" y="15"/>
                  </a:moveTo>
                  <a:cubicBezTo>
                    <a:pt x="20" y="15"/>
                    <a:pt x="19" y="14"/>
                    <a:pt x="19" y="13"/>
                  </a:cubicBezTo>
                  <a:cubicBezTo>
                    <a:pt x="16" y="5"/>
                    <a:pt x="16" y="5"/>
                    <a:pt x="16" y="5"/>
                  </a:cubicBezTo>
                  <a:cubicBezTo>
                    <a:pt x="16" y="4"/>
                    <a:pt x="16" y="3"/>
                    <a:pt x="17" y="3"/>
                  </a:cubicBezTo>
                  <a:cubicBezTo>
                    <a:pt x="19" y="3"/>
                    <a:pt x="19" y="3"/>
                    <a:pt x="19" y="3"/>
                  </a:cubicBezTo>
                  <a:cubicBezTo>
                    <a:pt x="24" y="14"/>
                    <a:pt x="24" y="14"/>
                    <a:pt x="24" y="14"/>
                  </a:cubicBezTo>
                  <a:cubicBezTo>
                    <a:pt x="24" y="15"/>
                    <a:pt x="24" y="15"/>
                    <a:pt x="24" y="15"/>
                  </a:cubicBezTo>
                  <a:lnTo>
                    <a:pt x="2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0" name="Freeform 230">
              <a:extLst>
                <a:ext uri="{FF2B5EF4-FFF2-40B4-BE49-F238E27FC236}">
                  <a16:creationId xmlns:a16="http://schemas.microsoft.com/office/drawing/2014/main" id="{F207092C-5A04-4E67-A1E7-CE76F8B1DB04}"/>
                </a:ext>
              </a:extLst>
            </p:cNvPr>
            <p:cNvSpPr>
              <a:spLocks/>
            </p:cNvSpPr>
            <p:nvPr/>
          </p:nvSpPr>
          <p:spPr bwMode="auto">
            <a:xfrm>
              <a:off x="4651179" y="471933"/>
              <a:ext cx="215900" cy="311150"/>
            </a:xfrm>
            <a:custGeom>
              <a:avLst/>
              <a:gdLst>
                <a:gd name="T0" fmla="*/ 2 w 19"/>
                <a:gd name="T1" fmla="*/ 27 h 27"/>
                <a:gd name="T2" fmla="*/ 17 w 19"/>
                <a:gd name="T3" fmla="*/ 27 h 27"/>
                <a:gd name="T4" fmla="*/ 19 w 19"/>
                <a:gd name="T5" fmla="*/ 25 h 27"/>
                <a:gd name="T6" fmla="*/ 19 w 19"/>
                <a:gd name="T7" fmla="*/ 1 h 27"/>
                <a:gd name="T8" fmla="*/ 17 w 19"/>
                <a:gd name="T9" fmla="*/ 0 h 27"/>
                <a:gd name="T10" fmla="*/ 2 w 19"/>
                <a:gd name="T11" fmla="*/ 0 h 27"/>
                <a:gd name="T12" fmla="*/ 0 w 19"/>
                <a:gd name="T13" fmla="*/ 1 h 27"/>
                <a:gd name="T14" fmla="*/ 0 w 19"/>
                <a:gd name="T15" fmla="*/ 25 h 27"/>
                <a:gd name="T16" fmla="*/ 2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2" y="27"/>
                  </a:moveTo>
                  <a:cubicBezTo>
                    <a:pt x="17" y="27"/>
                    <a:pt x="17" y="27"/>
                    <a:pt x="17" y="27"/>
                  </a:cubicBezTo>
                  <a:cubicBezTo>
                    <a:pt x="18" y="27"/>
                    <a:pt x="19" y="26"/>
                    <a:pt x="19" y="25"/>
                  </a:cubicBezTo>
                  <a:cubicBezTo>
                    <a:pt x="19" y="1"/>
                    <a:pt x="19" y="1"/>
                    <a:pt x="19" y="1"/>
                  </a:cubicBezTo>
                  <a:cubicBezTo>
                    <a:pt x="19" y="0"/>
                    <a:pt x="18" y="0"/>
                    <a:pt x="17" y="0"/>
                  </a:cubicBezTo>
                  <a:cubicBezTo>
                    <a:pt x="2" y="0"/>
                    <a:pt x="2" y="0"/>
                    <a:pt x="2" y="0"/>
                  </a:cubicBezTo>
                  <a:cubicBezTo>
                    <a:pt x="1" y="0"/>
                    <a:pt x="0" y="0"/>
                    <a:pt x="0" y="1"/>
                  </a:cubicBezTo>
                  <a:cubicBezTo>
                    <a:pt x="0" y="25"/>
                    <a:pt x="0" y="25"/>
                    <a:pt x="0" y="25"/>
                  </a:cubicBezTo>
                  <a:cubicBezTo>
                    <a:pt x="0" y="26"/>
                    <a:pt x="1" y="27"/>
                    <a:pt x="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1" name="Freeform 231">
              <a:extLst>
                <a:ext uri="{FF2B5EF4-FFF2-40B4-BE49-F238E27FC236}">
                  <a16:creationId xmlns:a16="http://schemas.microsoft.com/office/drawing/2014/main" id="{09A92A2F-23E5-4748-AE6F-794757B597F4}"/>
                </a:ext>
              </a:extLst>
            </p:cNvPr>
            <p:cNvSpPr>
              <a:spLocks/>
            </p:cNvSpPr>
            <p:nvPr/>
          </p:nvSpPr>
          <p:spPr bwMode="auto">
            <a:xfrm>
              <a:off x="4070154" y="737045"/>
              <a:ext cx="557212" cy="46038"/>
            </a:xfrm>
            <a:custGeom>
              <a:avLst/>
              <a:gdLst>
                <a:gd name="T0" fmla="*/ 1 w 49"/>
                <a:gd name="T1" fmla="*/ 4 h 4"/>
                <a:gd name="T2" fmla="*/ 48 w 49"/>
                <a:gd name="T3" fmla="*/ 4 h 4"/>
                <a:gd name="T4" fmla="*/ 49 w 49"/>
                <a:gd name="T5" fmla="*/ 2 h 4"/>
                <a:gd name="T6" fmla="*/ 49 w 49"/>
                <a:gd name="T7" fmla="*/ 2 h 4"/>
                <a:gd name="T8" fmla="*/ 48 w 49"/>
                <a:gd name="T9" fmla="*/ 0 h 4"/>
                <a:gd name="T10" fmla="*/ 1 w 49"/>
                <a:gd name="T11" fmla="*/ 0 h 4"/>
                <a:gd name="T12" fmla="*/ 0 w 49"/>
                <a:gd name="T13" fmla="*/ 2 h 4"/>
                <a:gd name="T14" fmla="*/ 0 w 49"/>
                <a:gd name="T15" fmla="*/ 2 h 4"/>
                <a:gd name="T16" fmla="*/ 1 w 49"/>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
                  <a:moveTo>
                    <a:pt x="1" y="4"/>
                  </a:moveTo>
                  <a:cubicBezTo>
                    <a:pt x="48" y="4"/>
                    <a:pt x="48" y="4"/>
                    <a:pt x="48" y="4"/>
                  </a:cubicBezTo>
                  <a:cubicBezTo>
                    <a:pt x="49" y="4"/>
                    <a:pt x="49" y="3"/>
                    <a:pt x="49" y="2"/>
                  </a:cubicBezTo>
                  <a:cubicBezTo>
                    <a:pt x="49" y="2"/>
                    <a:pt x="49" y="2"/>
                    <a:pt x="49" y="2"/>
                  </a:cubicBezTo>
                  <a:cubicBezTo>
                    <a:pt x="49" y="1"/>
                    <a:pt x="49" y="0"/>
                    <a:pt x="48" y="0"/>
                  </a:cubicBezTo>
                  <a:cubicBezTo>
                    <a:pt x="1" y="0"/>
                    <a:pt x="1" y="0"/>
                    <a:pt x="1" y="0"/>
                  </a:cubicBezTo>
                  <a:cubicBezTo>
                    <a:pt x="1" y="0"/>
                    <a:pt x="0" y="1"/>
                    <a:pt x="0" y="2"/>
                  </a:cubicBezTo>
                  <a:cubicBezTo>
                    <a:pt x="0" y="2"/>
                    <a:pt x="0" y="2"/>
                    <a:pt x="0" y="2"/>
                  </a:cubicBezTo>
                  <a:cubicBezTo>
                    <a:pt x="0" y="3"/>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2" name="Freeform 232">
              <a:extLst>
                <a:ext uri="{FF2B5EF4-FFF2-40B4-BE49-F238E27FC236}">
                  <a16:creationId xmlns:a16="http://schemas.microsoft.com/office/drawing/2014/main" id="{BC7F3478-CAB3-4C86-9C2B-6586125827DA}"/>
                </a:ext>
              </a:extLst>
            </p:cNvPr>
            <p:cNvSpPr>
              <a:spLocks/>
            </p:cNvSpPr>
            <p:nvPr/>
          </p:nvSpPr>
          <p:spPr bwMode="auto">
            <a:xfrm>
              <a:off x="4127304" y="403670"/>
              <a:ext cx="693737" cy="46038"/>
            </a:xfrm>
            <a:custGeom>
              <a:avLst/>
              <a:gdLst>
                <a:gd name="T0" fmla="*/ 2 w 61"/>
                <a:gd name="T1" fmla="*/ 4 h 4"/>
                <a:gd name="T2" fmla="*/ 60 w 61"/>
                <a:gd name="T3" fmla="*/ 4 h 4"/>
                <a:gd name="T4" fmla="*/ 61 w 61"/>
                <a:gd name="T5" fmla="*/ 2 h 4"/>
                <a:gd name="T6" fmla="*/ 61 w 61"/>
                <a:gd name="T7" fmla="*/ 2 h 4"/>
                <a:gd name="T8" fmla="*/ 60 w 61"/>
                <a:gd name="T9" fmla="*/ 0 h 4"/>
                <a:gd name="T10" fmla="*/ 2 w 61"/>
                <a:gd name="T11" fmla="*/ 0 h 4"/>
                <a:gd name="T12" fmla="*/ 0 w 61"/>
                <a:gd name="T13" fmla="*/ 2 h 4"/>
                <a:gd name="T14" fmla="*/ 0 w 61"/>
                <a:gd name="T15" fmla="*/ 2 h 4"/>
                <a:gd name="T16" fmla="*/ 2 w 6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
                  <a:moveTo>
                    <a:pt x="2" y="4"/>
                  </a:moveTo>
                  <a:cubicBezTo>
                    <a:pt x="60" y="4"/>
                    <a:pt x="60" y="4"/>
                    <a:pt x="60" y="4"/>
                  </a:cubicBezTo>
                  <a:cubicBezTo>
                    <a:pt x="60" y="4"/>
                    <a:pt x="61" y="3"/>
                    <a:pt x="61" y="2"/>
                  </a:cubicBezTo>
                  <a:cubicBezTo>
                    <a:pt x="61" y="2"/>
                    <a:pt x="61" y="2"/>
                    <a:pt x="61" y="2"/>
                  </a:cubicBezTo>
                  <a:cubicBezTo>
                    <a:pt x="61" y="1"/>
                    <a:pt x="60" y="0"/>
                    <a:pt x="60" y="0"/>
                  </a:cubicBezTo>
                  <a:cubicBezTo>
                    <a:pt x="2" y="0"/>
                    <a:pt x="2" y="0"/>
                    <a:pt x="2" y="0"/>
                  </a:cubicBezTo>
                  <a:cubicBezTo>
                    <a:pt x="1" y="0"/>
                    <a:pt x="0" y="1"/>
                    <a:pt x="0" y="2"/>
                  </a:cubicBezTo>
                  <a:cubicBezTo>
                    <a:pt x="0" y="2"/>
                    <a:pt x="0" y="2"/>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grpSp>
        <p:nvGrpSpPr>
          <p:cNvPr id="171" name="Ryhmä 170">
            <a:extLst>
              <a:ext uri="{FF2B5EF4-FFF2-40B4-BE49-F238E27FC236}">
                <a16:creationId xmlns:a16="http://schemas.microsoft.com/office/drawing/2014/main" id="{42AE249C-EE9B-4A77-A77E-7296359EE917}"/>
              </a:ext>
            </a:extLst>
          </p:cNvPr>
          <p:cNvGrpSpPr/>
          <p:nvPr/>
        </p:nvGrpSpPr>
        <p:grpSpPr>
          <a:xfrm>
            <a:off x="11205685" y="4354286"/>
            <a:ext cx="364819" cy="285733"/>
            <a:chOff x="5226050" y="1330325"/>
            <a:chExt cx="1135063" cy="889000"/>
          </a:xfrm>
          <a:solidFill>
            <a:schemeClr val="accent2"/>
          </a:solidFill>
        </p:grpSpPr>
        <p:sp>
          <p:nvSpPr>
            <p:cNvPr id="172" name="Freeform 272">
              <a:extLst>
                <a:ext uri="{FF2B5EF4-FFF2-40B4-BE49-F238E27FC236}">
                  <a16:creationId xmlns:a16="http://schemas.microsoft.com/office/drawing/2014/main" id="{B3D0A5B3-5E0F-4038-8516-CC234B0739DF}"/>
                </a:ext>
              </a:extLst>
            </p:cNvPr>
            <p:cNvSpPr>
              <a:spLocks noEditPoints="1"/>
            </p:cNvSpPr>
            <p:nvPr/>
          </p:nvSpPr>
          <p:spPr bwMode="auto">
            <a:xfrm>
              <a:off x="5395913" y="1649413"/>
              <a:ext cx="385763" cy="376238"/>
            </a:xfrm>
            <a:custGeom>
              <a:avLst/>
              <a:gdLst>
                <a:gd name="T0" fmla="*/ 34 w 34"/>
                <a:gd name="T1" fmla="*/ 18 h 33"/>
                <a:gd name="T2" fmla="*/ 32 w 34"/>
                <a:gd name="T3" fmla="*/ 5 h 33"/>
                <a:gd name="T4" fmla="*/ 26 w 34"/>
                <a:gd name="T5" fmla="*/ 0 h 33"/>
                <a:gd name="T6" fmla="*/ 17 w 34"/>
                <a:gd name="T7" fmla="*/ 0 h 33"/>
                <a:gd name="T8" fmla="*/ 12 w 34"/>
                <a:gd name="T9" fmla="*/ 5 h 33"/>
                <a:gd name="T10" fmla="*/ 13 w 34"/>
                <a:gd name="T11" fmla="*/ 16 h 33"/>
                <a:gd name="T12" fmla="*/ 4 w 34"/>
                <a:gd name="T13" fmla="*/ 16 h 33"/>
                <a:gd name="T14" fmla="*/ 0 w 34"/>
                <a:gd name="T15" fmla="*/ 21 h 33"/>
                <a:gd name="T16" fmla="*/ 0 w 34"/>
                <a:gd name="T17" fmla="*/ 28 h 33"/>
                <a:gd name="T18" fmla="*/ 5 w 34"/>
                <a:gd name="T19" fmla="*/ 33 h 33"/>
                <a:gd name="T20" fmla="*/ 29 w 34"/>
                <a:gd name="T21" fmla="*/ 32 h 33"/>
                <a:gd name="T22" fmla="*/ 34 w 34"/>
                <a:gd name="T23" fmla="*/ 28 h 33"/>
                <a:gd name="T24" fmla="*/ 34 w 34"/>
                <a:gd name="T25" fmla="*/ 18 h 33"/>
                <a:gd name="T26" fmla="*/ 30 w 34"/>
                <a:gd name="T27" fmla="*/ 21 h 33"/>
                <a:gd name="T28" fmla="*/ 29 w 34"/>
                <a:gd name="T29" fmla="*/ 23 h 33"/>
                <a:gd name="T30" fmla="*/ 25 w 34"/>
                <a:gd name="T31" fmla="*/ 23 h 33"/>
                <a:gd name="T32" fmla="*/ 18 w 34"/>
                <a:gd name="T33" fmla="*/ 17 h 33"/>
                <a:gd name="T34" fmla="*/ 16 w 34"/>
                <a:gd name="T35" fmla="*/ 13 h 33"/>
                <a:gd name="T36" fmla="*/ 16 w 34"/>
                <a:gd name="T37" fmla="*/ 6 h 33"/>
                <a:gd name="T38" fmla="*/ 19 w 34"/>
                <a:gd name="T39" fmla="*/ 3 h 33"/>
                <a:gd name="T40" fmla="*/ 24 w 34"/>
                <a:gd name="T41" fmla="*/ 3 h 33"/>
                <a:gd name="T42" fmla="*/ 29 w 34"/>
                <a:gd name="T43" fmla="*/ 7 h 33"/>
                <a:gd name="T44" fmla="*/ 30 w 34"/>
                <a:gd name="T45" fmla="*/ 9 h 33"/>
                <a:gd name="T46" fmla="*/ 30 w 34"/>
                <a:gd name="T4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3">
                  <a:moveTo>
                    <a:pt x="34" y="18"/>
                  </a:moveTo>
                  <a:cubicBezTo>
                    <a:pt x="34" y="13"/>
                    <a:pt x="33" y="7"/>
                    <a:pt x="32" y="5"/>
                  </a:cubicBezTo>
                  <a:cubicBezTo>
                    <a:pt x="31" y="2"/>
                    <a:pt x="29" y="1"/>
                    <a:pt x="26" y="0"/>
                  </a:cubicBezTo>
                  <a:cubicBezTo>
                    <a:pt x="17" y="0"/>
                    <a:pt x="17" y="0"/>
                    <a:pt x="17" y="0"/>
                  </a:cubicBezTo>
                  <a:cubicBezTo>
                    <a:pt x="14" y="0"/>
                    <a:pt x="12" y="2"/>
                    <a:pt x="12" y="5"/>
                  </a:cubicBezTo>
                  <a:cubicBezTo>
                    <a:pt x="13" y="16"/>
                    <a:pt x="13" y="16"/>
                    <a:pt x="13" y="16"/>
                  </a:cubicBezTo>
                  <a:cubicBezTo>
                    <a:pt x="4" y="16"/>
                    <a:pt x="4" y="16"/>
                    <a:pt x="4" y="16"/>
                  </a:cubicBezTo>
                  <a:cubicBezTo>
                    <a:pt x="2" y="16"/>
                    <a:pt x="0" y="18"/>
                    <a:pt x="0" y="21"/>
                  </a:cubicBezTo>
                  <a:cubicBezTo>
                    <a:pt x="0" y="28"/>
                    <a:pt x="0" y="28"/>
                    <a:pt x="0" y="28"/>
                  </a:cubicBezTo>
                  <a:cubicBezTo>
                    <a:pt x="0" y="30"/>
                    <a:pt x="2" y="33"/>
                    <a:pt x="5" y="33"/>
                  </a:cubicBezTo>
                  <a:cubicBezTo>
                    <a:pt x="29" y="32"/>
                    <a:pt x="29" y="32"/>
                    <a:pt x="29" y="32"/>
                  </a:cubicBezTo>
                  <a:cubicBezTo>
                    <a:pt x="31" y="32"/>
                    <a:pt x="33" y="30"/>
                    <a:pt x="34" y="28"/>
                  </a:cubicBezTo>
                  <a:cubicBezTo>
                    <a:pt x="34" y="25"/>
                    <a:pt x="34" y="22"/>
                    <a:pt x="34" y="18"/>
                  </a:cubicBezTo>
                  <a:close/>
                  <a:moveTo>
                    <a:pt x="30" y="21"/>
                  </a:moveTo>
                  <a:cubicBezTo>
                    <a:pt x="30" y="21"/>
                    <a:pt x="30" y="22"/>
                    <a:pt x="29" y="23"/>
                  </a:cubicBezTo>
                  <a:cubicBezTo>
                    <a:pt x="28" y="24"/>
                    <a:pt x="26" y="25"/>
                    <a:pt x="25" y="23"/>
                  </a:cubicBezTo>
                  <a:cubicBezTo>
                    <a:pt x="18" y="17"/>
                    <a:pt x="18" y="17"/>
                    <a:pt x="18" y="17"/>
                  </a:cubicBezTo>
                  <a:cubicBezTo>
                    <a:pt x="17" y="16"/>
                    <a:pt x="16" y="14"/>
                    <a:pt x="16" y="13"/>
                  </a:cubicBezTo>
                  <a:cubicBezTo>
                    <a:pt x="16" y="6"/>
                    <a:pt x="16" y="6"/>
                    <a:pt x="16" y="6"/>
                  </a:cubicBezTo>
                  <a:cubicBezTo>
                    <a:pt x="16" y="4"/>
                    <a:pt x="17" y="3"/>
                    <a:pt x="19" y="3"/>
                  </a:cubicBezTo>
                  <a:cubicBezTo>
                    <a:pt x="24" y="3"/>
                    <a:pt x="24" y="3"/>
                    <a:pt x="24" y="3"/>
                  </a:cubicBezTo>
                  <a:cubicBezTo>
                    <a:pt x="27" y="3"/>
                    <a:pt x="29" y="5"/>
                    <a:pt x="29" y="7"/>
                  </a:cubicBezTo>
                  <a:cubicBezTo>
                    <a:pt x="30" y="7"/>
                    <a:pt x="30" y="8"/>
                    <a:pt x="30" y="9"/>
                  </a:cubicBezTo>
                  <a:cubicBezTo>
                    <a:pt x="30" y="13"/>
                    <a:pt x="31" y="19"/>
                    <a:pt x="3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73" name="Freeform 273">
              <a:extLst>
                <a:ext uri="{FF2B5EF4-FFF2-40B4-BE49-F238E27FC236}">
                  <a16:creationId xmlns:a16="http://schemas.microsoft.com/office/drawing/2014/main" id="{C871764A-0380-46D2-B142-0B188910832C}"/>
                </a:ext>
              </a:extLst>
            </p:cNvPr>
            <p:cNvSpPr>
              <a:spLocks noEditPoints="1"/>
            </p:cNvSpPr>
            <p:nvPr/>
          </p:nvSpPr>
          <p:spPr bwMode="auto">
            <a:xfrm>
              <a:off x="5226050" y="2047875"/>
              <a:ext cx="941388" cy="171450"/>
            </a:xfrm>
            <a:custGeom>
              <a:avLst/>
              <a:gdLst>
                <a:gd name="T0" fmla="*/ 83 w 83"/>
                <a:gd name="T1" fmla="*/ 7 h 15"/>
                <a:gd name="T2" fmla="*/ 82 w 83"/>
                <a:gd name="T3" fmla="*/ 5 h 15"/>
                <a:gd name="T4" fmla="*/ 78 w 83"/>
                <a:gd name="T5" fmla="*/ 2 h 15"/>
                <a:gd name="T6" fmla="*/ 75 w 83"/>
                <a:gd name="T7" fmla="*/ 0 h 15"/>
                <a:gd name="T8" fmla="*/ 73 w 83"/>
                <a:gd name="T9" fmla="*/ 0 h 15"/>
                <a:gd name="T10" fmla="*/ 68 w 83"/>
                <a:gd name="T11" fmla="*/ 1 h 15"/>
                <a:gd name="T12" fmla="*/ 66 w 83"/>
                <a:gd name="T13" fmla="*/ 1 h 15"/>
                <a:gd name="T14" fmla="*/ 61 w 83"/>
                <a:gd name="T15" fmla="*/ 0 h 15"/>
                <a:gd name="T16" fmla="*/ 59 w 83"/>
                <a:gd name="T17" fmla="*/ 0 h 15"/>
                <a:gd name="T18" fmla="*/ 54 w 83"/>
                <a:gd name="T19" fmla="*/ 1 h 15"/>
                <a:gd name="T20" fmla="*/ 52 w 83"/>
                <a:gd name="T21" fmla="*/ 1 h 15"/>
                <a:gd name="T22" fmla="*/ 47 w 83"/>
                <a:gd name="T23" fmla="*/ 0 h 15"/>
                <a:gd name="T24" fmla="*/ 45 w 83"/>
                <a:gd name="T25" fmla="*/ 0 h 15"/>
                <a:gd name="T26" fmla="*/ 40 w 83"/>
                <a:gd name="T27" fmla="*/ 1 h 15"/>
                <a:gd name="T28" fmla="*/ 38 w 83"/>
                <a:gd name="T29" fmla="*/ 1 h 15"/>
                <a:gd name="T30" fmla="*/ 33 w 83"/>
                <a:gd name="T31" fmla="*/ 0 h 15"/>
                <a:gd name="T32" fmla="*/ 31 w 83"/>
                <a:gd name="T33" fmla="*/ 0 h 15"/>
                <a:gd name="T34" fmla="*/ 26 w 83"/>
                <a:gd name="T35" fmla="*/ 1 h 15"/>
                <a:gd name="T36" fmla="*/ 23 w 83"/>
                <a:gd name="T37" fmla="*/ 1 h 15"/>
                <a:gd name="T38" fmla="*/ 19 w 83"/>
                <a:gd name="T39" fmla="*/ 0 h 15"/>
                <a:gd name="T40" fmla="*/ 17 w 83"/>
                <a:gd name="T41" fmla="*/ 0 h 15"/>
                <a:gd name="T42" fmla="*/ 12 w 83"/>
                <a:gd name="T43" fmla="*/ 1 h 15"/>
                <a:gd name="T44" fmla="*/ 9 w 83"/>
                <a:gd name="T45" fmla="*/ 1 h 15"/>
                <a:gd name="T46" fmla="*/ 7 w 83"/>
                <a:gd name="T47" fmla="*/ 0 h 15"/>
                <a:gd name="T48" fmla="*/ 3 w 83"/>
                <a:gd name="T49" fmla="*/ 3 h 15"/>
                <a:gd name="T50" fmla="*/ 2 w 83"/>
                <a:gd name="T51" fmla="*/ 6 h 15"/>
                <a:gd name="T52" fmla="*/ 0 w 83"/>
                <a:gd name="T53" fmla="*/ 8 h 15"/>
                <a:gd name="T54" fmla="*/ 3 w 83"/>
                <a:gd name="T55" fmla="*/ 12 h 15"/>
                <a:gd name="T56" fmla="*/ 5 w 83"/>
                <a:gd name="T57" fmla="*/ 14 h 15"/>
                <a:gd name="T58" fmla="*/ 10 w 83"/>
                <a:gd name="T59" fmla="*/ 15 h 15"/>
                <a:gd name="T60" fmla="*/ 12 w 83"/>
                <a:gd name="T61" fmla="*/ 15 h 15"/>
                <a:gd name="T62" fmla="*/ 17 w 83"/>
                <a:gd name="T63" fmla="*/ 14 h 15"/>
                <a:gd name="T64" fmla="*/ 20 w 83"/>
                <a:gd name="T65" fmla="*/ 14 h 15"/>
                <a:gd name="T66" fmla="*/ 24 w 83"/>
                <a:gd name="T67" fmla="*/ 15 h 15"/>
                <a:gd name="T68" fmla="*/ 26 w 83"/>
                <a:gd name="T69" fmla="*/ 15 h 15"/>
                <a:gd name="T70" fmla="*/ 31 w 83"/>
                <a:gd name="T71" fmla="*/ 14 h 15"/>
                <a:gd name="T72" fmla="*/ 34 w 83"/>
                <a:gd name="T73" fmla="*/ 14 h 15"/>
                <a:gd name="T74" fmla="*/ 38 w 83"/>
                <a:gd name="T75" fmla="*/ 15 h 15"/>
                <a:gd name="T76" fmla="*/ 41 w 83"/>
                <a:gd name="T77" fmla="*/ 15 h 15"/>
                <a:gd name="T78" fmla="*/ 45 w 83"/>
                <a:gd name="T79" fmla="*/ 14 h 15"/>
                <a:gd name="T80" fmla="*/ 48 w 83"/>
                <a:gd name="T81" fmla="*/ 14 h 15"/>
                <a:gd name="T82" fmla="*/ 53 w 83"/>
                <a:gd name="T83" fmla="*/ 15 h 15"/>
                <a:gd name="T84" fmla="*/ 55 w 83"/>
                <a:gd name="T85" fmla="*/ 15 h 15"/>
                <a:gd name="T86" fmla="*/ 59 w 83"/>
                <a:gd name="T87" fmla="*/ 14 h 15"/>
                <a:gd name="T88" fmla="*/ 62 w 83"/>
                <a:gd name="T89" fmla="*/ 14 h 15"/>
                <a:gd name="T90" fmla="*/ 67 w 83"/>
                <a:gd name="T91" fmla="*/ 15 h 15"/>
                <a:gd name="T92" fmla="*/ 69 w 83"/>
                <a:gd name="T93" fmla="*/ 15 h 15"/>
                <a:gd name="T94" fmla="*/ 74 w 83"/>
                <a:gd name="T95" fmla="*/ 14 h 15"/>
                <a:gd name="T96" fmla="*/ 76 w 83"/>
                <a:gd name="T97" fmla="*/ 15 h 15"/>
                <a:gd name="T98" fmla="*/ 79 w 83"/>
                <a:gd name="T99" fmla="*/ 14 h 15"/>
                <a:gd name="T100" fmla="*/ 81 w 83"/>
                <a:gd name="T101" fmla="*/ 10 h 15"/>
                <a:gd name="T102" fmla="*/ 9 w 83"/>
                <a:gd name="T103" fmla="*/ 10 h 15"/>
                <a:gd name="T104" fmla="*/ 75 w 83"/>
                <a:gd name="T10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5">
                  <a:moveTo>
                    <a:pt x="83" y="10"/>
                  </a:moveTo>
                  <a:cubicBezTo>
                    <a:pt x="83" y="9"/>
                    <a:pt x="83" y="9"/>
                    <a:pt x="83" y="8"/>
                  </a:cubicBezTo>
                  <a:cubicBezTo>
                    <a:pt x="83" y="7"/>
                    <a:pt x="83" y="7"/>
                    <a:pt x="83" y="7"/>
                  </a:cubicBezTo>
                  <a:cubicBezTo>
                    <a:pt x="82" y="7"/>
                    <a:pt x="82" y="7"/>
                    <a:pt x="82" y="7"/>
                  </a:cubicBezTo>
                  <a:cubicBezTo>
                    <a:pt x="82" y="6"/>
                    <a:pt x="81" y="6"/>
                    <a:pt x="81" y="5"/>
                  </a:cubicBezTo>
                  <a:cubicBezTo>
                    <a:pt x="82" y="5"/>
                    <a:pt x="82" y="5"/>
                    <a:pt x="82" y="5"/>
                  </a:cubicBezTo>
                  <a:cubicBezTo>
                    <a:pt x="82" y="4"/>
                    <a:pt x="81" y="3"/>
                    <a:pt x="81" y="2"/>
                  </a:cubicBezTo>
                  <a:cubicBezTo>
                    <a:pt x="80" y="3"/>
                    <a:pt x="80" y="3"/>
                    <a:pt x="80" y="3"/>
                  </a:cubicBezTo>
                  <a:cubicBezTo>
                    <a:pt x="79" y="3"/>
                    <a:pt x="79" y="2"/>
                    <a:pt x="78" y="2"/>
                  </a:cubicBezTo>
                  <a:cubicBezTo>
                    <a:pt x="78" y="1"/>
                    <a:pt x="78" y="1"/>
                    <a:pt x="78" y="1"/>
                  </a:cubicBezTo>
                  <a:cubicBezTo>
                    <a:pt x="77" y="0"/>
                    <a:pt x="77" y="0"/>
                    <a:pt x="76" y="0"/>
                  </a:cubicBezTo>
                  <a:cubicBezTo>
                    <a:pt x="75" y="0"/>
                    <a:pt x="75" y="0"/>
                    <a:pt x="75" y="0"/>
                  </a:cubicBezTo>
                  <a:cubicBezTo>
                    <a:pt x="75" y="1"/>
                    <a:pt x="75" y="1"/>
                    <a:pt x="75" y="1"/>
                  </a:cubicBezTo>
                  <a:cubicBezTo>
                    <a:pt x="73" y="1"/>
                    <a:pt x="73" y="1"/>
                    <a:pt x="73" y="1"/>
                  </a:cubicBezTo>
                  <a:cubicBezTo>
                    <a:pt x="73" y="0"/>
                    <a:pt x="73" y="0"/>
                    <a:pt x="73" y="0"/>
                  </a:cubicBezTo>
                  <a:cubicBezTo>
                    <a:pt x="71" y="0"/>
                    <a:pt x="71" y="0"/>
                    <a:pt x="71" y="0"/>
                  </a:cubicBezTo>
                  <a:cubicBezTo>
                    <a:pt x="71" y="1"/>
                    <a:pt x="71" y="1"/>
                    <a:pt x="71" y="1"/>
                  </a:cubicBezTo>
                  <a:cubicBezTo>
                    <a:pt x="68" y="1"/>
                    <a:pt x="68" y="1"/>
                    <a:pt x="68" y="1"/>
                  </a:cubicBezTo>
                  <a:cubicBezTo>
                    <a:pt x="68" y="0"/>
                    <a:pt x="68" y="0"/>
                    <a:pt x="68" y="0"/>
                  </a:cubicBezTo>
                  <a:cubicBezTo>
                    <a:pt x="66" y="0"/>
                    <a:pt x="66" y="0"/>
                    <a:pt x="66" y="0"/>
                  </a:cubicBezTo>
                  <a:cubicBezTo>
                    <a:pt x="66" y="1"/>
                    <a:pt x="66" y="1"/>
                    <a:pt x="66" y="1"/>
                  </a:cubicBezTo>
                  <a:cubicBezTo>
                    <a:pt x="64" y="1"/>
                    <a:pt x="64" y="1"/>
                    <a:pt x="64" y="1"/>
                  </a:cubicBezTo>
                  <a:cubicBezTo>
                    <a:pt x="64" y="0"/>
                    <a:pt x="64" y="0"/>
                    <a:pt x="64" y="0"/>
                  </a:cubicBezTo>
                  <a:cubicBezTo>
                    <a:pt x="61" y="0"/>
                    <a:pt x="61" y="0"/>
                    <a:pt x="61" y="0"/>
                  </a:cubicBezTo>
                  <a:cubicBezTo>
                    <a:pt x="61" y="1"/>
                    <a:pt x="61" y="1"/>
                    <a:pt x="61" y="1"/>
                  </a:cubicBezTo>
                  <a:cubicBezTo>
                    <a:pt x="59" y="1"/>
                    <a:pt x="59" y="1"/>
                    <a:pt x="59" y="1"/>
                  </a:cubicBezTo>
                  <a:cubicBezTo>
                    <a:pt x="59" y="0"/>
                    <a:pt x="59" y="0"/>
                    <a:pt x="59" y="0"/>
                  </a:cubicBezTo>
                  <a:cubicBezTo>
                    <a:pt x="56" y="0"/>
                    <a:pt x="56" y="0"/>
                    <a:pt x="56" y="0"/>
                  </a:cubicBezTo>
                  <a:cubicBezTo>
                    <a:pt x="56" y="1"/>
                    <a:pt x="56" y="1"/>
                    <a:pt x="56" y="1"/>
                  </a:cubicBezTo>
                  <a:cubicBezTo>
                    <a:pt x="54" y="1"/>
                    <a:pt x="54" y="1"/>
                    <a:pt x="54" y="1"/>
                  </a:cubicBezTo>
                  <a:cubicBezTo>
                    <a:pt x="54" y="0"/>
                    <a:pt x="54" y="0"/>
                    <a:pt x="54" y="0"/>
                  </a:cubicBezTo>
                  <a:cubicBezTo>
                    <a:pt x="52" y="0"/>
                    <a:pt x="52" y="0"/>
                    <a:pt x="52" y="0"/>
                  </a:cubicBezTo>
                  <a:cubicBezTo>
                    <a:pt x="52" y="1"/>
                    <a:pt x="52" y="1"/>
                    <a:pt x="52" y="1"/>
                  </a:cubicBezTo>
                  <a:cubicBezTo>
                    <a:pt x="50" y="1"/>
                    <a:pt x="50" y="1"/>
                    <a:pt x="50" y="1"/>
                  </a:cubicBezTo>
                  <a:cubicBezTo>
                    <a:pt x="50" y="0"/>
                    <a:pt x="50" y="0"/>
                    <a:pt x="50" y="0"/>
                  </a:cubicBezTo>
                  <a:cubicBezTo>
                    <a:pt x="47" y="0"/>
                    <a:pt x="47" y="0"/>
                    <a:pt x="47" y="0"/>
                  </a:cubicBezTo>
                  <a:cubicBezTo>
                    <a:pt x="47" y="1"/>
                    <a:pt x="47" y="1"/>
                    <a:pt x="47" y="1"/>
                  </a:cubicBezTo>
                  <a:cubicBezTo>
                    <a:pt x="45" y="1"/>
                    <a:pt x="45" y="1"/>
                    <a:pt x="45" y="1"/>
                  </a:cubicBezTo>
                  <a:cubicBezTo>
                    <a:pt x="45" y="0"/>
                    <a:pt x="45" y="0"/>
                    <a:pt x="45" y="0"/>
                  </a:cubicBezTo>
                  <a:cubicBezTo>
                    <a:pt x="42" y="0"/>
                    <a:pt x="42" y="0"/>
                    <a:pt x="42" y="0"/>
                  </a:cubicBezTo>
                  <a:cubicBezTo>
                    <a:pt x="42" y="1"/>
                    <a:pt x="42" y="1"/>
                    <a:pt x="42" y="1"/>
                  </a:cubicBezTo>
                  <a:cubicBezTo>
                    <a:pt x="40" y="1"/>
                    <a:pt x="40" y="1"/>
                    <a:pt x="40" y="1"/>
                  </a:cubicBezTo>
                  <a:cubicBezTo>
                    <a:pt x="40" y="0"/>
                    <a:pt x="40" y="0"/>
                    <a:pt x="40" y="0"/>
                  </a:cubicBezTo>
                  <a:cubicBezTo>
                    <a:pt x="38" y="0"/>
                    <a:pt x="38" y="0"/>
                    <a:pt x="38" y="0"/>
                  </a:cubicBezTo>
                  <a:cubicBezTo>
                    <a:pt x="38" y="1"/>
                    <a:pt x="38" y="1"/>
                    <a:pt x="38" y="1"/>
                  </a:cubicBezTo>
                  <a:cubicBezTo>
                    <a:pt x="35" y="1"/>
                    <a:pt x="35" y="1"/>
                    <a:pt x="35" y="1"/>
                  </a:cubicBezTo>
                  <a:cubicBezTo>
                    <a:pt x="35" y="0"/>
                    <a:pt x="35" y="0"/>
                    <a:pt x="35" y="0"/>
                  </a:cubicBezTo>
                  <a:cubicBezTo>
                    <a:pt x="33" y="0"/>
                    <a:pt x="33" y="0"/>
                    <a:pt x="33" y="0"/>
                  </a:cubicBezTo>
                  <a:cubicBezTo>
                    <a:pt x="33" y="1"/>
                    <a:pt x="33" y="1"/>
                    <a:pt x="33" y="1"/>
                  </a:cubicBezTo>
                  <a:cubicBezTo>
                    <a:pt x="31" y="1"/>
                    <a:pt x="31" y="1"/>
                    <a:pt x="31" y="1"/>
                  </a:cubicBezTo>
                  <a:cubicBezTo>
                    <a:pt x="31" y="0"/>
                    <a:pt x="31" y="0"/>
                    <a:pt x="31" y="0"/>
                  </a:cubicBezTo>
                  <a:cubicBezTo>
                    <a:pt x="28" y="0"/>
                    <a:pt x="28" y="0"/>
                    <a:pt x="28" y="0"/>
                  </a:cubicBezTo>
                  <a:cubicBezTo>
                    <a:pt x="28" y="1"/>
                    <a:pt x="28" y="1"/>
                    <a:pt x="28" y="1"/>
                  </a:cubicBezTo>
                  <a:cubicBezTo>
                    <a:pt x="26" y="1"/>
                    <a:pt x="26" y="1"/>
                    <a:pt x="26" y="1"/>
                  </a:cubicBezTo>
                  <a:cubicBezTo>
                    <a:pt x="26" y="0"/>
                    <a:pt x="26" y="0"/>
                    <a:pt x="26" y="0"/>
                  </a:cubicBezTo>
                  <a:cubicBezTo>
                    <a:pt x="23" y="0"/>
                    <a:pt x="23" y="0"/>
                    <a:pt x="23" y="0"/>
                  </a:cubicBezTo>
                  <a:cubicBezTo>
                    <a:pt x="23" y="1"/>
                    <a:pt x="23" y="1"/>
                    <a:pt x="23" y="1"/>
                  </a:cubicBezTo>
                  <a:cubicBezTo>
                    <a:pt x="21" y="1"/>
                    <a:pt x="21" y="1"/>
                    <a:pt x="21" y="1"/>
                  </a:cubicBezTo>
                  <a:cubicBezTo>
                    <a:pt x="21" y="0"/>
                    <a:pt x="21" y="0"/>
                    <a:pt x="21" y="0"/>
                  </a:cubicBezTo>
                  <a:cubicBezTo>
                    <a:pt x="19" y="0"/>
                    <a:pt x="19" y="0"/>
                    <a:pt x="19" y="0"/>
                  </a:cubicBezTo>
                  <a:cubicBezTo>
                    <a:pt x="19" y="1"/>
                    <a:pt x="19" y="1"/>
                    <a:pt x="19" y="1"/>
                  </a:cubicBezTo>
                  <a:cubicBezTo>
                    <a:pt x="17" y="1"/>
                    <a:pt x="17" y="1"/>
                    <a:pt x="17" y="1"/>
                  </a:cubicBezTo>
                  <a:cubicBezTo>
                    <a:pt x="17" y="0"/>
                    <a:pt x="17" y="0"/>
                    <a:pt x="17" y="0"/>
                  </a:cubicBezTo>
                  <a:cubicBezTo>
                    <a:pt x="14" y="0"/>
                    <a:pt x="14" y="0"/>
                    <a:pt x="14" y="0"/>
                  </a:cubicBezTo>
                  <a:cubicBezTo>
                    <a:pt x="14" y="1"/>
                    <a:pt x="14" y="1"/>
                    <a:pt x="14" y="1"/>
                  </a:cubicBezTo>
                  <a:cubicBezTo>
                    <a:pt x="12" y="1"/>
                    <a:pt x="12" y="1"/>
                    <a:pt x="12" y="1"/>
                  </a:cubicBezTo>
                  <a:cubicBezTo>
                    <a:pt x="12" y="0"/>
                    <a:pt x="12" y="0"/>
                    <a:pt x="12" y="0"/>
                  </a:cubicBezTo>
                  <a:cubicBezTo>
                    <a:pt x="9" y="0"/>
                    <a:pt x="9" y="0"/>
                    <a:pt x="9" y="0"/>
                  </a:cubicBezTo>
                  <a:cubicBezTo>
                    <a:pt x="9" y="1"/>
                    <a:pt x="9" y="1"/>
                    <a:pt x="9" y="1"/>
                  </a:cubicBezTo>
                  <a:cubicBezTo>
                    <a:pt x="8" y="1"/>
                    <a:pt x="8" y="1"/>
                    <a:pt x="8" y="1"/>
                  </a:cubicBezTo>
                  <a:cubicBezTo>
                    <a:pt x="7" y="1"/>
                    <a:pt x="7" y="1"/>
                    <a:pt x="7" y="1"/>
                  </a:cubicBezTo>
                  <a:cubicBezTo>
                    <a:pt x="7" y="0"/>
                    <a:pt x="7" y="0"/>
                    <a:pt x="7" y="0"/>
                  </a:cubicBezTo>
                  <a:cubicBezTo>
                    <a:pt x="6" y="0"/>
                    <a:pt x="5" y="0"/>
                    <a:pt x="4" y="1"/>
                  </a:cubicBezTo>
                  <a:cubicBezTo>
                    <a:pt x="5" y="2"/>
                    <a:pt x="5" y="2"/>
                    <a:pt x="5" y="2"/>
                  </a:cubicBezTo>
                  <a:cubicBezTo>
                    <a:pt x="4" y="3"/>
                    <a:pt x="3" y="3"/>
                    <a:pt x="3" y="3"/>
                  </a:cubicBezTo>
                  <a:cubicBezTo>
                    <a:pt x="2" y="3"/>
                    <a:pt x="2" y="3"/>
                    <a:pt x="2" y="3"/>
                  </a:cubicBezTo>
                  <a:cubicBezTo>
                    <a:pt x="1" y="3"/>
                    <a:pt x="1" y="4"/>
                    <a:pt x="0" y="5"/>
                  </a:cubicBezTo>
                  <a:cubicBezTo>
                    <a:pt x="2" y="6"/>
                    <a:pt x="2" y="6"/>
                    <a:pt x="2" y="6"/>
                  </a:cubicBezTo>
                  <a:cubicBezTo>
                    <a:pt x="2" y="6"/>
                    <a:pt x="2" y="7"/>
                    <a:pt x="2" y="7"/>
                  </a:cubicBezTo>
                  <a:cubicBezTo>
                    <a:pt x="2" y="8"/>
                    <a:pt x="2" y="8"/>
                    <a:pt x="2" y="8"/>
                  </a:cubicBezTo>
                  <a:cubicBezTo>
                    <a:pt x="0" y="8"/>
                    <a:pt x="0" y="8"/>
                    <a:pt x="0" y="8"/>
                  </a:cubicBezTo>
                  <a:cubicBezTo>
                    <a:pt x="0" y="9"/>
                    <a:pt x="0" y="10"/>
                    <a:pt x="1" y="11"/>
                  </a:cubicBezTo>
                  <a:cubicBezTo>
                    <a:pt x="2" y="10"/>
                    <a:pt x="2" y="10"/>
                    <a:pt x="2" y="10"/>
                  </a:cubicBezTo>
                  <a:cubicBezTo>
                    <a:pt x="2" y="11"/>
                    <a:pt x="3" y="12"/>
                    <a:pt x="3" y="12"/>
                  </a:cubicBezTo>
                  <a:cubicBezTo>
                    <a:pt x="2" y="13"/>
                    <a:pt x="2" y="13"/>
                    <a:pt x="2" y="13"/>
                  </a:cubicBezTo>
                  <a:cubicBezTo>
                    <a:pt x="3" y="14"/>
                    <a:pt x="4" y="14"/>
                    <a:pt x="5" y="15"/>
                  </a:cubicBezTo>
                  <a:cubicBezTo>
                    <a:pt x="5" y="14"/>
                    <a:pt x="5" y="14"/>
                    <a:pt x="5" y="14"/>
                  </a:cubicBezTo>
                  <a:cubicBezTo>
                    <a:pt x="6" y="14"/>
                    <a:pt x="7" y="14"/>
                    <a:pt x="7" y="14"/>
                  </a:cubicBezTo>
                  <a:cubicBezTo>
                    <a:pt x="8" y="15"/>
                    <a:pt x="8" y="15"/>
                    <a:pt x="8" y="15"/>
                  </a:cubicBezTo>
                  <a:cubicBezTo>
                    <a:pt x="10" y="15"/>
                    <a:pt x="10" y="15"/>
                    <a:pt x="10" y="15"/>
                  </a:cubicBezTo>
                  <a:cubicBezTo>
                    <a:pt x="10" y="14"/>
                    <a:pt x="10" y="14"/>
                    <a:pt x="10" y="14"/>
                  </a:cubicBezTo>
                  <a:cubicBezTo>
                    <a:pt x="12" y="14"/>
                    <a:pt x="12" y="14"/>
                    <a:pt x="12" y="14"/>
                  </a:cubicBezTo>
                  <a:cubicBezTo>
                    <a:pt x="12" y="15"/>
                    <a:pt x="12" y="15"/>
                    <a:pt x="12" y="15"/>
                  </a:cubicBezTo>
                  <a:cubicBezTo>
                    <a:pt x="15" y="15"/>
                    <a:pt x="15" y="15"/>
                    <a:pt x="15" y="15"/>
                  </a:cubicBezTo>
                  <a:cubicBezTo>
                    <a:pt x="15" y="14"/>
                    <a:pt x="15" y="14"/>
                    <a:pt x="15" y="14"/>
                  </a:cubicBezTo>
                  <a:cubicBezTo>
                    <a:pt x="17" y="14"/>
                    <a:pt x="17" y="14"/>
                    <a:pt x="17" y="14"/>
                  </a:cubicBezTo>
                  <a:cubicBezTo>
                    <a:pt x="17" y="15"/>
                    <a:pt x="17" y="15"/>
                    <a:pt x="17" y="15"/>
                  </a:cubicBezTo>
                  <a:cubicBezTo>
                    <a:pt x="20" y="15"/>
                    <a:pt x="20" y="15"/>
                    <a:pt x="20" y="15"/>
                  </a:cubicBezTo>
                  <a:cubicBezTo>
                    <a:pt x="20" y="14"/>
                    <a:pt x="20" y="14"/>
                    <a:pt x="20" y="14"/>
                  </a:cubicBezTo>
                  <a:cubicBezTo>
                    <a:pt x="22" y="14"/>
                    <a:pt x="22" y="14"/>
                    <a:pt x="22" y="14"/>
                  </a:cubicBezTo>
                  <a:cubicBezTo>
                    <a:pt x="22" y="15"/>
                    <a:pt x="22" y="15"/>
                    <a:pt x="22" y="15"/>
                  </a:cubicBezTo>
                  <a:cubicBezTo>
                    <a:pt x="24" y="15"/>
                    <a:pt x="24" y="15"/>
                    <a:pt x="24" y="15"/>
                  </a:cubicBezTo>
                  <a:cubicBezTo>
                    <a:pt x="24" y="14"/>
                    <a:pt x="24" y="14"/>
                    <a:pt x="24" y="14"/>
                  </a:cubicBezTo>
                  <a:cubicBezTo>
                    <a:pt x="26" y="14"/>
                    <a:pt x="26" y="14"/>
                    <a:pt x="26" y="14"/>
                  </a:cubicBezTo>
                  <a:cubicBezTo>
                    <a:pt x="26" y="15"/>
                    <a:pt x="26" y="15"/>
                    <a:pt x="26" y="15"/>
                  </a:cubicBezTo>
                  <a:cubicBezTo>
                    <a:pt x="29" y="15"/>
                    <a:pt x="29" y="15"/>
                    <a:pt x="29" y="15"/>
                  </a:cubicBezTo>
                  <a:cubicBezTo>
                    <a:pt x="29" y="14"/>
                    <a:pt x="29" y="14"/>
                    <a:pt x="29" y="14"/>
                  </a:cubicBezTo>
                  <a:cubicBezTo>
                    <a:pt x="31" y="14"/>
                    <a:pt x="31" y="14"/>
                    <a:pt x="31" y="14"/>
                  </a:cubicBezTo>
                  <a:cubicBezTo>
                    <a:pt x="31" y="15"/>
                    <a:pt x="31" y="15"/>
                    <a:pt x="31" y="15"/>
                  </a:cubicBezTo>
                  <a:cubicBezTo>
                    <a:pt x="34" y="15"/>
                    <a:pt x="34" y="15"/>
                    <a:pt x="34" y="15"/>
                  </a:cubicBezTo>
                  <a:cubicBezTo>
                    <a:pt x="34" y="14"/>
                    <a:pt x="34" y="14"/>
                    <a:pt x="34" y="14"/>
                  </a:cubicBezTo>
                  <a:cubicBezTo>
                    <a:pt x="36" y="14"/>
                    <a:pt x="36" y="14"/>
                    <a:pt x="36" y="14"/>
                  </a:cubicBezTo>
                  <a:cubicBezTo>
                    <a:pt x="36" y="15"/>
                    <a:pt x="36" y="15"/>
                    <a:pt x="36" y="15"/>
                  </a:cubicBezTo>
                  <a:cubicBezTo>
                    <a:pt x="38" y="15"/>
                    <a:pt x="38" y="15"/>
                    <a:pt x="38" y="15"/>
                  </a:cubicBezTo>
                  <a:cubicBezTo>
                    <a:pt x="38" y="14"/>
                    <a:pt x="38" y="14"/>
                    <a:pt x="38" y="14"/>
                  </a:cubicBezTo>
                  <a:cubicBezTo>
                    <a:pt x="41" y="14"/>
                    <a:pt x="41" y="14"/>
                    <a:pt x="41" y="14"/>
                  </a:cubicBezTo>
                  <a:cubicBezTo>
                    <a:pt x="41" y="15"/>
                    <a:pt x="41" y="15"/>
                    <a:pt x="41" y="15"/>
                  </a:cubicBezTo>
                  <a:cubicBezTo>
                    <a:pt x="43" y="15"/>
                    <a:pt x="43" y="15"/>
                    <a:pt x="43" y="15"/>
                  </a:cubicBezTo>
                  <a:cubicBezTo>
                    <a:pt x="43" y="14"/>
                    <a:pt x="43" y="14"/>
                    <a:pt x="43" y="14"/>
                  </a:cubicBezTo>
                  <a:cubicBezTo>
                    <a:pt x="45" y="14"/>
                    <a:pt x="45" y="14"/>
                    <a:pt x="45" y="14"/>
                  </a:cubicBezTo>
                  <a:cubicBezTo>
                    <a:pt x="45" y="15"/>
                    <a:pt x="45" y="15"/>
                    <a:pt x="45" y="15"/>
                  </a:cubicBezTo>
                  <a:cubicBezTo>
                    <a:pt x="48" y="15"/>
                    <a:pt x="48" y="15"/>
                    <a:pt x="48" y="15"/>
                  </a:cubicBezTo>
                  <a:cubicBezTo>
                    <a:pt x="48" y="14"/>
                    <a:pt x="48" y="14"/>
                    <a:pt x="48" y="14"/>
                  </a:cubicBezTo>
                  <a:cubicBezTo>
                    <a:pt x="50" y="14"/>
                    <a:pt x="50" y="14"/>
                    <a:pt x="50" y="14"/>
                  </a:cubicBezTo>
                  <a:cubicBezTo>
                    <a:pt x="50" y="15"/>
                    <a:pt x="50" y="15"/>
                    <a:pt x="50" y="15"/>
                  </a:cubicBezTo>
                  <a:cubicBezTo>
                    <a:pt x="53" y="15"/>
                    <a:pt x="53" y="15"/>
                    <a:pt x="53" y="15"/>
                  </a:cubicBezTo>
                  <a:cubicBezTo>
                    <a:pt x="53" y="14"/>
                    <a:pt x="53" y="14"/>
                    <a:pt x="53" y="14"/>
                  </a:cubicBezTo>
                  <a:cubicBezTo>
                    <a:pt x="55" y="14"/>
                    <a:pt x="55" y="14"/>
                    <a:pt x="55" y="14"/>
                  </a:cubicBezTo>
                  <a:cubicBezTo>
                    <a:pt x="55" y="15"/>
                    <a:pt x="55" y="15"/>
                    <a:pt x="55" y="15"/>
                  </a:cubicBezTo>
                  <a:cubicBezTo>
                    <a:pt x="57" y="15"/>
                    <a:pt x="57" y="15"/>
                    <a:pt x="57" y="15"/>
                  </a:cubicBezTo>
                  <a:cubicBezTo>
                    <a:pt x="57" y="14"/>
                    <a:pt x="57" y="14"/>
                    <a:pt x="57" y="14"/>
                  </a:cubicBezTo>
                  <a:cubicBezTo>
                    <a:pt x="59" y="14"/>
                    <a:pt x="59" y="14"/>
                    <a:pt x="59" y="14"/>
                  </a:cubicBezTo>
                  <a:cubicBezTo>
                    <a:pt x="59" y="15"/>
                    <a:pt x="59" y="15"/>
                    <a:pt x="59" y="15"/>
                  </a:cubicBezTo>
                  <a:cubicBezTo>
                    <a:pt x="62" y="15"/>
                    <a:pt x="62" y="15"/>
                    <a:pt x="62" y="15"/>
                  </a:cubicBezTo>
                  <a:cubicBezTo>
                    <a:pt x="62" y="14"/>
                    <a:pt x="62" y="14"/>
                    <a:pt x="62" y="14"/>
                  </a:cubicBezTo>
                  <a:cubicBezTo>
                    <a:pt x="64" y="14"/>
                    <a:pt x="64" y="14"/>
                    <a:pt x="64" y="14"/>
                  </a:cubicBezTo>
                  <a:cubicBezTo>
                    <a:pt x="64" y="15"/>
                    <a:pt x="64" y="15"/>
                    <a:pt x="64" y="15"/>
                  </a:cubicBezTo>
                  <a:cubicBezTo>
                    <a:pt x="67" y="15"/>
                    <a:pt x="67" y="15"/>
                    <a:pt x="67" y="15"/>
                  </a:cubicBezTo>
                  <a:cubicBezTo>
                    <a:pt x="67" y="14"/>
                    <a:pt x="67" y="14"/>
                    <a:pt x="67" y="14"/>
                  </a:cubicBezTo>
                  <a:cubicBezTo>
                    <a:pt x="69" y="14"/>
                    <a:pt x="69" y="14"/>
                    <a:pt x="69" y="14"/>
                  </a:cubicBezTo>
                  <a:cubicBezTo>
                    <a:pt x="69" y="15"/>
                    <a:pt x="69" y="15"/>
                    <a:pt x="69" y="15"/>
                  </a:cubicBezTo>
                  <a:cubicBezTo>
                    <a:pt x="72" y="15"/>
                    <a:pt x="72" y="15"/>
                    <a:pt x="72" y="15"/>
                  </a:cubicBezTo>
                  <a:cubicBezTo>
                    <a:pt x="72" y="14"/>
                    <a:pt x="72" y="14"/>
                    <a:pt x="72" y="14"/>
                  </a:cubicBezTo>
                  <a:cubicBezTo>
                    <a:pt x="74" y="14"/>
                    <a:pt x="74" y="14"/>
                    <a:pt x="74" y="14"/>
                  </a:cubicBezTo>
                  <a:cubicBezTo>
                    <a:pt x="74" y="15"/>
                    <a:pt x="74" y="15"/>
                    <a:pt x="74" y="15"/>
                  </a:cubicBezTo>
                  <a:cubicBezTo>
                    <a:pt x="76" y="15"/>
                    <a:pt x="76" y="15"/>
                    <a:pt x="76" y="15"/>
                  </a:cubicBezTo>
                  <a:cubicBezTo>
                    <a:pt x="76" y="15"/>
                    <a:pt x="76" y="15"/>
                    <a:pt x="76" y="15"/>
                  </a:cubicBezTo>
                  <a:cubicBezTo>
                    <a:pt x="76" y="14"/>
                    <a:pt x="76" y="14"/>
                    <a:pt x="76" y="14"/>
                  </a:cubicBezTo>
                  <a:cubicBezTo>
                    <a:pt x="77" y="14"/>
                    <a:pt x="78" y="14"/>
                    <a:pt x="78" y="13"/>
                  </a:cubicBezTo>
                  <a:cubicBezTo>
                    <a:pt x="79" y="14"/>
                    <a:pt x="79" y="14"/>
                    <a:pt x="79" y="14"/>
                  </a:cubicBezTo>
                  <a:cubicBezTo>
                    <a:pt x="80" y="14"/>
                    <a:pt x="81" y="13"/>
                    <a:pt x="81" y="12"/>
                  </a:cubicBezTo>
                  <a:cubicBezTo>
                    <a:pt x="80" y="12"/>
                    <a:pt x="80" y="12"/>
                    <a:pt x="80" y="12"/>
                  </a:cubicBezTo>
                  <a:cubicBezTo>
                    <a:pt x="81" y="11"/>
                    <a:pt x="81" y="10"/>
                    <a:pt x="81" y="10"/>
                  </a:cubicBezTo>
                  <a:lnTo>
                    <a:pt x="83" y="10"/>
                  </a:lnTo>
                  <a:close/>
                  <a:moveTo>
                    <a:pt x="75" y="10"/>
                  </a:moveTo>
                  <a:cubicBezTo>
                    <a:pt x="9" y="10"/>
                    <a:pt x="9" y="10"/>
                    <a:pt x="9" y="10"/>
                  </a:cubicBezTo>
                  <a:cubicBezTo>
                    <a:pt x="8" y="10"/>
                    <a:pt x="7" y="9"/>
                    <a:pt x="7" y="8"/>
                  </a:cubicBezTo>
                  <a:cubicBezTo>
                    <a:pt x="7" y="6"/>
                    <a:pt x="8" y="5"/>
                    <a:pt x="9" y="5"/>
                  </a:cubicBezTo>
                  <a:cubicBezTo>
                    <a:pt x="75" y="5"/>
                    <a:pt x="75" y="5"/>
                    <a:pt x="75" y="5"/>
                  </a:cubicBezTo>
                  <a:cubicBezTo>
                    <a:pt x="76" y="5"/>
                    <a:pt x="77" y="6"/>
                    <a:pt x="77" y="8"/>
                  </a:cubicBezTo>
                  <a:cubicBezTo>
                    <a:pt x="77" y="9"/>
                    <a:pt x="76" y="10"/>
                    <a:pt x="7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74" name="Freeform 274">
              <a:extLst>
                <a:ext uri="{FF2B5EF4-FFF2-40B4-BE49-F238E27FC236}">
                  <a16:creationId xmlns:a16="http://schemas.microsoft.com/office/drawing/2014/main" id="{09DE942F-11DF-42A9-951B-F5765B13D0F3}"/>
                </a:ext>
              </a:extLst>
            </p:cNvPr>
            <p:cNvSpPr>
              <a:spLocks/>
            </p:cNvSpPr>
            <p:nvPr/>
          </p:nvSpPr>
          <p:spPr bwMode="auto">
            <a:xfrm>
              <a:off x="5805488" y="1330325"/>
              <a:ext cx="555625" cy="673100"/>
            </a:xfrm>
            <a:custGeom>
              <a:avLst/>
              <a:gdLst>
                <a:gd name="T0" fmla="*/ 49 w 49"/>
                <a:gd name="T1" fmla="*/ 45 h 59"/>
                <a:gd name="T2" fmla="*/ 48 w 49"/>
                <a:gd name="T3" fmla="*/ 36 h 59"/>
                <a:gd name="T4" fmla="*/ 47 w 49"/>
                <a:gd name="T5" fmla="*/ 36 h 59"/>
                <a:gd name="T6" fmla="*/ 48 w 49"/>
                <a:gd name="T7" fmla="*/ 35 h 59"/>
                <a:gd name="T8" fmla="*/ 49 w 49"/>
                <a:gd name="T9" fmla="*/ 31 h 59"/>
                <a:gd name="T10" fmla="*/ 47 w 49"/>
                <a:gd name="T11" fmla="*/ 27 h 59"/>
                <a:gd name="T12" fmla="*/ 47 w 49"/>
                <a:gd name="T13" fmla="*/ 26 h 59"/>
                <a:gd name="T14" fmla="*/ 34 w 49"/>
                <a:gd name="T15" fmla="*/ 2 h 59"/>
                <a:gd name="T16" fmla="*/ 32 w 49"/>
                <a:gd name="T17" fmla="*/ 1 h 59"/>
                <a:gd name="T18" fmla="*/ 32 w 49"/>
                <a:gd name="T19" fmla="*/ 0 h 59"/>
                <a:gd name="T20" fmla="*/ 32 w 49"/>
                <a:gd name="T21" fmla="*/ 0 h 59"/>
                <a:gd name="T22" fmla="*/ 29 w 49"/>
                <a:gd name="T23" fmla="*/ 1 h 59"/>
                <a:gd name="T24" fmla="*/ 3 w 49"/>
                <a:gd name="T25" fmla="*/ 25 h 59"/>
                <a:gd name="T26" fmla="*/ 3 w 49"/>
                <a:gd name="T27" fmla="*/ 26 h 59"/>
                <a:gd name="T28" fmla="*/ 2 w 49"/>
                <a:gd name="T29" fmla="*/ 26 h 59"/>
                <a:gd name="T30" fmla="*/ 2 w 49"/>
                <a:gd name="T31" fmla="*/ 27 h 59"/>
                <a:gd name="T32" fmla="*/ 2 w 49"/>
                <a:gd name="T33" fmla="*/ 35 h 59"/>
                <a:gd name="T34" fmla="*/ 0 w 49"/>
                <a:gd name="T35" fmla="*/ 38 h 59"/>
                <a:gd name="T36" fmla="*/ 0 w 49"/>
                <a:gd name="T37" fmla="*/ 55 h 59"/>
                <a:gd name="T38" fmla="*/ 3 w 49"/>
                <a:gd name="T39" fmla="*/ 59 h 59"/>
                <a:gd name="T40" fmla="*/ 8 w 49"/>
                <a:gd name="T41" fmla="*/ 59 h 59"/>
                <a:gd name="T42" fmla="*/ 12 w 49"/>
                <a:gd name="T43" fmla="*/ 55 h 59"/>
                <a:gd name="T44" fmla="*/ 12 w 49"/>
                <a:gd name="T45" fmla="*/ 38 h 59"/>
                <a:gd name="T46" fmla="*/ 12 w 49"/>
                <a:gd name="T47" fmla="*/ 38 h 59"/>
                <a:gd name="T48" fmla="*/ 12 w 49"/>
                <a:gd name="T49" fmla="*/ 37 h 59"/>
                <a:gd name="T50" fmla="*/ 12 w 49"/>
                <a:gd name="T51" fmla="*/ 29 h 59"/>
                <a:gd name="T52" fmla="*/ 12 w 49"/>
                <a:gd name="T53" fmla="*/ 28 h 59"/>
                <a:gd name="T54" fmla="*/ 30 w 49"/>
                <a:gd name="T55" fmla="*/ 10 h 59"/>
                <a:gd name="T56" fmla="*/ 41 w 49"/>
                <a:gd name="T57" fmla="*/ 30 h 59"/>
                <a:gd name="T58" fmla="*/ 41 w 49"/>
                <a:gd name="T59" fmla="*/ 34 h 59"/>
                <a:gd name="T60" fmla="*/ 40 w 49"/>
                <a:gd name="T61" fmla="*/ 34 h 59"/>
                <a:gd name="T62" fmla="*/ 37 w 49"/>
                <a:gd name="T63" fmla="*/ 44 h 59"/>
                <a:gd name="T64" fmla="*/ 21 w 49"/>
                <a:gd name="T65" fmla="*/ 44 h 59"/>
                <a:gd name="T66" fmla="*/ 21 w 49"/>
                <a:gd name="T67" fmla="*/ 46 h 59"/>
                <a:gd name="T68" fmla="*/ 42 w 49"/>
                <a:gd name="T69" fmla="*/ 54 h 59"/>
                <a:gd name="T70" fmla="*/ 49 w 49"/>
                <a:gd name="T71" fmla="*/ 45 h 59"/>
                <a:gd name="T72" fmla="*/ 49 w 49"/>
                <a:gd name="T7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59">
                  <a:moveTo>
                    <a:pt x="49" y="45"/>
                  </a:moveTo>
                  <a:cubicBezTo>
                    <a:pt x="49" y="45"/>
                    <a:pt x="49" y="37"/>
                    <a:pt x="48" y="36"/>
                  </a:cubicBezTo>
                  <a:cubicBezTo>
                    <a:pt x="47" y="36"/>
                    <a:pt x="47" y="36"/>
                    <a:pt x="47" y="36"/>
                  </a:cubicBezTo>
                  <a:cubicBezTo>
                    <a:pt x="48" y="36"/>
                    <a:pt x="48" y="35"/>
                    <a:pt x="48" y="35"/>
                  </a:cubicBezTo>
                  <a:cubicBezTo>
                    <a:pt x="49" y="31"/>
                    <a:pt x="49" y="31"/>
                    <a:pt x="49" y="31"/>
                  </a:cubicBezTo>
                  <a:cubicBezTo>
                    <a:pt x="49" y="29"/>
                    <a:pt x="48" y="28"/>
                    <a:pt x="47" y="27"/>
                  </a:cubicBezTo>
                  <a:cubicBezTo>
                    <a:pt x="47" y="27"/>
                    <a:pt x="47" y="27"/>
                    <a:pt x="47" y="26"/>
                  </a:cubicBezTo>
                  <a:cubicBezTo>
                    <a:pt x="34" y="2"/>
                    <a:pt x="34" y="2"/>
                    <a:pt x="34" y="2"/>
                  </a:cubicBezTo>
                  <a:cubicBezTo>
                    <a:pt x="34" y="1"/>
                    <a:pt x="33" y="1"/>
                    <a:pt x="32" y="1"/>
                  </a:cubicBezTo>
                  <a:cubicBezTo>
                    <a:pt x="32" y="1"/>
                    <a:pt x="32" y="0"/>
                    <a:pt x="32" y="0"/>
                  </a:cubicBezTo>
                  <a:cubicBezTo>
                    <a:pt x="32" y="0"/>
                    <a:pt x="32" y="0"/>
                    <a:pt x="32" y="0"/>
                  </a:cubicBezTo>
                  <a:cubicBezTo>
                    <a:pt x="31" y="0"/>
                    <a:pt x="30" y="1"/>
                    <a:pt x="29" y="1"/>
                  </a:cubicBezTo>
                  <a:cubicBezTo>
                    <a:pt x="24" y="6"/>
                    <a:pt x="3" y="25"/>
                    <a:pt x="3" y="25"/>
                  </a:cubicBezTo>
                  <a:cubicBezTo>
                    <a:pt x="3" y="25"/>
                    <a:pt x="3" y="25"/>
                    <a:pt x="3" y="26"/>
                  </a:cubicBezTo>
                  <a:cubicBezTo>
                    <a:pt x="2" y="26"/>
                    <a:pt x="2" y="26"/>
                    <a:pt x="2" y="26"/>
                  </a:cubicBezTo>
                  <a:cubicBezTo>
                    <a:pt x="2" y="27"/>
                    <a:pt x="2" y="27"/>
                    <a:pt x="2" y="27"/>
                  </a:cubicBezTo>
                  <a:cubicBezTo>
                    <a:pt x="2" y="35"/>
                    <a:pt x="2" y="35"/>
                    <a:pt x="2" y="35"/>
                  </a:cubicBezTo>
                  <a:cubicBezTo>
                    <a:pt x="1" y="35"/>
                    <a:pt x="0" y="37"/>
                    <a:pt x="0" y="38"/>
                  </a:cubicBezTo>
                  <a:cubicBezTo>
                    <a:pt x="0" y="55"/>
                    <a:pt x="0" y="55"/>
                    <a:pt x="0" y="55"/>
                  </a:cubicBezTo>
                  <a:cubicBezTo>
                    <a:pt x="0" y="57"/>
                    <a:pt x="1" y="59"/>
                    <a:pt x="3" y="59"/>
                  </a:cubicBezTo>
                  <a:cubicBezTo>
                    <a:pt x="8" y="59"/>
                    <a:pt x="8" y="59"/>
                    <a:pt x="8" y="59"/>
                  </a:cubicBezTo>
                  <a:cubicBezTo>
                    <a:pt x="10" y="59"/>
                    <a:pt x="12" y="57"/>
                    <a:pt x="12" y="55"/>
                  </a:cubicBezTo>
                  <a:cubicBezTo>
                    <a:pt x="12" y="38"/>
                    <a:pt x="12" y="38"/>
                    <a:pt x="12" y="38"/>
                  </a:cubicBezTo>
                  <a:cubicBezTo>
                    <a:pt x="12" y="38"/>
                    <a:pt x="12" y="38"/>
                    <a:pt x="12" y="38"/>
                  </a:cubicBezTo>
                  <a:cubicBezTo>
                    <a:pt x="12" y="38"/>
                    <a:pt x="12" y="38"/>
                    <a:pt x="12" y="37"/>
                  </a:cubicBezTo>
                  <a:cubicBezTo>
                    <a:pt x="12" y="29"/>
                    <a:pt x="12" y="29"/>
                    <a:pt x="12" y="29"/>
                  </a:cubicBezTo>
                  <a:cubicBezTo>
                    <a:pt x="12" y="29"/>
                    <a:pt x="12" y="28"/>
                    <a:pt x="12" y="28"/>
                  </a:cubicBezTo>
                  <a:cubicBezTo>
                    <a:pt x="30" y="10"/>
                    <a:pt x="30" y="10"/>
                    <a:pt x="30" y="10"/>
                  </a:cubicBezTo>
                  <a:cubicBezTo>
                    <a:pt x="41" y="30"/>
                    <a:pt x="41" y="30"/>
                    <a:pt x="41" y="30"/>
                  </a:cubicBezTo>
                  <a:cubicBezTo>
                    <a:pt x="41" y="34"/>
                    <a:pt x="41" y="34"/>
                    <a:pt x="41" y="34"/>
                  </a:cubicBezTo>
                  <a:cubicBezTo>
                    <a:pt x="40" y="34"/>
                    <a:pt x="40" y="34"/>
                    <a:pt x="40" y="34"/>
                  </a:cubicBezTo>
                  <a:cubicBezTo>
                    <a:pt x="39" y="36"/>
                    <a:pt x="41" y="41"/>
                    <a:pt x="37" y="44"/>
                  </a:cubicBezTo>
                  <a:cubicBezTo>
                    <a:pt x="35" y="46"/>
                    <a:pt x="30" y="45"/>
                    <a:pt x="21" y="44"/>
                  </a:cubicBezTo>
                  <a:cubicBezTo>
                    <a:pt x="20" y="44"/>
                    <a:pt x="20" y="46"/>
                    <a:pt x="21" y="46"/>
                  </a:cubicBezTo>
                  <a:cubicBezTo>
                    <a:pt x="28" y="49"/>
                    <a:pt x="36" y="55"/>
                    <a:pt x="42" y="54"/>
                  </a:cubicBezTo>
                  <a:cubicBezTo>
                    <a:pt x="47" y="54"/>
                    <a:pt x="49" y="46"/>
                    <a:pt x="49" y="45"/>
                  </a:cubicBezTo>
                  <a:cubicBezTo>
                    <a:pt x="49" y="45"/>
                    <a:pt x="49" y="45"/>
                    <a:pt x="4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grpSp>
        <p:nvGrpSpPr>
          <p:cNvPr id="179" name="Ryhmä 178">
            <a:extLst>
              <a:ext uri="{FF2B5EF4-FFF2-40B4-BE49-F238E27FC236}">
                <a16:creationId xmlns:a16="http://schemas.microsoft.com/office/drawing/2014/main" id="{27953FE7-76D7-4B0F-ADB6-372EACEF65B2}"/>
              </a:ext>
            </a:extLst>
          </p:cNvPr>
          <p:cNvGrpSpPr/>
          <p:nvPr/>
        </p:nvGrpSpPr>
        <p:grpSpPr>
          <a:xfrm>
            <a:off x="10681654" y="5062405"/>
            <a:ext cx="254722" cy="239485"/>
            <a:chOff x="4127500" y="744538"/>
            <a:chExt cx="831850" cy="857251"/>
          </a:xfrm>
          <a:solidFill>
            <a:schemeClr val="accent2"/>
          </a:solidFill>
        </p:grpSpPr>
        <p:sp>
          <p:nvSpPr>
            <p:cNvPr id="180" name="Freeform 38">
              <a:extLst>
                <a:ext uri="{FF2B5EF4-FFF2-40B4-BE49-F238E27FC236}">
                  <a16:creationId xmlns:a16="http://schemas.microsoft.com/office/drawing/2014/main" id="{D5F87340-B675-4100-AEFA-447D39FA290D}"/>
                </a:ext>
              </a:extLst>
            </p:cNvPr>
            <p:cNvSpPr>
              <a:spLocks/>
            </p:cNvSpPr>
            <p:nvPr/>
          </p:nvSpPr>
          <p:spPr bwMode="auto">
            <a:xfrm>
              <a:off x="4400550" y="744538"/>
              <a:ext cx="558800" cy="539750"/>
            </a:xfrm>
            <a:custGeom>
              <a:avLst/>
              <a:gdLst>
                <a:gd name="T0" fmla="*/ 147 w 147"/>
                <a:gd name="T1" fmla="*/ 116 h 142"/>
                <a:gd name="T2" fmla="*/ 144 w 147"/>
                <a:gd name="T3" fmla="*/ 142 h 142"/>
                <a:gd name="T4" fmla="*/ 127 w 147"/>
                <a:gd name="T5" fmla="*/ 110 h 142"/>
                <a:gd name="T6" fmla="*/ 105 w 147"/>
                <a:gd name="T7" fmla="*/ 122 h 142"/>
                <a:gd name="T8" fmla="*/ 105 w 147"/>
                <a:gd name="T9" fmla="*/ 116 h 142"/>
                <a:gd name="T10" fmla="*/ 45 w 147"/>
                <a:gd name="T11" fmla="*/ 49 h 142"/>
                <a:gd name="T12" fmla="*/ 41 w 147"/>
                <a:gd name="T13" fmla="*/ 49 h 142"/>
                <a:gd name="T14" fmla="*/ 37 w 147"/>
                <a:gd name="T15" fmla="*/ 49 h 142"/>
                <a:gd name="T16" fmla="*/ 38 w 147"/>
                <a:gd name="T17" fmla="*/ 49 h 142"/>
                <a:gd name="T18" fmla="*/ 41 w 147"/>
                <a:gd name="T19" fmla="*/ 65 h 142"/>
                <a:gd name="T20" fmla="*/ 19 w 147"/>
                <a:gd name="T21" fmla="*/ 52 h 142"/>
                <a:gd name="T22" fmla="*/ 19 w 147"/>
                <a:gd name="T23" fmla="*/ 51 h 142"/>
                <a:gd name="T24" fmla="*/ 0 w 147"/>
                <a:gd name="T25" fmla="*/ 40 h 142"/>
                <a:gd name="T26" fmla="*/ 19 w 147"/>
                <a:gd name="T27" fmla="*/ 10 h 142"/>
                <a:gd name="T28" fmla="*/ 25 w 147"/>
                <a:gd name="T29" fmla="*/ 0 h 142"/>
                <a:gd name="T30" fmla="*/ 27 w 147"/>
                <a:gd name="T31" fmla="*/ 8 h 142"/>
                <a:gd name="T32" fmla="*/ 31 w 147"/>
                <a:gd name="T33" fmla="*/ 7 h 142"/>
                <a:gd name="T34" fmla="*/ 35 w 147"/>
                <a:gd name="T35" fmla="*/ 7 h 142"/>
                <a:gd name="T36" fmla="*/ 37 w 147"/>
                <a:gd name="T37" fmla="*/ 7 h 142"/>
                <a:gd name="T38" fmla="*/ 147 w 147"/>
                <a:gd name="T39"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2">
                  <a:moveTo>
                    <a:pt x="147" y="116"/>
                  </a:moveTo>
                  <a:cubicBezTo>
                    <a:pt x="147" y="125"/>
                    <a:pt x="146" y="133"/>
                    <a:pt x="144" y="142"/>
                  </a:cubicBezTo>
                  <a:cubicBezTo>
                    <a:pt x="127" y="110"/>
                    <a:pt x="127" y="110"/>
                    <a:pt x="127" y="110"/>
                  </a:cubicBezTo>
                  <a:cubicBezTo>
                    <a:pt x="105" y="122"/>
                    <a:pt x="105" y="122"/>
                    <a:pt x="105" y="122"/>
                  </a:cubicBezTo>
                  <a:cubicBezTo>
                    <a:pt x="105" y="120"/>
                    <a:pt x="105" y="118"/>
                    <a:pt x="105" y="116"/>
                  </a:cubicBezTo>
                  <a:cubicBezTo>
                    <a:pt x="105" y="82"/>
                    <a:pt x="79" y="53"/>
                    <a:pt x="45" y="49"/>
                  </a:cubicBezTo>
                  <a:cubicBezTo>
                    <a:pt x="44" y="49"/>
                    <a:pt x="43" y="49"/>
                    <a:pt x="41" y="49"/>
                  </a:cubicBezTo>
                  <a:cubicBezTo>
                    <a:pt x="40" y="49"/>
                    <a:pt x="39" y="49"/>
                    <a:pt x="37" y="49"/>
                  </a:cubicBezTo>
                  <a:cubicBezTo>
                    <a:pt x="38" y="49"/>
                    <a:pt x="38" y="49"/>
                    <a:pt x="38" y="49"/>
                  </a:cubicBezTo>
                  <a:cubicBezTo>
                    <a:pt x="41" y="65"/>
                    <a:pt x="41" y="65"/>
                    <a:pt x="41" y="65"/>
                  </a:cubicBezTo>
                  <a:cubicBezTo>
                    <a:pt x="19" y="52"/>
                    <a:pt x="19" y="52"/>
                    <a:pt x="19" y="52"/>
                  </a:cubicBezTo>
                  <a:cubicBezTo>
                    <a:pt x="19" y="51"/>
                    <a:pt x="19" y="51"/>
                    <a:pt x="19" y="51"/>
                  </a:cubicBezTo>
                  <a:cubicBezTo>
                    <a:pt x="0" y="40"/>
                    <a:pt x="0" y="40"/>
                    <a:pt x="0" y="40"/>
                  </a:cubicBezTo>
                  <a:cubicBezTo>
                    <a:pt x="19" y="10"/>
                    <a:pt x="19" y="10"/>
                    <a:pt x="19" y="10"/>
                  </a:cubicBezTo>
                  <a:cubicBezTo>
                    <a:pt x="25" y="0"/>
                    <a:pt x="25" y="0"/>
                    <a:pt x="25" y="0"/>
                  </a:cubicBezTo>
                  <a:cubicBezTo>
                    <a:pt x="27" y="8"/>
                    <a:pt x="27" y="8"/>
                    <a:pt x="27" y="8"/>
                  </a:cubicBezTo>
                  <a:cubicBezTo>
                    <a:pt x="29" y="8"/>
                    <a:pt x="30" y="7"/>
                    <a:pt x="31" y="7"/>
                  </a:cubicBezTo>
                  <a:cubicBezTo>
                    <a:pt x="32" y="7"/>
                    <a:pt x="34" y="7"/>
                    <a:pt x="35" y="7"/>
                  </a:cubicBezTo>
                  <a:cubicBezTo>
                    <a:pt x="36" y="7"/>
                    <a:pt x="36" y="7"/>
                    <a:pt x="37" y="7"/>
                  </a:cubicBezTo>
                  <a:cubicBezTo>
                    <a:pt x="98" y="7"/>
                    <a:pt x="147" y="56"/>
                    <a:pt x="147"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81" name="Freeform 39">
              <a:extLst>
                <a:ext uri="{FF2B5EF4-FFF2-40B4-BE49-F238E27FC236}">
                  <a16:creationId xmlns:a16="http://schemas.microsoft.com/office/drawing/2014/main" id="{F69DCEC1-B01E-43CD-AAB9-4C64F90308F9}"/>
                </a:ext>
              </a:extLst>
            </p:cNvPr>
            <p:cNvSpPr>
              <a:spLocks/>
            </p:cNvSpPr>
            <p:nvPr/>
          </p:nvSpPr>
          <p:spPr bwMode="auto">
            <a:xfrm>
              <a:off x="4127500" y="790576"/>
              <a:ext cx="296863" cy="655638"/>
            </a:xfrm>
            <a:custGeom>
              <a:avLst/>
              <a:gdLst>
                <a:gd name="T0" fmla="*/ 49 w 78"/>
                <a:gd name="T1" fmla="*/ 135 h 173"/>
                <a:gd name="T2" fmla="*/ 60 w 78"/>
                <a:gd name="T3" fmla="*/ 125 h 173"/>
                <a:gd name="T4" fmla="*/ 59 w 78"/>
                <a:gd name="T5" fmla="*/ 150 h 173"/>
                <a:gd name="T6" fmla="*/ 59 w 78"/>
                <a:gd name="T7" fmla="*/ 173 h 173"/>
                <a:gd name="T8" fmla="*/ 23 w 78"/>
                <a:gd name="T9" fmla="*/ 172 h 173"/>
                <a:gd name="T10" fmla="*/ 10 w 78"/>
                <a:gd name="T11" fmla="*/ 171 h 173"/>
                <a:gd name="T12" fmla="*/ 18 w 78"/>
                <a:gd name="T13" fmla="*/ 164 h 173"/>
                <a:gd name="T14" fmla="*/ 16 w 78"/>
                <a:gd name="T15" fmla="*/ 161 h 173"/>
                <a:gd name="T16" fmla="*/ 14 w 78"/>
                <a:gd name="T17" fmla="*/ 158 h 173"/>
                <a:gd name="T18" fmla="*/ 0 w 78"/>
                <a:gd name="T19" fmla="*/ 104 h 173"/>
                <a:gd name="T20" fmla="*/ 77 w 78"/>
                <a:gd name="T21" fmla="*/ 0 h 173"/>
                <a:gd name="T22" fmla="*/ 57 w 78"/>
                <a:gd name="T23" fmla="*/ 32 h 173"/>
                <a:gd name="T24" fmla="*/ 78 w 78"/>
                <a:gd name="T25" fmla="*/ 44 h 173"/>
                <a:gd name="T26" fmla="*/ 42 w 78"/>
                <a:gd name="T27" fmla="*/ 104 h 173"/>
                <a:gd name="T28" fmla="*/ 46 w 78"/>
                <a:gd name="T29" fmla="*/ 128 h 173"/>
                <a:gd name="T30" fmla="*/ 47 w 78"/>
                <a:gd name="T31" fmla="*/ 131 h 173"/>
                <a:gd name="T32" fmla="*/ 49 w 78"/>
                <a:gd name="T33" fmla="*/ 1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73">
                  <a:moveTo>
                    <a:pt x="49" y="135"/>
                  </a:moveTo>
                  <a:cubicBezTo>
                    <a:pt x="60" y="125"/>
                    <a:pt x="60" y="125"/>
                    <a:pt x="60" y="125"/>
                  </a:cubicBezTo>
                  <a:cubicBezTo>
                    <a:pt x="59" y="150"/>
                    <a:pt x="59" y="150"/>
                    <a:pt x="59" y="150"/>
                  </a:cubicBezTo>
                  <a:cubicBezTo>
                    <a:pt x="59" y="173"/>
                    <a:pt x="59" y="173"/>
                    <a:pt x="59" y="173"/>
                  </a:cubicBezTo>
                  <a:cubicBezTo>
                    <a:pt x="23" y="172"/>
                    <a:pt x="23" y="172"/>
                    <a:pt x="23" y="172"/>
                  </a:cubicBezTo>
                  <a:cubicBezTo>
                    <a:pt x="10" y="171"/>
                    <a:pt x="10" y="171"/>
                    <a:pt x="10" y="171"/>
                  </a:cubicBezTo>
                  <a:cubicBezTo>
                    <a:pt x="18" y="164"/>
                    <a:pt x="18" y="164"/>
                    <a:pt x="18" y="164"/>
                  </a:cubicBezTo>
                  <a:cubicBezTo>
                    <a:pt x="17" y="163"/>
                    <a:pt x="16" y="162"/>
                    <a:pt x="16" y="161"/>
                  </a:cubicBezTo>
                  <a:cubicBezTo>
                    <a:pt x="15" y="160"/>
                    <a:pt x="14" y="159"/>
                    <a:pt x="14" y="158"/>
                  </a:cubicBezTo>
                  <a:cubicBezTo>
                    <a:pt x="5" y="142"/>
                    <a:pt x="0" y="124"/>
                    <a:pt x="0" y="104"/>
                  </a:cubicBezTo>
                  <a:cubicBezTo>
                    <a:pt x="0" y="55"/>
                    <a:pt x="32" y="14"/>
                    <a:pt x="77" y="0"/>
                  </a:cubicBezTo>
                  <a:cubicBezTo>
                    <a:pt x="57" y="32"/>
                    <a:pt x="57" y="32"/>
                    <a:pt x="57" y="32"/>
                  </a:cubicBezTo>
                  <a:cubicBezTo>
                    <a:pt x="78" y="44"/>
                    <a:pt x="78" y="44"/>
                    <a:pt x="78" y="44"/>
                  </a:cubicBezTo>
                  <a:cubicBezTo>
                    <a:pt x="56" y="56"/>
                    <a:pt x="42" y="78"/>
                    <a:pt x="42" y="104"/>
                  </a:cubicBezTo>
                  <a:cubicBezTo>
                    <a:pt x="42" y="112"/>
                    <a:pt x="43" y="120"/>
                    <a:pt x="46" y="128"/>
                  </a:cubicBezTo>
                  <a:cubicBezTo>
                    <a:pt x="46" y="129"/>
                    <a:pt x="47" y="130"/>
                    <a:pt x="47" y="131"/>
                  </a:cubicBezTo>
                  <a:cubicBezTo>
                    <a:pt x="48" y="133"/>
                    <a:pt x="48" y="134"/>
                    <a:pt x="49"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82" name="Freeform 40">
              <a:extLst>
                <a:ext uri="{FF2B5EF4-FFF2-40B4-BE49-F238E27FC236}">
                  <a16:creationId xmlns:a16="http://schemas.microsoft.com/office/drawing/2014/main" id="{4653DE78-8802-43F8-8A52-E0940822DA08}"/>
                </a:ext>
              </a:extLst>
            </p:cNvPr>
            <p:cNvSpPr>
              <a:spLocks/>
            </p:cNvSpPr>
            <p:nvPr/>
          </p:nvSpPr>
          <p:spPr bwMode="auto">
            <a:xfrm>
              <a:off x="4252913" y="1216026"/>
              <a:ext cx="703263" cy="385763"/>
            </a:xfrm>
            <a:custGeom>
              <a:avLst/>
              <a:gdLst>
                <a:gd name="T0" fmla="*/ 185 w 185"/>
                <a:gd name="T1" fmla="*/ 43 h 102"/>
                <a:gd name="T2" fmla="*/ 175 w 185"/>
                <a:gd name="T3" fmla="*/ 40 h 102"/>
                <a:gd name="T4" fmla="*/ 173 w 185"/>
                <a:gd name="T5" fmla="*/ 43 h 102"/>
                <a:gd name="T6" fmla="*/ 171 w 185"/>
                <a:gd name="T7" fmla="*/ 47 h 102"/>
                <a:gd name="T8" fmla="*/ 76 w 185"/>
                <a:gd name="T9" fmla="*/ 102 h 102"/>
                <a:gd name="T10" fmla="*/ 0 w 185"/>
                <a:gd name="T11" fmla="*/ 70 h 102"/>
                <a:gd name="T12" fmla="*/ 36 w 185"/>
                <a:gd name="T13" fmla="*/ 71 h 102"/>
                <a:gd name="T14" fmla="*/ 37 w 185"/>
                <a:gd name="T15" fmla="*/ 47 h 102"/>
                <a:gd name="T16" fmla="*/ 76 w 185"/>
                <a:gd name="T17" fmla="*/ 60 h 102"/>
                <a:gd name="T18" fmla="*/ 129 w 185"/>
                <a:gd name="T19" fmla="*/ 34 h 102"/>
                <a:gd name="T20" fmla="*/ 132 w 185"/>
                <a:gd name="T21" fmla="*/ 31 h 102"/>
                <a:gd name="T22" fmla="*/ 134 w 185"/>
                <a:gd name="T23" fmla="*/ 27 h 102"/>
                <a:gd name="T24" fmla="*/ 119 w 185"/>
                <a:gd name="T25" fmla="*/ 23 h 102"/>
                <a:gd name="T26" fmla="*/ 141 w 185"/>
                <a:gd name="T27" fmla="*/ 11 h 102"/>
                <a:gd name="T28" fmla="*/ 162 w 185"/>
                <a:gd name="T29" fmla="*/ 0 h 102"/>
                <a:gd name="T30" fmla="*/ 178 w 185"/>
                <a:gd name="T31" fmla="*/ 31 h 102"/>
                <a:gd name="T32" fmla="*/ 179 w 185"/>
                <a:gd name="T33" fmla="*/ 31 h 102"/>
                <a:gd name="T34" fmla="*/ 185 w 185"/>
                <a:gd name="T35" fmla="*/ 4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102">
                  <a:moveTo>
                    <a:pt x="185" y="43"/>
                  </a:moveTo>
                  <a:cubicBezTo>
                    <a:pt x="175" y="40"/>
                    <a:pt x="175" y="40"/>
                    <a:pt x="175" y="40"/>
                  </a:cubicBezTo>
                  <a:cubicBezTo>
                    <a:pt x="174" y="41"/>
                    <a:pt x="174" y="42"/>
                    <a:pt x="173" y="43"/>
                  </a:cubicBezTo>
                  <a:cubicBezTo>
                    <a:pt x="172" y="44"/>
                    <a:pt x="172" y="46"/>
                    <a:pt x="171" y="47"/>
                  </a:cubicBezTo>
                  <a:cubicBezTo>
                    <a:pt x="152" y="80"/>
                    <a:pt x="117" y="102"/>
                    <a:pt x="76" y="102"/>
                  </a:cubicBezTo>
                  <a:cubicBezTo>
                    <a:pt x="46" y="102"/>
                    <a:pt x="19" y="90"/>
                    <a:pt x="0" y="70"/>
                  </a:cubicBezTo>
                  <a:cubicBezTo>
                    <a:pt x="36" y="71"/>
                    <a:pt x="36" y="71"/>
                    <a:pt x="36" y="71"/>
                  </a:cubicBezTo>
                  <a:cubicBezTo>
                    <a:pt x="37" y="47"/>
                    <a:pt x="37" y="47"/>
                    <a:pt x="37" y="47"/>
                  </a:cubicBezTo>
                  <a:cubicBezTo>
                    <a:pt x="48" y="55"/>
                    <a:pt x="61" y="60"/>
                    <a:pt x="76" y="60"/>
                  </a:cubicBezTo>
                  <a:cubicBezTo>
                    <a:pt x="98" y="60"/>
                    <a:pt x="117" y="50"/>
                    <a:pt x="129" y="34"/>
                  </a:cubicBezTo>
                  <a:cubicBezTo>
                    <a:pt x="130" y="33"/>
                    <a:pt x="131" y="32"/>
                    <a:pt x="132" y="31"/>
                  </a:cubicBezTo>
                  <a:cubicBezTo>
                    <a:pt x="132" y="30"/>
                    <a:pt x="133" y="29"/>
                    <a:pt x="134" y="27"/>
                  </a:cubicBezTo>
                  <a:cubicBezTo>
                    <a:pt x="119" y="23"/>
                    <a:pt x="119" y="23"/>
                    <a:pt x="119" y="23"/>
                  </a:cubicBezTo>
                  <a:cubicBezTo>
                    <a:pt x="141" y="11"/>
                    <a:pt x="141" y="11"/>
                    <a:pt x="141" y="11"/>
                  </a:cubicBezTo>
                  <a:cubicBezTo>
                    <a:pt x="162" y="0"/>
                    <a:pt x="162" y="0"/>
                    <a:pt x="162" y="0"/>
                  </a:cubicBezTo>
                  <a:cubicBezTo>
                    <a:pt x="178" y="31"/>
                    <a:pt x="178" y="31"/>
                    <a:pt x="178" y="31"/>
                  </a:cubicBezTo>
                  <a:cubicBezTo>
                    <a:pt x="179" y="31"/>
                    <a:pt x="179" y="31"/>
                    <a:pt x="179" y="31"/>
                  </a:cubicBezTo>
                  <a:lnTo>
                    <a:pt x="18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grpSp>
        <p:nvGrpSpPr>
          <p:cNvPr id="7" name="Ryhmä 6">
            <a:extLst>
              <a:ext uri="{FF2B5EF4-FFF2-40B4-BE49-F238E27FC236}">
                <a16:creationId xmlns:a16="http://schemas.microsoft.com/office/drawing/2014/main" id="{92005275-D781-2BFD-0C1B-2FCF76A37950}"/>
              </a:ext>
            </a:extLst>
          </p:cNvPr>
          <p:cNvGrpSpPr/>
          <p:nvPr/>
        </p:nvGrpSpPr>
        <p:grpSpPr>
          <a:xfrm>
            <a:off x="10687454" y="5444152"/>
            <a:ext cx="751259" cy="175970"/>
            <a:chOff x="6091238" y="3027363"/>
            <a:chExt cx="2114550" cy="495300"/>
          </a:xfrm>
          <a:solidFill>
            <a:schemeClr val="accent2"/>
          </a:solidFill>
        </p:grpSpPr>
        <p:sp>
          <p:nvSpPr>
            <p:cNvPr id="8" name="Freeform 21">
              <a:extLst>
                <a:ext uri="{FF2B5EF4-FFF2-40B4-BE49-F238E27FC236}">
                  <a16:creationId xmlns:a16="http://schemas.microsoft.com/office/drawing/2014/main" id="{74B24838-D502-7C31-50A5-83B2BF94C62E}"/>
                </a:ext>
              </a:extLst>
            </p:cNvPr>
            <p:cNvSpPr>
              <a:spLocks noEditPoints="1"/>
            </p:cNvSpPr>
            <p:nvPr/>
          </p:nvSpPr>
          <p:spPr bwMode="auto">
            <a:xfrm>
              <a:off x="728980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2" y="0"/>
                    <a:pt x="0" y="3"/>
                    <a:pt x="0" y="7"/>
                  </a:cubicBezTo>
                  <a:cubicBezTo>
                    <a:pt x="0" y="10"/>
                    <a:pt x="2"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9" name="Freeform 22">
              <a:extLst>
                <a:ext uri="{FF2B5EF4-FFF2-40B4-BE49-F238E27FC236}">
                  <a16:creationId xmlns:a16="http://schemas.microsoft.com/office/drawing/2014/main" id="{070F4D2F-5316-CC69-8FFA-607D59B6EE2C}"/>
                </a:ext>
              </a:extLst>
            </p:cNvPr>
            <p:cNvSpPr>
              <a:spLocks noEditPoints="1"/>
            </p:cNvSpPr>
            <p:nvPr/>
          </p:nvSpPr>
          <p:spPr bwMode="auto">
            <a:xfrm>
              <a:off x="7448551" y="3373438"/>
              <a:ext cx="146050"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0" name="Freeform 23">
              <a:extLst>
                <a:ext uri="{FF2B5EF4-FFF2-40B4-BE49-F238E27FC236}">
                  <a16:creationId xmlns:a16="http://schemas.microsoft.com/office/drawing/2014/main" id="{FB037A31-D345-26E3-7284-3D6D62F48A1C}"/>
                </a:ext>
              </a:extLst>
            </p:cNvPr>
            <p:cNvSpPr>
              <a:spLocks noEditPoints="1"/>
            </p:cNvSpPr>
            <p:nvPr/>
          </p:nvSpPr>
          <p:spPr bwMode="auto">
            <a:xfrm>
              <a:off x="7923213"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10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10" y="5"/>
                    <a:pt x="10" y="7"/>
                  </a:cubicBezTo>
                  <a:cubicBezTo>
                    <a:pt x="10"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1" name="Freeform 24">
              <a:extLst>
                <a:ext uri="{FF2B5EF4-FFF2-40B4-BE49-F238E27FC236}">
                  <a16:creationId xmlns:a16="http://schemas.microsoft.com/office/drawing/2014/main" id="{A07C19B6-4278-F585-72E5-B1B59A6BD011}"/>
                </a:ext>
              </a:extLst>
            </p:cNvPr>
            <p:cNvSpPr>
              <a:spLocks noEditPoints="1"/>
            </p:cNvSpPr>
            <p:nvPr/>
          </p:nvSpPr>
          <p:spPr bwMode="auto">
            <a:xfrm>
              <a:off x="6757988"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9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9" y="5"/>
                    <a:pt x="9" y="7"/>
                  </a:cubicBezTo>
                  <a:cubicBezTo>
                    <a:pt x="9"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2" name="Freeform 25">
              <a:extLst>
                <a:ext uri="{FF2B5EF4-FFF2-40B4-BE49-F238E27FC236}">
                  <a16:creationId xmlns:a16="http://schemas.microsoft.com/office/drawing/2014/main" id="{9A8C561A-0085-8442-604B-05C76E769CE3}"/>
                </a:ext>
              </a:extLst>
            </p:cNvPr>
            <p:cNvSpPr>
              <a:spLocks noEditPoints="1"/>
            </p:cNvSpPr>
            <p:nvPr/>
          </p:nvSpPr>
          <p:spPr bwMode="auto">
            <a:xfrm>
              <a:off x="6916738"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10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10" y="5"/>
                    <a:pt x="10" y="7"/>
                  </a:cubicBezTo>
                  <a:cubicBezTo>
                    <a:pt x="10"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3" name="Freeform 26">
              <a:extLst>
                <a:ext uri="{FF2B5EF4-FFF2-40B4-BE49-F238E27FC236}">
                  <a16:creationId xmlns:a16="http://schemas.microsoft.com/office/drawing/2014/main" id="{1E50706D-E84C-0AC1-FFE6-A28958745998}"/>
                </a:ext>
              </a:extLst>
            </p:cNvPr>
            <p:cNvSpPr>
              <a:spLocks/>
            </p:cNvSpPr>
            <p:nvPr/>
          </p:nvSpPr>
          <p:spPr bwMode="auto">
            <a:xfrm>
              <a:off x="7618413" y="3384551"/>
              <a:ext cx="293688" cy="80963"/>
            </a:xfrm>
            <a:custGeom>
              <a:avLst/>
              <a:gdLst>
                <a:gd name="T0" fmla="*/ 25 w 26"/>
                <a:gd name="T1" fmla="*/ 0 h 7"/>
                <a:gd name="T2" fmla="*/ 1 w 26"/>
                <a:gd name="T3" fmla="*/ 0 h 7"/>
                <a:gd name="T4" fmla="*/ 0 w 26"/>
                <a:gd name="T5" fmla="*/ 0 h 7"/>
                <a:gd name="T6" fmla="*/ 0 w 26"/>
                <a:gd name="T7" fmla="*/ 7 h 7"/>
                <a:gd name="T8" fmla="*/ 1 w 26"/>
                <a:gd name="T9" fmla="*/ 7 h 7"/>
                <a:gd name="T10" fmla="*/ 25 w 26"/>
                <a:gd name="T11" fmla="*/ 7 h 7"/>
                <a:gd name="T12" fmla="*/ 26 w 26"/>
                <a:gd name="T13" fmla="*/ 7 h 7"/>
                <a:gd name="T14" fmla="*/ 26 w 26"/>
                <a:gd name="T15" fmla="*/ 0 h 7"/>
                <a:gd name="T16" fmla="*/ 25 w 2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
                  <a:moveTo>
                    <a:pt x="25" y="0"/>
                  </a:moveTo>
                  <a:cubicBezTo>
                    <a:pt x="1" y="0"/>
                    <a:pt x="1" y="0"/>
                    <a:pt x="1" y="0"/>
                  </a:cubicBezTo>
                  <a:cubicBezTo>
                    <a:pt x="1" y="0"/>
                    <a:pt x="0" y="0"/>
                    <a:pt x="0" y="0"/>
                  </a:cubicBezTo>
                  <a:cubicBezTo>
                    <a:pt x="0" y="7"/>
                    <a:pt x="0" y="7"/>
                    <a:pt x="0" y="7"/>
                  </a:cubicBezTo>
                  <a:cubicBezTo>
                    <a:pt x="0" y="7"/>
                    <a:pt x="1" y="7"/>
                    <a:pt x="1" y="7"/>
                  </a:cubicBezTo>
                  <a:cubicBezTo>
                    <a:pt x="25" y="7"/>
                    <a:pt x="25" y="7"/>
                    <a:pt x="25" y="7"/>
                  </a:cubicBezTo>
                  <a:cubicBezTo>
                    <a:pt x="26" y="7"/>
                    <a:pt x="26" y="7"/>
                    <a:pt x="26" y="7"/>
                  </a:cubicBezTo>
                  <a:cubicBezTo>
                    <a:pt x="26" y="0"/>
                    <a:pt x="26" y="0"/>
                    <a:pt x="26" y="0"/>
                  </a:cubicBezTo>
                  <a:cubicBezTo>
                    <a:pt x="26" y="0"/>
                    <a:pt x="26"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4" name="Freeform 27">
              <a:extLst>
                <a:ext uri="{FF2B5EF4-FFF2-40B4-BE49-F238E27FC236}">
                  <a16:creationId xmlns:a16="http://schemas.microsoft.com/office/drawing/2014/main" id="{2E700CE8-487D-CB52-5199-282436E7BDE0}"/>
                </a:ext>
              </a:extLst>
            </p:cNvPr>
            <p:cNvSpPr>
              <a:spLocks/>
            </p:cNvSpPr>
            <p:nvPr/>
          </p:nvSpPr>
          <p:spPr bwMode="auto">
            <a:xfrm>
              <a:off x="7154863" y="3384551"/>
              <a:ext cx="112713" cy="80963"/>
            </a:xfrm>
            <a:custGeom>
              <a:avLst/>
              <a:gdLst>
                <a:gd name="T0" fmla="*/ 10 w 10"/>
                <a:gd name="T1" fmla="*/ 0 h 7"/>
                <a:gd name="T2" fmla="*/ 1 w 10"/>
                <a:gd name="T3" fmla="*/ 0 h 7"/>
                <a:gd name="T4" fmla="*/ 0 w 10"/>
                <a:gd name="T5" fmla="*/ 0 h 7"/>
                <a:gd name="T6" fmla="*/ 0 w 10"/>
                <a:gd name="T7" fmla="*/ 7 h 7"/>
                <a:gd name="T8" fmla="*/ 1 w 10"/>
                <a:gd name="T9" fmla="*/ 7 h 7"/>
                <a:gd name="T10" fmla="*/ 10 w 10"/>
                <a:gd name="T11" fmla="*/ 7 h 7"/>
                <a:gd name="T12" fmla="*/ 10 w 10"/>
                <a:gd name="T13" fmla="*/ 7 h 7"/>
                <a:gd name="T14" fmla="*/ 10 w 10"/>
                <a:gd name="T15" fmla="*/ 0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cubicBezTo>
                    <a:pt x="1" y="0"/>
                    <a:pt x="1" y="0"/>
                    <a:pt x="1" y="0"/>
                  </a:cubicBezTo>
                  <a:cubicBezTo>
                    <a:pt x="1" y="0"/>
                    <a:pt x="0" y="0"/>
                    <a:pt x="0" y="0"/>
                  </a:cubicBezTo>
                  <a:cubicBezTo>
                    <a:pt x="0" y="7"/>
                    <a:pt x="0" y="7"/>
                    <a:pt x="0" y="7"/>
                  </a:cubicBezTo>
                  <a:cubicBezTo>
                    <a:pt x="0" y="7"/>
                    <a:pt x="1" y="7"/>
                    <a:pt x="1" y="7"/>
                  </a:cubicBezTo>
                  <a:cubicBezTo>
                    <a:pt x="10" y="7"/>
                    <a:pt x="10" y="7"/>
                    <a:pt x="10" y="7"/>
                  </a:cubicBezTo>
                  <a:cubicBezTo>
                    <a:pt x="10" y="7"/>
                    <a:pt x="10" y="7"/>
                    <a:pt x="10" y="7"/>
                  </a:cubicBezTo>
                  <a:cubicBezTo>
                    <a:pt x="10" y="0"/>
                    <a:pt x="10" y="0"/>
                    <a:pt x="10" y="0"/>
                  </a:cubicBezTo>
                  <a:cubicBezTo>
                    <a:pt x="10" y="0"/>
                    <a:pt x="10"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5" name="Freeform 28">
              <a:extLst>
                <a:ext uri="{FF2B5EF4-FFF2-40B4-BE49-F238E27FC236}">
                  <a16:creationId xmlns:a16="http://schemas.microsoft.com/office/drawing/2014/main" id="{0FCC7347-0686-B595-413C-6369DF631718}"/>
                </a:ext>
              </a:extLst>
            </p:cNvPr>
            <p:cNvSpPr>
              <a:spLocks/>
            </p:cNvSpPr>
            <p:nvPr/>
          </p:nvSpPr>
          <p:spPr bwMode="auto">
            <a:xfrm>
              <a:off x="6442076" y="3384551"/>
              <a:ext cx="282575" cy="80963"/>
            </a:xfrm>
            <a:custGeom>
              <a:avLst/>
              <a:gdLst>
                <a:gd name="T0" fmla="*/ 24 w 25"/>
                <a:gd name="T1" fmla="*/ 0 h 7"/>
                <a:gd name="T2" fmla="*/ 0 w 25"/>
                <a:gd name="T3" fmla="*/ 0 h 7"/>
                <a:gd name="T4" fmla="*/ 0 w 25"/>
                <a:gd name="T5" fmla="*/ 0 h 7"/>
                <a:gd name="T6" fmla="*/ 0 w 25"/>
                <a:gd name="T7" fmla="*/ 7 h 7"/>
                <a:gd name="T8" fmla="*/ 0 w 25"/>
                <a:gd name="T9" fmla="*/ 7 h 7"/>
                <a:gd name="T10" fmla="*/ 24 w 25"/>
                <a:gd name="T11" fmla="*/ 7 h 7"/>
                <a:gd name="T12" fmla="*/ 25 w 25"/>
                <a:gd name="T13" fmla="*/ 7 h 7"/>
                <a:gd name="T14" fmla="*/ 25 w 25"/>
                <a:gd name="T15" fmla="*/ 0 h 7"/>
                <a:gd name="T16" fmla="*/ 24 w 2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4" y="0"/>
                  </a:moveTo>
                  <a:cubicBezTo>
                    <a:pt x="0" y="0"/>
                    <a:pt x="0" y="0"/>
                    <a:pt x="0" y="0"/>
                  </a:cubicBezTo>
                  <a:cubicBezTo>
                    <a:pt x="0" y="0"/>
                    <a:pt x="0" y="0"/>
                    <a:pt x="0" y="0"/>
                  </a:cubicBezTo>
                  <a:cubicBezTo>
                    <a:pt x="0" y="7"/>
                    <a:pt x="0" y="7"/>
                    <a:pt x="0" y="7"/>
                  </a:cubicBezTo>
                  <a:cubicBezTo>
                    <a:pt x="0" y="7"/>
                    <a:pt x="0" y="7"/>
                    <a:pt x="0" y="7"/>
                  </a:cubicBezTo>
                  <a:cubicBezTo>
                    <a:pt x="24" y="7"/>
                    <a:pt x="24" y="7"/>
                    <a:pt x="24" y="7"/>
                  </a:cubicBezTo>
                  <a:cubicBezTo>
                    <a:pt x="25" y="7"/>
                    <a:pt x="25" y="7"/>
                    <a:pt x="25" y="7"/>
                  </a:cubicBezTo>
                  <a:cubicBezTo>
                    <a:pt x="25" y="0"/>
                    <a:pt x="25" y="0"/>
                    <a:pt x="25" y="0"/>
                  </a:cubicBezTo>
                  <a:cubicBezTo>
                    <a:pt x="25" y="0"/>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 name="Freeform 29">
              <a:extLst>
                <a:ext uri="{FF2B5EF4-FFF2-40B4-BE49-F238E27FC236}">
                  <a16:creationId xmlns:a16="http://schemas.microsoft.com/office/drawing/2014/main" id="{F3EC18B3-7C52-4AB6-28F0-A895D2F0A023}"/>
                </a:ext>
              </a:extLst>
            </p:cNvPr>
            <p:cNvSpPr>
              <a:spLocks noEditPoints="1"/>
            </p:cNvSpPr>
            <p:nvPr/>
          </p:nvSpPr>
          <p:spPr bwMode="auto">
            <a:xfrm>
              <a:off x="7923213" y="3073401"/>
              <a:ext cx="282575" cy="379413"/>
            </a:xfrm>
            <a:custGeom>
              <a:avLst/>
              <a:gdLst>
                <a:gd name="T0" fmla="*/ 25 w 25"/>
                <a:gd name="T1" fmla="*/ 14 h 33"/>
                <a:gd name="T2" fmla="*/ 19 w 25"/>
                <a:gd name="T3" fmla="*/ 1 h 33"/>
                <a:gd name="T4" fmla="*/ 17 w 25"/>
                <a:gd name="T5" fmla="*/ 0 h 33"/>
                <a:gd name="T6" fmla="*/ 2 w 25"/>
                <a:gd name="T7" fmla="*/ 0 h 33"/>
                <a:gd name="T8" fmla="*/ 0 w 25"/>
                <a:gd name="T9" fmla="*/ 1 h 33"/>
                <a:gd name="T10" fmla="*/ 0 w 25"/>
                <a:gd name="T11" fmla="*/ 24 h 33"/>
                <a:gd name="T12" fmla="*/ 2 w 25"/>
                <a:gd name="T13" fmla="*/ 26 h 33"/>
                <a:gd name="T14" fmla="*/ 2 w 25"/>
                <a:gd name="T15" fmla="*/ 26 h 33"/>
                <a:gd name="T16" fmla="*/ 3 w 25"/>
                <a:gd name="T17" fmla="*/ 26 h 33"/>
                <a:gd name="T18" fmla="*/ 5 w 25"/>
                <a:gd name="T19" fmla="*/ 26 h 33"/>
                <a:gd name="T20" fmla="*/ 6 w 25"/>
                <a:gd name="T21" fmla="*/ 26 h 33"/>
                <a:gd name="T22" fmla="*/ 7 w 25"/>
                <a:gd name="T23" fmla="*/ 26 h 33"/>
                <a:gd name="T24" fmla="*/ 14 w 25"/>
                <a:gd name="T25" fmla="*/ 33 h 33"/>
                <a:gd name="T26" fmla="*/ 14 w 25"/>
                <a:gd name="T27" fmla="*/ 33 h 33"/>
                <a:gd name="T28" fmla="*/ 16 w 25"/>
                <a:gd name="T29" fmla="*/ 33 h 33"/>
                <a:gd name="T30" fmla="*/ 16 w 25"/>
                <a:gd name="T31" fmla="*/ 33 h 33"/>
                <a:gd name="T32" fmla="*/ 24 w 25"/>
                <a:gd name="T33" fmla="*/ 33 h 33"/>
                <a:gd name="T34" fmla="*/ 25 w 25"/>
                <a:gd name="T35" fmla="*/ 32 h 33"/>
                <a:gd name="T36" fmla="*/ 25 w 25"/>
                <a:gd name="T37" fmla="*/ 16 h 33"/>
                <a:gd name="T38" fmla="*/ 25 w 25"/>
                <a:gd name="T39" fmla="*/ 14 h 33"/>
                <a:gd name="T40" fmla="*/ 18 w 25"/>
                <a:gd name="T41" fmla="*/ 14 h 33"/>
                <a:gd name="T42" fmla="*/ 7 w 25"/>
                <a:gd name="T43" fmla="*/ 13 h 33"/>
                <a:gd name="T44" fmla="*/ 7 w 25"/>
                <a:gd name="T45" fmla="*/ 12 h 33"/>
                <a:gd name="T46" fmla="*/ 6 w 25"/>
                <a:gd name="T47" fmla="*/ 4 h 33"/>
                <a:gd name="T48" fmla="*/ 6 w 25"/>
                <a:gd name="T49" fmla="*/ 3 h 33"/>
                <a:gd name="T50" fmla="*/ 14 w 25"/>
                <a:gd name="T51" fmla="*/ 3 h 33"/>
                <a:gd name="T52" fmla="*/ 15 w 25"/>
                <a:gd name="T53" fmla="*/ 4 h 33"/>
                <a:gd name="T54" fmla="*/ 18 w 25"/>
                <a:gd name="T55" fmla="*/ 14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4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14"/>
                  </a:moveTo>
                  <a:cubicBezTo>
                    <a:pt x="19" y="1"/>
                    <a:pt x="19" y="1"/>
                    <a:pt x="19" y="1"/>
                  </a:cubicBezTo>
                  <a:cubicBezTo>
                    <a:pt x="19" y="1"/>
                    <a:pt x="18" y="0"/>
                    <a:pt x="17" y="0"/>
                  </a:cubicBezTo>
                  <a:cubicBezTo>
                    <a:pt x="2" y="0"/>
                    <a:pt x="2" y="0"/>
                    <a:pt x="2" y="0"/>
                  </a:cubicBezTo>
                  <a:cubicBezTo>
                    <a:pt x="1" y="0"/>
                    <a:pt x="0" y="1"/>
                    <a:pt x="0" y="1"/>
                  </a:cubicBezTo>
                  <a:cubicBezTo>
                    <a:pt x="0" y="24"/>
                    <a:pt x="0" y="24"/>
                    <a:pt x="0" y="24"/>
                  </a:cubicBezTo>
                  <a:cubicBezTo>
                    <a:pt x="0" y="25"/>
                    <a:pt x="1" y="26"/>
                    <a:pt x="2" y="26"/>
                  </a:cubicBezTo>
                  <a:cubicBezTo>
                    <a:pt x="2" y="26"/>
                    <a:pt x="2" y="26"/>
                    <a:pt x="2" y="26"/>
                  </a:cubicBezTo>
                  <a:cubicBezTo>
                    <a:pt x="2" y="26"/>
                    <a:pt x="2" y="26"/>
                    <a:pt x="3" y="26"/>
                  </a:cubicBezTo>
                  <a:cubicBezTo>
                    <a:pt x="3" y="26"/>
                    <a:pt x="4" y="26"/>
                    <a:pt x="5" y="26"/>
                  </a:cubicBezTo>
                  <a:cubicBezTo>
                    <a:pt x="5" y="26"/>
                    <a:pt x="6" y="26"/>
                    <a:pt x="6" y="26"/>
                  </a:cubicBezTo>
                  <a:cubicBezTo>
                    <a:pt x="6" y="26"/>
                    <a:pt x="7" y="26"/>
                    <a:pt x="7" y="26"/>
                  </a:cubicBezTo>
                  <a:cubicBezTo>
                    <a:pt x="11" y="26"/>
                    <a:pt x="14" y="29"/>
                    <a:pt x="14" y="33"/>
                  </a:cubicBezTo>
                  <a:cubicBezTo>
                    <a:pt x="14" y="33"/>
                    <a:pt x="14" y="33"/>
                    <a:pt x="14" y="33"/>
                  </a:cubicBezTo>
                  <a:cubicBezTo>
                    <a:pt x="16" y="33"/>
                    <a:pt x="16" y="33"/>
                    <a:pt x="16" y="33"/>
                  </a:cubicBezTo>
                  <a:cubicBezTo>
                    <a:pt x="16" y="33"/>
                    <a:pt x="16" y="33"/>
                    <a:pt x="16" y="33"/>
                  </a:cubicBezTo>
                  <a:cubicBezTo>
                    <a:pt x="24" y="33"/>
                    <a:pt x="24" y="33"/>
                    <a:pt x="24" y="33"/>
                  </a:cubicBezTo>
                  <a:cubicBezTo>
                    <a:pt x="25" y="33"/>
                    <a:pt x="25" y="33"/>
                    <a:pt x="25" y="32"/>
                  </a:cubicBezTo>
                  <a:cubicBezTo>
                    <a:pt x="25" y="16"/>
                    <a:pt x="25" y="16"/>
                    <a:pt x="25" y="16"/>
                  </a:cubicBezTo>
                  <a:cubicBezTo>
                    <a:pt x="25" y="15"/>
                    <a:pt x="25" y="14"/>
                    <a:pt x="25" y="14"/>
                  </a:cubicBezTo>
                  <a:close/>
                  <a:moveTo>
                    <a:pt x="18" y="14"/>
                  </a:moveTo>
                  <a:cubicBezTo>
                    <a:pt x="7" y="13"/>
                    <a:pt x="7" y="13"/>
                    <a:pt x="7" y="13"/>
                  </a:cubicBezTo>
                  <a:cubicBezTo>
                    <a:pt x="7" y="13"/>
                    <a:pt x="7" y="12"/>
                    <a:pt x="7" y="12"/>
                  </a:cubicBezTo>
                  <a:cubicBezTo>
                    <a:pt x="6" y="4"/>
                    <a:pt x="6" y="4"/>
                    <a:pt x="6" y="4"/>
                  </a:cubicBezTo>
                  <a:cubicBezTo>
                    <a:pt x="6" y="3"/>
                    <a:pt x="6" y="3"/>
                    <a:pt x="6" y="3"/>
                  </a:cubicBezTo>
                  <a:cubicBezTo>
                    <a:pt x="14" y="3"/>
                    <a:pt x="14" y="3"/>
                    <a:pt x="14" y="3"/>
                  </a:cubicBezTo>
                  <a:cubicBezTo>
                    <a:pt x="14" y="3"/>
                    <a:pt x="15" y="3"/>
                    <a:pt x="15" y="4"/>
                  </a:cubicBezTo>
                  <a:cubicBezTo>
                    <a:pt x="18" y="14"/>
                    <a:pt x="18" y="14"/>
                    <a:pt x="18" y="14"/>
                  </a:cubicBezTo>
                  <a:cubicBezTo>
                    <a:pt x="19" y="14"/>
                    <a:pt x="18" y="14"/>
                    <a:pt x="18" y="14"/>
                  </a:cubicBezTo>
                  <a:close/>
                  <a:moveTo>
                    <a:pt x="21" y="14"/>
                  </a:moveTo>
                  <a:cubicBezTo>
                    <a:pt x="20" y="14"/>
                    <a:pt x="20" y="14"/>
                    <a:pt x="19" y="13"/>
                  </a:cubicBezTo>
                  <a:cubicBezTo>
                    <a:pt x="16" y="4"/>
                    <a:pt x="16" y="4"/>
                    <a:pt x="16" y="4"/>
                  </a:cubicBezTo>
                  <a:cubicBezTo>
                    <a:pt x="16" y="4"/>
                    <a:pt x="16" y="3"/>
                    <a:pt x="17" y="3"/>
                  </a:cubicBezTo>
                  <a:cubicBezTo>
                    <a:pt x="19" y="3"/>
                    <a:pt x="19" y="3"/>
                    <a:pt x="19" y="3"/>
                  </a:cubicBezTo>
                  <a:cubicBezTo>
                    <a:pt x="24" y="14"/>
                    <a:pt x="24" y="14"/>
                    <a:pt x="24" y="14"/>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7" name="Freeform 30">
              <a:extLst>
                <a:ext uri="{FF2B5EF4-FFF2-40B4-BE49-F238E27FC236}">
                  <a16:creationId xmlns:a16="http://schemas.microsoft.com/office/drawing/2014/main" id="{5A3D4E68-48E8-0165-C531-42DE8C978E30}"/>
                </a:ext>
              </a:extLst>
            </p:cNvPr>
            <p:cNvSpPr>
              <a:spLocks/>
            </p:cNvSpPr>
            <p:nvPr/>
          </p:nvSpPr>
          <p:spPr bwMode="auto">
            <a:xfrm>
              <a:off x="7131051" y="3027363"/>
              <a:ext cx="792163" cy="333375"/>
            </a:xfrm>
            <a:custGeom>
              <a:avLst/>
              <a:gdLst>
                <a:gd name="T0" fmla="*/ 3 w 70"/>
                <a:gd name="T1" fmla="*/ 29 h 29"/>
                <a:gd name="T2" fmla="*/ 67 w 70"/>
                <a:gd name="T3" fmla="*/ 29 h 29"/>
                <a:gd name="T4" fmla="*/ 70 w 70"/>
                <a:gd name="T5" fmla="*/ 27 h 29"/>
                <a:gd name="T6" fmla="*/ 70 w 70"/>
                <a:gd name="T7" fmla="*/ 3 h 29"/>
                <a:gd name="T8" fmla="*/ 67 w 70"/>
                <a:gd name="T9" fmla="*/ 0 h 29"/>
                <a:gd name="T10" fmla="*/ 3 w 70"/>
                <a:gd name="T11" fmla="*/ 0 h 29"/>
                <a:gd name="T12" fmla="*/ 0 w 70"/>
                <a:gd name="T13" fmla="*/ 3 h 29"/>
                <a:gd name="T14" fmla="*/ 0 w 70"/>
                <a:gd name="T15" fmla="*/ 27 h 29"/>
                <a:gd name="T16" fmla="*/ 3 w 7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3" y="29"/>
                  </a:moveTo>
                  <a:cubicBezTo>
                    <a:pt x="67" y="29"/>
                    <a:pt x="67" y="29"/>
                    <a:pt x="67" y="29"/>
                  </a:cubicBezTo>
                  <a:cubicBezTo>
                    <a:pt x="68" y="29"/>
                    <a:pt x="70" y="28"/>
                    <a:pt x="70" y="27"/>
                  </a:cubicBezTo>
                  <a:cubicBezTo>
                    <a:pt x="70" y="3"/>
                    <a:pt x="70" y="3"/>
                    <a:pt x="70" y="3"/>
                  </a:cubicBezTo>
                  <a:cubicBezTo>
                    <a:pt x="70" y="1"/>
                    <a:pt x="68" y="0"/>
                    <a:pt x="67" y="0"/>
                  </a:cubicBezTo>
                  <a:cubicBezTo>
                    <a:pt x="3" y="0"/>
                    <a:pt x="3" y="0"/>
                    <a:pt x="3" y="0"/>
                  </a:cubicBezTo>
                  <a:cubicBezTo>
                    <a:pt x="2" y="0"/>
                    <a:pt x="0" y="1"/>
                    <a:pt x="0" y="3"/>
                  </a:cubicBezTo>
                  <a:cubicBezTo>
                    <a:pt x="0" y="27"/>
                    <a:pt x="0" y="27"/>
                    <a:pt x="0" y="27"/>
                  </a:cubicBezTo>
                  <a:cubicBezTo>
                    <a:pt x="0" y="28"/>
                    <a:pt x="2"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8" name="Freeform 31">
              <a:extLst>
                <a:ext uri="{FF2B5EF4-FFF2-40B4-BE49-F238E27FC236}">
                  <a16:creationId xmlns:a16="http://schemas.microsoft.com/office/drawing/2014/main" id="{DF351C39-A650-7FB0-7653-967A033DA7F3}"/>
                </a:ext>
              </a:extLst>
            </p:cNvPr>
            <p:cNvSpPr>
              <a:spLocks noEditPoints="1"/>
            </p:cNvSpPr>
            <p:nvPr/>
          </p:nvSpPr>
          <p:spPr bwMode="auto">
            <a:xfrm>
              <a:off x="610235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9" name="Freeform 32">
              <a:extLst>
                <a:ext uri="{FF2B5EF4-FFF2-40B4-BE49-F238E27FC236}">
                  <a16:creationId xmlns:a16="http://schemas.microsoft.com/office/drawing/2014/main" id="{C22EDC0E-3DB9-5866-439F-D6D0B439FD8A}"/>
                </a:ext>
              </a:extLst>
            </p:cNvPr>
            <p:cNvSpPr>
              <a:spLocks noEditPoints="1"/>
            </p:cNvSpPr>
            <p:nvPr/>
          </p:nvSpPr>
          <p:spPr bwMode="auto">
            <a:xfrm>
              <a:off x="626110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20" name="Freeform 33">
              <a:extLst>
                <a:ext uri="{FF2B5EF4-FFF2-40B4-BE49-F238E27FC236}">
                  <a16:creationId xmlns:a16="http://schemas.microsoft.com/office/drawing/2014/main" id="{66175941-AB93-2A52-5C5C-19BF62056098}"/>
                </a:ext>
              </a:extLst>
            </p:cNvPr>
            <p:cNvSpPr>
              <a:spLocks/>
            </p:cNvSpPr>
            <p:nvPr/>
          </p:nvSpPr>
          <p:spPr bwMode="auto">
            <a:xfrm>
              <a:off x="6091238" y="3027363"/>
              <a:ext cx="1006475" cy="333375"/>
            </a:xfrm>
            <a:custGeom>
              <a:avLst/>
              <a:gdLst>
                <a:gd name="T0" fmla="*/ 3 w 89"/>
                <a:gd name="T1" fmla="*/ 29 h 29"/>
                <a:gd name="T2" fmla="*/ 86 w 89"/>
                <a:gd name="T3" fmla="*/ 29 h 29"/>
                <a:gd name="T4" fmla="*/ 89 w 89"/>
                <a:gd name="T5" fmla="*/ 26 h 29"/>
                <a:gd name="T6" fmla="*/ 89 w 89"/>
                <a:gd name="T7" fmla="*/ 3 h 29"/>
                <a:gd name="T8" fmla="*/ 86 w 89"/>
                <a:gd name="T9" fmla="*/ 0 h 29"/>
                <a:gd name="T10" fmla="*/ 3 w 89"/>
                <a:gd name="T11" fmla="*/ 0 h 29"/>
                <a:gd name="T12" fmla="*/ 0 w 89"/>
                <a:gd name="T13" fmla="*/ 3 h 29"/>
                <a:gd name="T14" fmla="*/ 0 w 89"/>
                <a:gd name="T15" fmla="*/ 26 h 29"/>
                <a:gd name="T16" fmla="*/ 3 w 8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9">
                  <a:moveTo>
                    <a:pt x="3" y="29"/>
                  </a:moveTo>
                  <a:cubicBezTo>
                    <a:pt x="86" y="29"/>
                    <a:pt x="86" y="29"/>
                    <a:pt x="86" y="29"/>
                  </a:cubicBezTo>
                  <a:cubicBezTo>
                    <a:pt x="88" y="29"/>
                    <a:pt x="89" y="28"/>
                    <a:pt x="89" y="26"/>
                  </a:cubicBezTo>
                  <a:cubicBezTo>
                    <a:pt x="89" y="3"/>
                    <a:pt x="89" y="3"/>
                    <a:pt x="89" y="3"/>
                  </a:cubicBezTo>
                  <a:cubicBezTo>
                    <a:pt x="89" y="2"/>
                    <a:pt x="88" y="0"/>
                    <a:pt x="86" y="0"/>
                  </a:cubicBezTo>
                  <a:cubicBezTo>
                    <a:pt x="3" y="0"/>
                    <a:pt x="3" y="0"/>
                    <a:pt x="3" y="0"/>
                  </a:cubicBezTo>
                  <a:cubicBezTo>
                    <a:pt x="2" y="0"/>
                    <a:pt x="0" y="2"/>
                    <a:pt x="0" y="3"/>
                  </a:cubicBezTo>
                  <a:cubicBezTo>
                    <a:pt x="0" y="26"/>
                    <a:pt x="0" y="26"/>
                    <a:pt x="0" y="26"/>
                  </a:cubicBezTo>
                  <a:cubicBezTo>
                    <a:pt x="0" y="28"/>
                    <a:pt x="2"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sp>
        <p:nvSpPr>
          <p:cNvPr id="21" name="Freeform 9">
            <a:extLst>
              <a:ext uri="{FF2B5EF4-FFF2-40B4-BE49-F238E27FC236}">
                <a16:creationId xmlns:a16="http://schemas.microsoft.com/office/drawing/2014/main" id="{7A243043-CE09-6D10-87E8-DFC4B98AB4EA}"/>
              </a:ext>
            </a:extLst>
          </p:cNvPr>
          <p:cNvSpPr>
            <a:spLocks noEditPoints="1"/>
          </p:cNvSpPr>
          <p:nvPr/>
        </p:nvSpPr>
        <p:spPr bwMode="auto">
          <a:xfrm>
            <a:off x="11065694" y="3833662"/>
            <a:ext cx="243156" cy="123709"/>
          </a:xfrm>
          <a:custGeom>
            <a:avLst/>
            <a:gdLst>
              <a:gd name="T0" fmla="*/ 231 w 231"/>
              <a:gd name="T1" fmla="*/ 59 h 116"/>
              <a:gd name="T2" fmla="*/ 231 w 231"/>
              <a:gd name="T3" fmla="*/ 89 h 116"/>
              <a:gd name="T4" fmla="*/ 228 w 231"/>
              <a:gd name="T5" fmla="*/ 93 h 116"/>
              <a:gd name="T6" fmla="*/ 215 w 231"/>
              <a:gd name="T7" fmla="*/ 93 h 116"/>
              <a:gd name="T8" fmla="*/ 192 w 231"/>
              <a:gd name="T9" fmla="*/ 116 h 116"/>
              <a:gd name="T10" fmla="*/ 169 w 231"/>
              <a:gd name="T11" fmla="*/ 93 h 116"/>
              <a:gd name="T12" fmla="*/ 72 w 231"/>
              <a:gd name="T13" fmla="*/ 93 h 116"/>
              <a:gd name="T14" fmla="*/ 49 w 231"/>
              <a:gd name="T15" fmla="*/ 116 h 116"/>
              <a:gd name="T16" fmla="*/ 26 w 231"/>
              <a:gd name="T17" fmla="*/ 93 h 116"/>
              <a:gd name="T18" fmla="*/ 5 w 231"/>
              <a:gd name="T19" fmla="*/ 93 h 116"/>
              <a:gd name="T20" fmla="*/ 0 w 231"/>
              <a:gd name="T21" fmla="*/ 89 h 116"/>
              <a:gd name="T22" fmla="*/ 0 w 231"/>
              <a:gd name="T23" fmla="*/ 6 h 116"/>
              <a:gd name="T24" fmla="*/ 5 w 231"/>
              <a:gd name="T25" fmla="*/ 0 h 116"/>
              <a:gd name="T26" fmla="*/ 171 w 231"/>
              <a:gd name="T27" fmla="*/ 0 h 116"/>
              <a:gd name="T28" fmla="*/ 231 w 231"/>
              <a:gd name="T29" fmla="*/ 59 h 116"/>
              <a:gd name="T30" fmla="*/ 187 w 231"/>
              <a:gd name="T31" fmla="*/ 33 h 116"/>
              <a:gd name="T32" fmla="*/ 165 w 231"/>
              <a:gd name="T33" fmla="*/ 11 h 116"/>
              <a:gd name="T34" fmla="*/ 133 w 231"/>
              <a:gd name="T35" fmla="*/ 11 h 116"/>
              <a:gd name="T36" fmla="*/ 133 w 231"/>
              <a:gd name="T37" fmla="*/ 33 h 116"/>
              <a:gd name="T38" fmla="*/ 187 w 231"/>
              <a:gd name="T39"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1" h="116">
                <a:moveTo>
                  <a:pt x="231" y="59"/>
                </a:moveTo>
                <a:cubicBezTo>
                  <a:pt x="231" y="89"/>
                  <a:pt x="231" y="89"/>
                  <a:pt x="231" y="89"/>
                </a:cubicBezTo>
                <a:cubicBezTo>
                  <a:pt x="228" y="93"/>
                  <a:pt x="228" y="93"/>
                  <a:pt x="228" y="93"/>
                </a:cubicBezTo>
                <a:cubicBezTo>
                  <a:pt x="215" y="93"/>
                  <a:pt x="215" y="93"/>
                  <a:pt x="215" y="93"/>
                </a:cubicBezTo>
                <a:cubicBezTo>
                  <a:pt x="215" y="106"/>
                  <a:pt x="205" y="116"/>
                  <a:pt x="192" y="116"/>
                </a:cubicBezTo>
                <a:cubicBezTo>
                  <a:pt x="179" y="116"/>
                  <a:pt x="169" y="106"/>
                  <a:pt x="169" y="93"/>
                </a:cubicBezTo>
                <a:cubicBezTo>
                  <a:pt x="72" y="93"/>
                  <a:pt x="72" y="93"/>
                  <a:pt x="72" y="93"/>
                </a:cubicBezTo>
                <a:cubicBezTo>
                  <a:pt x="72" y="106"/>
                  <a:pt x="62" y="116"/>
                  <a:pt x="49" y="116"/>
                </a:cubicBezTo>
                <a:cubicBezTo>
                  <a:pt x="37" y="116"/>
                  <a:pt x="26" y="106"/>
                  <a:pt x="26" y="93"/>
                </a:cubicBezTo>
                <a:cubicBezTo>
                  <a:pt x="5" y="93"/>
                  <a:pt x="5" y="93"/>
                  <a:pt x="5" y="93"/>
                </a:cubicBezTo>
                <a:cubicBezTo>
                  <a:pt x="0" y="89"/>
                  <a:pt x="0" y="89"/>
                  <a:pt x="0" y="89"/>
                </a:cubicBezTo>
                <a:cubicBezTo>
                  <a:pt x="0" y="6"/>
                  <a:pt x="0" y="6"/>
                  <a:pt x="0" y="6"/>
                </a:cubicBezTo>
                <a:cubicBezTo>
                  <a:pt x="5" y="0"/>
                  <a:pt x="5" y="0"/>
                  <a:pt x="5" y="0"/>
                </a:cubicBezTo>
                <a:cubicBezTo>
                  <a:pt x="171" y="0"/>
                  <a:pt x="171" y="0"/>
                  <a:pt x="171" y="0"/>
                </a:cubicBezTo>
                <a:lnTo>
                  <a:pt x="231" y="59"/>
                </a:lnTo>
                <a:close/>
                <a:moveTo>
                  <a:pt x="187" y="33"/>
                </a:moveTo>
                <a:cubicBezTo>
                  <a:pt x="165" y="11"/>
                  <a:pt x="165" y="11"/>
                  <a:pt x="165" y="11"/>
                </a:cubicBezTo>
                <a:cubicBezTo>
                  <a:pt x="133" y="11"/>
                  <a:pt x="133" y="11"/>
                  <a:pt x="133" y="11"/>
                </a:cubicBezTo>
                <a:cubicBezTo>
                  <a:pt x="133" y="33"/>
                  <a:pt x="133" y="33"/>
                  <a:pt x="133" y="33"/>
                </a:cubicBezTo>
                <a:lnTo>
                  <a:pt x="187" y="3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3399"/>
              </a:solidFill>
              <a:effectLst/>
              <a:uLnTx/>
              <a:uFillTx/>
              <a:latin typeface="Arial"/>
              <a:ea typeface="+mn-ea"/>
              <a:cs typeface="+mn-cs"/>
            </a:endParaRPr>
          </a:p>
        </p:txBody>
      </p:sp>
      <p:grpSp>
        <p:nvGrpSpPr>
          <p:cNvPr id="22" name="Ryhmä 21">
            <a:extLst>
              <a:ext uri="{FF2B5EF4-FFF2-40B4-BE49-F238E27FC236}">
                <a16:creationId xmlns:a16="http://schemas.microsoft.com/office/drawing/2014/main" id="{D4E7E4FE-FD92-AB86-E91E-E258684AB88A}"/>
              </a:ext>
            </a:extLst>
          </p:cNvPr>
          <p:cNvGrpSpPr/>
          <p:nvPr/>
        </p:nvGrpSpPr>
        <p:grpSpPr>
          <a:xfrm>
            <a:off x="10687454" y="3799961"/>
            <a:ext cx="314821" cy="157410"/>
            <a:chOff x="3808883" y="3534092"/>
            <a:chExt cx="427605" cy="213802"/>
          </a:xfrm>
          <a:solidFill>
            <a:schemeClr val="accent2"/>
          </a:solidFill>
        </p:grpSpPr>
        <p:sp>
          <p:nvSpPr>
            <p:cNvPr id="23" name="Oval 72">
              <a:extLst>
                <a:ext uri="{FF2B5EF4-FFF2-40B4-BE49-F238E27FC236}">
                  <a16:creationId xmlns:a16="http://schemas.microsoft.com/office/drawing/2014/main" id="{B11839A9-DA36-A42F-D691-48BFFB5388F5}"/>
                </a:ext>
              </a:extLst>
            </p:cNvPr>
            <p:cNvSpPr>
              <a:spLocks noChangeArrowheads="1"/>
            </p:cNvSpPr>
            <p:nvPr/>
          </p:nvSpPr>
          <p:spPr bwMode="auto">
            <a:xfrm>
              <a:off x="4117456" y="3685725"/>
              <a:ext cx="65202" cy="621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73">
              <a:extLst>
                <a:ext uri="{FF2B5EF4-FFF2-40B4-BE49-F238E27FC236}">
                  <a16:creationId xmlns:a16="http://schemas.microsoft.com/office/drawing/2014/main" id="{2152BFA3-045B-6E2F-C7AF-0DE81812D1C1}"/>
                </a:ext>
              </a:extLst>
            </p:cNvPr>
            <p:cNvSpPr>
              <a:spLocks noEditPoints="1"/>
            </p:cNvSpPr>
            <p:nvPr/>
          </p:nvSpPr>
          <p:spPr bwMode="auto">
            <a:xfrm>
              <a:off x="4117456" y="3568968"/>
              <a:ext cx="119032" cy="151633"/>
            </a:xfrm>
            <a:custGeom>
              <a:avLst/>
              <a:gdLst>
                <a:gd name="T0" fmla="*/ 31 w 31"/>
                <a:gd name="T1" fmla="*/ 20 h 39"/>
                <a:gd name="T2" fmla="*/ 31 w 31"/>
                <a:gd name="T3" fmla="*/ 19 h 39"/>
                <a:gd name="T4" fmla="*/ 24 w 31"/>
                <a:gd name="T5" fmla="*/ 4 h 39"/>
                <a:gd name="T6" fmla="*/ 23 w 31"/>
                <a:gd name="T7" fmla="*/ 2 h 39"/>
                <a:gd name="T8" fmla="*/ 20 w 31"/>
                <a:gd name="T9" fmla="*/ 0 h 39"/>
                <a:gd name="T10" fmla="*/ 2 w 31"/>
                <a:gd name="T11" fmla="*/ 0 h 39"/>
                <a:gd name="T12" fmla="*/ 0 w 31"/>
                <a:gd name="T13" fmla="*/ 2 h 39"/>
                <a:gd name="T14" fmla="*/ 0 w 31"/>
                <a:gd name="T15" fmla="*/ 31 h 39"/>
                <a:gd name="T16" fmla="*/ 1 w 31"/>
                <a:gd name="T17" fmla="*/ 32 h 39"/>
                <a:gd name="T18" fmla="*/ 8 w 31"/>
                <a:gd name="T19" fmla="*/ 28 h 39"/>
                <a:gd name="T20" fmla="*/ 15 w 31"/>
                <a:gd name="T21" fmla="*/ 31 h 39"/>
                <a:gd name="T22" fmla="*/ 18 w 31"/>
                <a:gd name="T23" fmla="*/ 38 h 39"/>
                <a:gd name="T24" fmla="*/ 19 w 31"/>
                <a:gd name="T25" fmla="*/ 39 h 39"/>
                <a:gd name="T26" fmla="*/ 29 w 31"/>
                <a:gd name="T27" fmla="*/ 39 h 39"/>
                <a:gd name="T28" fmla="*/ 31 w 31"/>
                <a:gd name="T29" fmla="*/ 36 h 39"/>
                <a:gd name="T30" fmla="*/ 31 w 31"/>
                <a:gd name="T31" fmla="*/ 20 h 39"/>
                <a:gd name="T32" fmla="*/ 31 w 31"/>
                <a:gd name="T33" fmla="*/ 20 h 39"/>
                <a:gd name="T34" fmla="*/ 24 w 31"/>
                <a:gd name="T35" fmla="*/ 19 h 39"/>
                <a:gd name="T36" fmla="*/ 8 w 31"/>
                <a:gd name="T37" fmla="*/ 19 h 39"/>
                <a:gd name="T38" fmla="*/ 6 w 31"/>
                <a:gd name="T39" fmla="*/ 17 h 39"/>
                <a:gd name="T40" fmla="*/ 6 w 31"/>
                <a:gd name="T41" fmla="*/ 6 h 39"/>
                <a:gd name="T42" fmla="*/ 8 w 31"/>
                <a:gd name="T43" fmla="*/ 4 h 39"/>
                <a:gd name="T44" fmla="*/ 18 w 31"/>
                <a:gd name="T45" fmla="*/ 4 h 39"/>
                <a:gd name="T46" fmla="*/ 20 w 31"/>
                <a:gd name="T47" fmla="*/ 5 h 39"/>
                <a:gd name="T48" fmla="*/ 25 w 31"/>
                <a:gd name="T49" fmla="*/ 17 h 39"/>
                <a:gd name="T50" fmla="*/ 24 w 31"/>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9">
                  <a:moveTo>
                    <a:pt x="31" y="20"/>
                  </a:moveTo>
                  <a:cubicBezTo>
                    <a:pt x="31" y="20"/>
                    <a:pt x="31" y="19"/>
                    <a:pt x="31" y="19"/>
                  </a:cubicBezTo>
                  <a:cubicBezTo>
                    <a:pt x="30" y="17"/>
                    <a:pt x="26" y="8"/>
                    <a:pt x="24" y="4"/>
                  </a:cubicBezTo>
                  <a:cubicBezTo>
                    <a:pt x="23" y="3"/>
                    <a:pt x="23" y="2"/>
                    <a:pt x="23" y="2"/>
                  </a:cubicBezTo>
                  <a:cubicBezTo>
                    <a:pt x="23" y="1"/>
                    <a:pt x="22" y="0"/>
                    <a:pt x="20" y="0"/>
                  </a:cubicBezTo>
                  <a:cubicBezTo>
                    <a:pt x="2" y="0"/>
                    <a:pt x="2" y="0"/>
                    <a:pt x="2" y="0"/>
                  </a:cubicBezTo>
                  <a:cubicBezTo>
                    <a:pt x="1" y="0"/>
                    <a:pt x="0" y="1"/>
                    <a:pt x="0" y="2"/>
                  </a:cubicBezTo>
                  <a:cubicBezTo>
                    <a:pt x="0" y="31"/>
                    <a:pt x="0" y="31"/>
                    <a:pt x="0" y="31"/>
                  </a:cubicBezTo>
                  <a:cubicBezTo>
                    <a:pt x="0" y="32"/>
                    <a:pt x="1" y="32"/>
                    <a:pt x="1" y="32"/>
                  </a:cubicBezTo>
                  <a:cubicBezTo>
                    <a:pt x="3" y="30"/>
                    <a:pt x="5" y="28"/>
                    <a:pt x="8" y="28"/>
                  </a:cubicBezTo>
                  <a:cubicBezTo>
                    <a:pt x="11" y="28"/>
                    <a:pt x="13" y="30"/>
                    <a:pt x="15" y="31"/>
                  </a:cubicBezTo>
                  <a:cubicBezTo>
                    <a:pt x="17" y="33"/>
                    <a:pt x="18" y="36"/>
                    <a:pt x="18" y="38"/>
                  </a:cubicBezTo>
                  <a:cubicBezTo>
                    <a:pt x="18" y="39"/>
                    <a:pt x="19" y="39"/>
                    <a:pt x="19" y="39"/>
                  </a:cubicBezTo>
                  <a:cubicBezTo>
                    <a:pt x="29" y="39"/>
                    <a:pt x="29" y="39"/>
                    <a:pt x="29" y="39"/>
                  </a:cubicBezTo>
                  <a:cubicBezTo>
                    <a:pt x="30" y="39"/>
                    <a:pt x="31" y="38"/>
                    <a:pt x="31" y="36"/>
                  </a:cubicBezTo>
                  <a:cubicBezTo>
                    <a:pt x="31" y="20"/>
                    <a:pt x="31" y="20"/>
                    <a:pt x="31" y="20"/>
                  </a:cubicBezTo>
                  <a:cubicBezTo>
                    <a:pt x="31" y="20"/>
                    <a:pt x="31" y="20"/>
                    <a:pt x="31" y="20"/>
                  </a:cubicBezTo>
                  <a:close/>
                  <a:moveTo>
                    <a:pt x="24" y="19"/>
                  </a:moveTo>
                  <a:cubicBezTo>
                    <a:pt x="8" y="19"/>
                    <a:pt x="8" y="19"/>
                    <a:pt x="8" y="19"/>
                  </a:cubicBezTo>
                  <a:cubicBezTo>
                    <a:pt x="7" y="19"/>
                    <a:pt x="6" y="18"/>
                    <a:pt x="6" y="17"/>
                  </a:cubicBezTo>
                  <a:cubicBezTo>
                    <a:pt x="6" y="6"/>
                    <a:pt x="6" y="6"/>
                    <a:pt x="6" y="6"/>
                  </a:cubicBezTo>
                  <a:cubicBezTo>
                    <a:pt x="6" y="5"/>
                    <a:pt x="7" y="4"/>
                    <a:pt x="8" y="4"/>
                  </a:cubicBezTo>
                  <a:cubicBezTo>
                    <a:pt x="18" y="4"/>
                    <a:pt x="18" y="4"/>
                    <a:pt x="18" y="4"/>
                  </a:cubicBezTo>
                  <a:cubicBezTo>
                    <a:pt x="19" y="4"/>
                    <a:pt x="19" y="4"/>
                    <a:pt x="20" y="5"/>
                  </a:cubicBezTo>
                  <a:cubicBezTo>
                    <a:pt x="21" y="8"/>
                    <a:pt x="24" y="14"/>
                    <a:pt x="25" y="17"/>
                  </a:cubicBezTo>
                  <a:cubicBezTo>
                    <a:pt x="26" y="18"/>
                    <a:pt x="25" y="19"/>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74">
              <a:extLst>
                <a:ext uri="{FF2B5EF4-FFF2-40B4-BE49-F238E27FC236}">
                  <a16:creationId xmlns:a16="http://schemas.microsoft.com/office/drawing/2014/main" id="{F45D02CE-BEDD-3C11-D8DC-6E47A29E55F4}"/>
                </a:ext>
              </a:extLst>
            </p:cNvPr>
            <p:cNvSpPr>
              <a:spLocks/>
            </p:cNvSpPr>
            <p:nvPr/>
          </p:nvSpPr>
          <p:spPr bwMode="auto">
            <a:xfrm>
              <a:off x="3808883" y="3534092"/>
              <a:ext cx="300233" cy="186508"/>
            </a:xfrm>
            <a:custGeom>
              <a:avLst/>
              <a:gdLst>
                <a:gd name="T0" fmla="*/ 78 w 78"/>
                <a:gd name="T1" fmla="*/ 3 h 48"/>
                <a:gd name="T2" fmla="*/ 78 w 78"/>
                <a:gd name="T3" fmla="*/ 44 h 48"/>
                <a:gd name="T4" fmla="*/ 74 w 78"/>
                <a:gd name="T5" fmla="*/ 48 h 48"/>
                <a:gd name="T6" fmla="*/ 29 w 78"/>
                <a:gd name="T7" fmla="*/ 48 h 48"/>
                <a:gd name="T8" fmla="*/ 29 w 78"/>
                <a:gd name="T9" fmla="*/ 47 h 48"/>
                <a:gd name="T10" fmla="*/ 19 w 78"/>
                <a:gd name="T11" fmla="*/ 37 h 48"/>
                <a:gd name="T12" fmla="*/ 9 w 78"/>
                <a:gd name="T13" fmla="*/ 47 h 48"/>
                <a:gd name="T14" fmla="*/ 9 w 78"/>
                <a:gd name="T15" fmla="*/ 48 h 48"/>
                <a:gd name="T16" fmla="*/ 5 w 78"/>
                <a:gd name="T17" fmla="*/ 48 h 48"/>
                <a:gd name="T18" fmla="*/ 0 w 78"/>
                <a:gd name="T19" fmla="*/ 43 h 48"/>
                <a:gd name="T20" fmla="*/ 0 w 78"/>
                <a:gd name="T21" fmla="*/ 4 h 48"/>
                <a:gd name="T22" fmla="*/ 5 w 78"/>
                <a:gd name="T23" fmla="*/ 0 h 48"/>
                <a:gd name="T24" fmla="*/ 74 w 78"/>
                <a:gd name="T25" fmla="*/ 0 h 48"/>
                <a:gd name="T26" fmla="*/ 78 w 78"/>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78" y="3"/>
                  </a:moveTo>
                  <a:cubicBezTo>
                    <a:pt x="78" y="44"/>
                    <a:pt x="78" y="44"/>
                    <a:pt x="78" y="44"/>
                  </a:cubicBezTo>
                  <a:cubicBezTo>
                    <a:pt x="78" y="46"/>
                    <a:pt x="76" y="48"/>
                    <a:pt x="74" y="48"/>
                  </a:cubicBezTo>
                  <a:cubicBezTo>
                    <a:pt x="29" y="48"/>
                    <a:pt x="29" y="48"/>
                    <a:pt x="29" y="48"/>
                  </a:cubicBezTo>
                  <a:cubicBezTo>
                    <a:pt x="29" y="48"/>
                    <a:pt x="29" y="47"/>
                    <a:pt x="29" y="47"/>
                  </a:cubicBezTo>
                  <a:cubicBezTo>
                    <a:pt x="29" y="41"/>
                    <a:pt x="25" y="37"/>
                    <a:pt x="19" y="37"/>
                  </a:cubicBezTo>
                  <a:cubicBezTo>
                    <a:pt x="14" y="37"/>
                    <a:pt x="9" y="41"/>
                    <a:pt x="9" y="47"/>
                  </a:cubicBezTo>
                  <a:cubicBezTo>
                    <a:pt x="9" y="47"/>
                    <a:pt x="9" y="48"/>
                    <a:pt x="9" y="48"/>
                  </a:cubicBezTo>
                  <a:cubicBezTo>
                    <a:pt x="5" y="48"/>
                    <a:pt x="5" y="48"/>
                    <a:pt x="5" y="48"/>
                  </a:cubicBezTo>
                  <a:cubicBezTo>
                    <a:pt x="2" y="48"/>
                    <a:pt x="0" y="46"/>
                    <a:pt x="0" y="43"/>
                  </a:cubicBezTo>
                  <a:cubicBezTo>
                    <a:pt x="0" y="4"/>
                    <a:pt x="0" y="4"/>
                    <a:pt x="0" y="4"/>
                  </a:cubicBezTo>
                  <a:cubicBezTo>
                    <a:pt x="0" y="2"/>
                    <a:pt x="2" y="0"/>
                    <a:pt x="5" y="0"/>
                  </a:cubicBezTo>
                  <a:cubicBezTo>
                    <a:pt x="74" y="0"/>
                    <a:pt x="74" y="0"/>
                    <a:pt x="74" y="0"/>
                  </a:cubicBezTo>
                  <a:cubicBezTo>
                    <a:pt x="76" y="0"/>
                    <a:pt x="78" y="1"/>
                    <a:pt x="7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75">
              <a:extLst>
                <a:ext uri="{FF2B5EF4-FFF2-40B4-BE49-F238E27FC236}">
                  <a16:creationId xmlns:a16="http://schemas.microsoft.com/office/drawing/2014/main" id="{4EAC9E8E-A3BF-1A7C-A730-D2E3DBC92C0F}"/>
                </a:ext>
              </a:extLst>
            </p:cNvPr>
            <p:cNvSpPr>
              <a:spLocks/>
            </p:cNvSpPr>
            <p:nvPr/>
          </p:nvSpPr>
          <p:spPr bwMode="auto">
            <a:xfrm>
              <a:off x="3851340" y="3685725"/>
              <a:ext cx="61412" cy="62169"/>
            </a:xfrm>
            <a:custGeom>
              <a:avLst/>
              <a:gdLst>
                <a:gd name="T0" fmla="*/ 16 w 16"/>
                <a:gd name="T1" fmla="*/ 8 h 16"/>
                <a:gd name="T2" fmla="*/ 16 w 16"/>
                <a:gd name="T3" fmla="*/ 8 h 16"/>
                <a:gd name="T4" fmla="*/ 16 w 16"/>
                <a:gd name="T5" fmla="*/ 10 h 16"/>
                <a:gd name="T6" fmla="*/ 16 w 16"/>
                <a:gd name="T7" fmla="*/ 10 h 16"/>
                <a:gd name="T8" fmla="*/ 8 w 16"/>
                <a:gd name="T9" fmla="*/ 16 h 16"/>
                <a:gd name="T10" fmla="*/ 0 w 16"/>
                <a:gd name="T11" fmla="*/ 10 h 16"/>
                <a:gd name="T12" fmla="*/ 0 w 16"/>
                <a:gd name="T13" fmla="*/ 10 h 16"/>
                <a:gd name="T14" fmla="*/ 0 w 16"/>
                <a:gd name="T15" fmla="*/ 8 h 16"/>
                <a:gd name="T16" fmla="*/ 0 w 16"/>
                <a:gd name="T17" fmla="*/ 8 h 16"/>
                <a:gd name="T18" fmla="*/ 0 w 16"/>
                <a:gd name="T19" fmla="*/ 8 h 16"/>
                <a:gd name="T20" fmla="*/ 8 w 16"/>
                <a:gd name="T21" fmla="*/ 0 h 16"/>
                <a:gd name="T22" fmla="*/ 16 w 16"/>
                <a:gd name="T23" fmla="*/ 8 h 16"/>
                <a:gd name="T24" fmla="*/ 16 w 16"/>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8"/>
                  </a:moveTo>
                  <a:cubicBezTo>
                    <a:pt x="16" y="8"/>
                    <a:pt x="16" y="8"/>
                    <a:pt x="16" y="8"/>
                  </a:cubicBezTo>
                  <a:cubicBezTo>
                    <a:pt x="16" y="9"/>
                    <a:pt x="16" y="9"/>
                    <a:pt x="16" y="10"/>
                  </a:cubicBezTo>
                  <a:cubicBezTo>
                    <a:pt x="16" y="10"/>
                    <a:pt x="16" y="10"/>
                    <a:pt x="16" y="10"/>
                  </a:cubicBezTo>
                  <a:cubicBezTo>
                    <a:pt x="15" y="13"/>
                    <a:pt x="12" y="16"/>
                    <a:pt x="8" y="16"/>
                  </a:cubicBezTo>
                  <a:cubicBezTo>
                    <a:pt x="4" y="16"/>
                    <a:pt x="1" y="13"/>
                    <a:pt x="0" y="10"/>
                  </a:cubicBezTo>
                  <a:cubicBezTo>
                    <a:pt x="0" y="10"/>
                    <a:pt x="0" y="10"/>
                    <a:pt x="0" y="10"/>
                  </a:cubicBezTo>
                  <a:cubicBezTo>
                    <a:pt x="0" y="9"/>
                    <a:pt x="0" y="9"/>
                    <a:pt x="0" y="8"/>
                  </a:cubicBezTo>
                  <a:cubicBezTo>
                    <a:pt x="0" y="8"/>
                    <a:pt x="0" y="8"/>
                    <a:pt x="0" y="8"/>
                  </a:cubicBezTo>
                  <a:cubicBezTo>
                    <a:pt x="0" y="8"/>
                    <a:pt x="0" y="8"/>
                    <a:pt x="0" y="8"/>
                  </a:cubicBezTo>
                  <a:cubicBezTo>
                    <a:pt x="0" y="4"/>
                    <a:pt x="4" y="0"/>
                    <a:pt x="8" y="0"/>
                  </a:cubicBezTo>
                  <a:cubicBezTo>
                    <a:pt x="12" y="0"/>
                    <a:pt x="16" y="4"/>
                    <a:pt x="16" y="8"/>
                  </a:cubicBezTo>
                  <a:cubicBezTo>
                    <a:pt x="16" y="8"/>
                    <a:pt x="16"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76">
              <a:extLst>
                <a:ext uri="{FF2B5EF4-FFF2-40B4-BE49-F238E27FC236}">
                  <a16:creationId xmlns:a16="http://schemas.microsoft.com/office/drawing/2014/main" id="{8D932DD2-8654-70BF-9332-55AA00755C86}"/>
                </a:ext>
              </a:extLst>
            </p:cNvPr>
            <p:cNvSpPr>
              <a:spLocks noEditPoints="1"/>
            </p:cNvSpPr>
            <p:nvPr/>
          </p:nvSpPr>
          <p:spPr bwMode="auto">
            <a:xfrm>
              <a:off x="3851340" y="3716810"/>
              <a:ext cx="61412" cy="7582"/>
            </a:xfrm>
            <a:custGeom>
              <a:avLst/>
              <a:gdLst>
                <a:gd name="T0" fmla="*/ 16 w 16"/>
                <a:gd name="T1" fmla="*/ 2 h 2"/>
                <a:gd name="T2" fmla="*/ 16 w 16"/>
                <a:gd name="T3" fmla="*/ 2 h 2"/>
                <a:gd name="T4" fmla="*/ 16 w 16"/>
                <a:gd name="T5" fmla="*/ 0 h 2"/>
                <a:gd name="T6" fmla="*/ 16 w 16"/>
                <a:gd name="T7" fmla="*/ 2 h 2"/>
                <a:gd name="T8" fmla="*/ 0 w 16"/>
                <a:gd name="T9" fmla="*/ 2 h 2"/>
                <a:gd name="T10" fmla="*/ 0 w 16"/>
                <a:gd name="T11" fmla="*/ 2 h 2"/>
                <a:gd name="T12" fmla="*/ 0 w 16"/>
                <a:gd name="T13" fmla="*/ 0 h 2"/>
                <a:gd name="T14" fmla="*/ 0 w 1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2"/>
                  </a:moveTo>
                  <a:cubicBezTo>
                    <a:pt x="16" y="2"/>
                    <a:pt x="16" y="2"/>
                    <a:pt x="16" y="2"/>
                  </a:cubicBezTo>
                  <a:cubicBezTo>
                    <a:pt x="16" y="1"/>
                    <a:pt x="16" y="1"/>
                    <a:pt x="16" y="0"/>
                  </a:cubicBezTo>
                  <a:cubicBezTo>
                    <a:pt x="16" y="1"/>
                    <a:pt x="16" y="1"/>
                    <a:pt x="16" y="2"/>
                  </a:cubicBezTo>
                  <a:close/>
                  <a:moveTo>
                    <a:pt x="0" y="2"/>
                  </a:moveTo>
                  <a:cubicBezTo>
                    <a:pt x="0" y="2"/>
                    <a:pt x="0" y="2"/>
                    <a:pt x="0" y="2"/>
                  </a:cubicBez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val 77">
              <a:extLst>
                <a:ext uri="{FF2B5EF4-FFF2-40B4-BE49-F238E27FC236}">
                  <a16:creationId xmlns:a16="http://schemas.microsoft.com/office/drawing/2014/main" id="{C6B3B1AB-A06B-8690-A3C7-B32B71A8BB74}"/>
                </a:ext>
              </a:extLst>
            </p:cNvPr>
            <p:cNvSpPr>
              <a:spLocks noChangeArrowheads="1"/>
            </p:cNvSpPr>
            <p:nvPr/>
          </p:nvSpPr>
          <p:spPr bwMode="auto">
            <a:xfrm>
              <a:off x="3870295" y="3709228"/>
              <a:ext cx="23503" cy="189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Oval 78">
              <a:extLst>
                <a:ext uri="{FF2B5EF4-FFF2-40B4-BE49-F238E27FC236}">
                  <a16:creationId xmlns:a16="http://schemas.microsoft.com/office/drawing/2014/main" id="{6BB851F7-5C99-EF0F-6639-CA8DE1A2D792}"/>
                </a:ext>
              </a:extLst>
            </p:cNvPr>
            <p:cNvSpPr>
              <a:spLocks noChangeArrowheads="1"/>
            </p:cNvSpPr>
            <p:nvPr/>
          </p:nvSpPr>
          <p:spPr bwMode="auto">
            <a:xfrm>
              <a:off x="4140201" y="3709228"/>
              <a:ext cx="18954" cy="189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0" name="Ryhmä 29">
            <a:extLst>
              <a:ext uri="{FF2B5EF4-FFF2-40B4-BE49-F238E27FC236}">
                <a16:creationId xmlns:a16="http://schemas.microsoft.com/office/drawing/2014/main" id="{356B8721-F42B-F439-4839-4E49A112A78D}"/>
              </a:ext>
            </a:extLst>
          </p:cNvPr>
          <p:cNvGrpSpPr/>
          <p:nvPr/>
        </p:nvGrpSpPr>
        <p:grpSpPr>
          <a:xfrm>
            <a:off x="11507983" y="5446529"/>
            <a:ext cx="336192" cy="183341"/>
            <a:chOff x="3141184" y="3828867"/>
            <a:chExt cx="511740" cy="234798"/>
          </a:xfrm>
          <a:solidFill>
            <a:schemeClr val="accent2"/>
          </a:solidFill>
        </p:grpSpPr>
        <p:sp>
          <p:nvSpPr>
            <p:cNvPr id="31" name="Freeform 41">
              <a:extLst>
                <a:ext uri="{FF2B5EF4-FFF2-40B4-BE49-F238E27FC236}">
                  <a16:creationId xmlns:a16="http://schemas.microsoft.com/office/drawing/2014/main" id="{9C607F1C-FD79-4748-92A6-A33620210AAD}"/>
                </a:ext>
              </a:extLst>
            </p:cNvPr>
            <p:cNvSpPr>
              <a:spLocks noEditPoints="1"/>
            </p:cNvSpPr>
            <p:nvPr/>
          </p:nvSpPr>
          <p:spPr bwMode="auto">
            <a:xfrm>
              <a:off x="3211172" y="3992925"/>
              <a:ext cx="69988" cy="70740"/>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9 h 13"/>
                <a:gd name="T12" fmla="*/ 4 w 13"/>
                <a:gd name="T13" fmla="*/ 7 h 13"/>
                <a:gd name="T14" fmla="*/ 7 w 13"/>
                <a:gd name="T15" fmla="*/ 4 h 13"/>
                <a:gd name="T16" fmla="*/ 10 w 13"/>
                <a:gd name="T17" fmla="*/ 7 h 13"/>
                <a:gd name="T18" fmla="*/ 7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9"/>
                  </a:moveTo>
                  <a:cubicBezTo>
                    <a:pt x="5" y="9"/>
                    <a:pt x="4" y="8"/>
                    <a:pt x="4" y="7"/>
                  </a:cubicBezTo>
                  <a:cubicBezTo>
                    <a:pt x="4" y="5"/>
                    <a:pt x="5" y="4"/>
                    <a:pt x="7" y="4"/>
                  </a:cubicBezTo>
                  <a:cubicBezTo>
                    <a:pt x="8" y="4"/>
                    <a:pt x="10" y="5"/>
                    <a:pt x="10" y="7"/>
                  </a:cubicBezTo>
                  <a:cubicBezTo>
                    <a:pt x="10"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42">
              <a:extLst>
                <a:ext uri="{FF2B5EF4-FFF2-40B4-BE49-F238E27FC236}">
                  <a16:creationId xmlns:a16="http://schemas.microsoft.com/office/drawing/2014/main" id="{E0BB0339-AB6B-BD56-E344-D723E24F0977}"/>
                </a:ext>
              </a:extLst>
            </p:cNvPr>
            <p:cNvSpPr>
              <a:spLocks noEditPoints="1"/>
            </p:cNvSpPr>
            <p:nvPr/>
          </p:nvSpPr>
          <p:spPr bwMode="auto">
            <a:xfrm>
              <a:off x="3286428" y="3992925"/>
              <a:ext cx="69988" cy="70740"/>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9 h 13"/>
                <a:gd name="T12" fmla="*/ 4 w 13"/>
                <a:gd name="T13" fmla="*/ 7 h 13"/>
                <a:gd name="T14" fmla="*/ 7 w 13"/>
                <a:gd name="T15" fmla="*/ 4 h 13"/>
                <a:gd name="T16" fmla="*/ 10 w 13"/>
                <a:gd name="T17" fmla="*/ 7 h 13"/>
                <a:gd name="T18" fmla="*/ 7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9"/>
                  </a:moveTo>
                  <a:cubicBezTo>
                    <a:pt x="5" y="9"/>
                    <a:pt x="4" y="8"/>
                    <a:pt x="4" y="7"/>
                  </a:cubicBezTo>
                  <a:cubicBezTo>
                    <a:pt x="4" y="5"/>
                    <a:pt x="5" y="4"/>
                    <a:pt x="7" y="4"/>
                  </a:cubicBezTo>
                  <a:cubicBezTo>
                    <a:pt x="8" y="4"/>
                    <a:pt x="10" y="5"/>
                    <a:pt x="10" y="7"/>
                  </a:cubicBezTo>
                  <a:cubicBezTo>
                    <a:pt x="10"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43">
              <a:extLst>
                <a:ext uri="{FF2B5EF4-FFF2-40B4-BE49-F238E27FC236}">
                  <a16:creationId xmlns:a16="http://schemas.microsoft.com/office/drawing/2014/main" id="{3D5531EE-EEAF-5E4F-9F36-42BFBC8BC850}"/>
                </a:ext>
              </a:extLst>
            </p:cNvPr>
            <p:cNvSpPr>
              <a:spLocks noEditPoints="1"/>
            </p:cNvSpPr>
            <p:nvPr/>
          </p:nvSpPr>
          <p:spPr bwMode="auto">
            <a:xfrm>
              <a:off x="3518216" y="3992925"/>
              <a:ext cx="69988" cy="70740"/>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9 h 13"/>
                <a:gd name="T12" fmla="*/ 4 w 13"/>
                <a:gd name="T13" fmla="*/ 7 h 13"/>
                <a:gd name="T14" fmla="*/ 6 w 13"/>
                <a:gd name="T15" fmla="*/ 4 h 13"/>
                <a:gd name="T16" fmla="*/ 9 w 13"/>
                <a:gd name="T17" fmla="*/ 7 h 13"/>
                <a:gd name="T18" fmla="*/ 6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9"/>
                  </a:moveTo>
                  <a:cubicBezTo>
                    <a:pt x="5" y="9"/>
                    <a:pt x="4" y="8"/>
                    <a:pt x="4" y="7"/>
                  </a:cubicBezTo>
                  <a:cubicBezTo>
                    <a:pt x="4" y="5"/>
                    <a:pt x="5" y="4"/>
                    <a:pt x="6" y="4"/>
                  </a:cubicBezTo>
                  <a:cubicBezTo>
                    <a:pt x="8" y="4"/>
                    <a:pt x="9" y="5"/>
                    <a:pt x="9" y="7"/>
                  </a:cubicBezTo>
                  <a:cubicBezTo>
                    <a:pt x="9" y="8"/>
                    <a:pt x="8"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44">
              <a:extLst>
                <a:ext uri="{FF2B5EF4-FFF2-40B4-BE49-F238E27FC236}">
                  <a16:creationId xmlns:a16="http://schemas.microsoft.com/office/drawing/2014/main" id="{219E9DB5-0E5C-E60F-0A8F-163D3D0F8B75}"/>
                </a:ext>
              </a:extLst>
            </p:cNvPr>
            <p:cNvSpPr>
              <a:spLocks/>
            </p:cNvSpPr>
            <p:nvPr/>
          </p:nvSpPr>
          <p:spPr bwMode="auto">
            <a:xfrm>
              <a:off x="3372972" y="3998193"/>
              <a:ext cx="134708" cy="38381"/>
            </a:xfrm>
            <a:custGeom>
              <a:avLst/>
              <a:gdLst>
                <a:gd name="T0" fmla="*/ 25 w 25"/>
                <a:gd name="T1" fmla="*/ 0 h 7"/>
                <a:gd name="T2" fmla="*/ 0 w 25"/>
                <a:gd name="T3" fmla="*/ 0 h 7"/>
                <a:gd name="T4" fmla="*/ 0 w 25"/>
                <a:gd name="T5" fmla="*/ 0 h 7"/>
                <a:gd name="T6" fmla="*/ 0 w 25"/>
                <a:gd name="T7" fmla="*/ 7 h 7"/>
                <a:gd name="T8" fmla="*/ 0 w 25"/>
                <a:gd name="T9" fmla="*/ 7 h 7"/>
                <a:gd name="T10" fmla="*/ 25 w 25"/>
                <a:gd name="T11" fmla="*/ 7 h 7"/>
                <a:gd name="T12" fmla="*/ 25 w 25"/>
                <a:gd name="T13" fmla="*/ 7 h 7"/>
                <a:gd name="T14" fmla="*/ 25 w 25"/>
                <a:gd name="T15" fmla="*/ 0 h 7"/>
                <a:gd name="T16" fmla="*/ 25 w 2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5" y="0"/>
                  </a:moveTo>
                  <a:cubicBezTo>
                    <a:pt x="0" y="0"/>
                    <a:pt x="0" y="0"/>
                    <a:pt x="0" y="0"/>
                  </a:cubicBezTo>
                  <a:cubicBezTo>
                    <a:pt x="0" y="0"/>
                    <a:pt x="0" y="0"/>
                    <a:pt x="0" y="0"/>
                  </a:cubicBezTo>
                  <a:cubicBezTo>
                    <a:pt x="0" y="7"/>
                    <a:pt x="0" y="7"/>
                    <a:pt x="0" y="7"/>
                  </a:cubicBezTo>
                  <a:cubicBezTo>
                    <a:pt x="0" y="7"/>
                    <a:pt x="0" y="7"/>
                    <a:pt x="0" y="7"/>
                  </a:cubicBezTo>
                  <a:cubicBezTo>
                    <a:pt x="25" y="7"/>
                    <a:pt x="25" y="7"/>
                    <a:pt x="25" y="7"/>
                  </a:cubicBezTo>
                  <a:cubicBezTo>
                    <a:pt x="25" y="7"/>
                    <a:pt x="25" y="7"/>
                    <a:pt x="25" y="7"/>
                  </a:cubicBezTo>
                  <a:cubicBezTo>
                    <a:pt x="25" y="0"/>
                    <a:pt x="25" y="0"/>
                    <a:pt x="25"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45">
              <a:extLst>
                <a:ext uri="{FF2B5EF4-FFF2-40B4-BE49-F238E27FC236}">
                  <a16:creationId xmlns:a16="http://schemas.microsoft.com/office/drawing/2014/main" id="{A60A2ACE-0217-272C-643F-4BABAA597AF4}"/>
                </a:ext>
              </a:extLst>
            </p:cNvPr>
            <p:cNvSpPr>
              <a:spLocks/>
            </p:cNvSpPr>
            <p:nvPr/>
          </p:nvSpPr>
          <p:spPr bwMode="auto">
            <a:xfrm>
              <a:off x="3151720" y="3998193"/>
              <a:ext cx="48917" cy="38381"/>
            </a:xfrm>
            <a:custGeom>
              <a:avLst/>
              <a:gdLst>
                <a:gd name="T0" fmla="*/ 9 w 9"/>
                <a:gd name="T1" fmla="*/ 0 h 7"/>
                <a:gd name="T2" fmla="*/ 0 w 9"/>
                <a:gd name="T3" fmla="*/ 0 h 7"/>
                <a:gd name="T4" fmla="*/ 0 w 9"/>
                <a:gd name="T5" fmla="*/ 0 h 7"/>
                <a:gd name="T6" fmla="*/ 0 w 9"/>
                <a:gd name="T7" fmla="*/ 7 h 7"/>
                <a:gd name="T8" fmla="*/ 0 w 9"/>
                <a:gd name="T9" fmla="*/ 7 h 7"/>
                <a:gd name="T10" fmla="*/ 9 w 9"/>
                <a:gd name="T11" fmla="*/ 7 h 7"/>
                <a:gd name="T12" fmla="*/ 9 w 9"/>
                <a:gd name="T13" fmla="*/ 7 h 7"/>
                <a:gd name="T14" fmla="*/ 9 w 9"/>
                <a:gd name="T15" fmla="*/ 0 h 7"/>
                <a:gd name="T16" fmla="*/ 9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9" y="0"/>
                  </a:moveTo>
                  <a:cubicBezTo>
                    <a:pt x="0" y="0"/>
                    <a:pt x="0" y="0"/>
                    <a:pt x="0" y="0"/>
                  </a:cubicBezTo>
                  <a:cubicBezTo>
                    <a:pt x="0" y="0"/>
                    <a:pt x="0" y="0"/>
                    <a:pt x="0" y="0"/>
                  </a:cubicBezTo>
                  <a:cubicBezTo>
                    <a:pt x="0" y="7"/>
                    <a:pt x="0" y="7"/>
                    <a:pt x="0" y="7"/>
                  </a:cubicBezTo>
                  <a:cubicBezTo>
                    <a:pt x="0" y="7"/>
                    <a:pt x="0" y="7"/>
                    <a:pt x="0" y="7"/>
                  </a:cubicBezTo>
                  <a:cubicBezTo>
                    <a:pt x="9" y="7"/>
                    <a:pt x="9" y="7"/>
                    <a:pt x="9" y="7"/>
                  </a:cubicBezTo>
                  <a:cubicBezTo>
                    <a:pt x="9" y="7"/>
                    <a:pt x="9" y="7"/>
                    <a:pt x="9" y="7"/>
                  </a:cubicBezTo>
                  <a:cubicBezTo>
                    <a:pt x="9" y="0"/>
                    <a:pt x="9" y="0"/>
                    <a:pt x="9"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46">
              <a:extLst>
                <a:ext uri="{FF2B5EF4-FFF2-40B4-BE49-F238E27FC236}">
                  <a16:creationId xmlns:a16="http://schemas.microsoft.com/office/drawing/2014/main" id="{5F85123F-DE19-8FCD-14B1-E04198C2A82A}"/>
                </a:ext>
              </a:extLst>
            </p:cNvPr>
            <p:cNvSpPr>
              <a:spLocks noEditPoints="1"/>
            </p:cNvSpPr>
            <p:nvPr/>
          </p:nvSpPr>
          <p:spPr bwMode="auto">
            <a:xfrm>
              <a:off x="3518216" y="3850691"/>
              <a:ext cx="134708" cy="180614"/>
            </a:xfrm>
            <a:custGeom>
              <a:avLst/>
              <a:gdLst>
                <a:gd name="T0" fmla="*/ 24 w 25"/>
                <a:gd name="T1" fmla="*/ 13 h 33"/>
                <a:gd name="T2" fmla="*/ 19 w 25"/>
                <a:gd name="T3" fmla="*/ 1 h 33"/>
                <a:gd name="T4" fmla="*/ 17 w 25"/>
                <a:gd name="T5" fmla="*/ 0 h 33"/>
                <a:gd name="T6" fmla="*/ 1 w 25"/>
                <a:gd name="T7" fmla="*/ 0 h 33"/>
                <a:gd name="T8" fmla="*/ 0 w 25"/>
                <a:gd name="T9" fmla="*/ 1 h 33"/>
                <a:gd name="T10" fmla="*/ 0 w 25"/>
                <a:gd name="T11" fmla="*/ 24 h 33"/>
                <a:gd name="T12" fmla="*/ 1 w 25"/>
                <a:gd name="T13" fmla="*/ 25 h 33"/>
                <a:gd name="T14" fmla="*/ 1 w 25"/>
                <a:gd name="T15" fmla="*/ 25 h 33"/>
                <a:gd name="T16" fmla="*/ 2 w 25"/>
                <a:gd name="T17" fmla="*/ 25 h 33"/>
                <a:gd name="T18" fmla="*/ 5 w 25"/>
                <a:gd name="T19" fmla="*/ 25 h 33"/>
                <a:gd name="T20" fmla="*/ 5 w 25"/>
                <a:gd name="T21" fmla="*/ 25 h 33"/>
                <a:gd name="T22" fmla="*/ 7 w 25"/>
                <a:gd name="T23" fmla="*/ 25 h 33"/>
                <a:gd name="T24" fmla="*/ 14 w 25"/>
                <a:gd name="T25" fmla="*/ 32 h 33"/>
                <a:gd name="T26" fmla="*/ 14 w 25"/>
                <a:gd name="T27" fmla="*/ 33 h 33"/>
                <a:gd name="T28" fmla="*/ 15 w 25"/>
                <a:gd name="T29" fmla="*/ 33 h 33"/>
                <a:gd name="T30" fmla="*/ 16 w 25"/>
                <a:gd name="T31" fmla="*/ 33 h 33"/>
                <a:gd name="T32" fmla="*/ 24 w 25"/>
                <a:gd name="T33" fmla="*/ 33 h 33"/>
                <a:gd name="T34" fmla="*/ 25 w 25"/>
                <a:gd name="T35" fmla="*/ 31 h 33"/>
                <a:gd name="T36" fmla="*/ 25 w 25"/>
                <a:gd name="T37" fmla="*/ 16 h 33"/>
                <a:gd name="T38" fmla="*/ 24 w 25"/>
                <a:gd name="T39" fmla="*/ 13 h 33"/>
                <a:gd name="T40" fmla="*/ 18 w 25"/>
                <a:gd name="T41" fmla="*/ 14 h 33"/>
                <a:gd name="T42" fmla="*/ 7 w 25"/>
                <a:gd name="T43" fmla="*/ 12 h 33"/>
                <a:gd name="T44" fmla="*/ 6 w 25"/>
                <a:gd name="T45" fmla="*/ 12 h 33"/>
                <a:gd name="T46" fmla="*/ 6 w 25"/>
                <a:gd name="T47" fmla="*/ 3 h 33"/>
                <a:gd name="T48" fmla="*/ 6 w 25"/>
                <a:gd name="T49" fmla="*/ 3 h 33"/>
                <a:gd name="T50" fmla="*/ 14 w 25"/>
                <a:gd name="T51" fmla="*/ 3 h 33"/>
                <a:gd name="T52" fmla="*/ 14 w 25"/>
                <a:gd name="T53" fmla="*/ 3 h 33"/>
                <a:gd name="T54" fmla="*/ 18 w 25"/>
                <a:gd name="T55" fmla="*/ 13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3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4" y="13"/>
                  </a:moveTo>
                  <a:cubicBezTo>
                    <a:pt x="19" y="1"/>
                    <a:pt x="19" y="1"/>
                    <a:pt x="19" y="1"/>
                  </a:cubicBezTo>
                  <a:cubicBezTo>
                    <a:pt x="19" y="0"/>
                    <a:pt x="18" y="0"/>
                    <a:pt x="17" y="0"/>
                  </a:cubicBezTo>
                  <a:cubicBezTo>
                    <a:pt x="1" y="0"/>
                    <a:pt x="1" y="0"/>
                    <a:pt x="1" y="0"/>
                  </a:cubicBezTo>
                  <a:cubicBezTo>
                    <a:pt x="1" y="0"/>
                    <a:pt x="0" y="0"/>
                    <a:pt x="0" y="1"/>
                  </a:cubicBezTo>
                  <a:cubicBezTo>
                    <a:pt x="0" y="24"/>
                    <a:pt x="0" y="24"/>
                    <a:pt x="0" y="24"/>
                  </a:cubicBezTo>
                  <a:cubicBezTo>
                    <a:pt x="0" y="25"/>
                    <a:pt x="1" y="25"/>
                    <a:pt x="1" y="25"/>
                  </a:cubicBezTo>
                  <a:cubicBezTo>
                    <a:pt x="1" y="25"/>
                    <a:pt x="1" y="25"/>
                    <a:pt x="1" y="25"/>
                  </a:cubicBezTo>
                  <a:cubicBezTo>
                    <a:pt x="1" y="25"/>
                    <a:pt x="2" y="25"/>
                    <a:pt x="2" y="25"/>
                  </a:cubicBezTo>
                  <a:cubicBezTo>
                    <a:pt x="3" y="25"/>
                    <a:pt x="4" y="25"/>
                    <a:pt x="5" y="25"/>
                  </a:cubicBezTo>
                  <a:cubicBezTo>
                    <a:pt x="5" y="25"/>
                    <a:pt x="5" y="25"/>
                    <a:pt x="5" y="25"/>
                  </a:cubicBezTo>
                  <a:cubicBezTo>
                    <a:pt x="6" y="25"/>
                    <a:pt x="6" y="25"/>
                    <a:pt x="7" y="25"/>
                  </a:cubicBezTo>
                  <a:cubicBezTo>
                    <a:pt x="11" y="25"/>
                    <a:pt x="14" y="28"/>
                    <a:pt x="14" y="32"/>
                  </a:cubicBezTo>
                  <a:cubicBezTo>
                    <a:pt x="14" y="33"/>
                    <a:pt x="14" y="33"/>
                    <a:pt x="14" y="33"/>
                  </a:cubicBezTo>
                  <a:cubicBezTo>
                    <a:pt x="15" y="33"/>
                    <a:pt x="15" y="33"/>
                    <a:pt x="15" y="33"/>
                  </a:cubicBezTo>
                  <a:cubicBezTo>
                    <a:pt x="16" y="33"/>
                    <a:pt x="16" y="33"/>
                    <a:pt x="16" y="33"/>
                  </a:cubicBezTo>
                  <a:cubicBezTo>
                    <a:pt x="24" y="33"/>
                    <a:pt x="24" y="33"/>
                    <a:pt x="24" y="33"/>
                  </a:cubicBezTo>
                  <a:cubicBezTo>
                    <a:pt x="24" y="33"/>
                    <a:pt x="25" y="32"/>
                    <a:pt x="25" y="31"/>
                  </a:cubicBezTo>
                  <a:cubicBezTo>
                    <a:pt x="25" y="16"/>
                    <a:pt x="25" y="16"/>
                    <a:pt x="25" y="16"/>
                  </a:cubicBezTo>
                  <a:cubicBezTo>
                    <a:pt x="25" y="15"/>
                    <a:pt x="25" y="14"/>
                    <a:pt x="24" y="13"/>
                  </a:cubicBezTo>
                  <a:close/>
                  <a:moveTo>
                    <a:pt x="18" y="14"/>
                  </a:moveTo>
                  <a:cubicBezTo>
                    <a:pt x="7" y="12"/>
                    <a:pt x="7" y="12"/>
                    <a:pt x="7" y="12"/>
                  </a:cubicBezTo>
                  <a:cubicBezTo>
                    <a:pt x="7" y="12"/>
                    <a:pt x="6" y="12"/>
                    <a:pt x="6" y="12"/>
                  </a:cubicBezTo>
                  <a:cubicBezTo>
                    <a:pt x="6" y="3"/>
                    <a:pt x="6" y="3"/>
                    <a:pt x="6" y="3"/>
                  </a:cubicBezTo>
                  <a:cubicBezTo>
                    <a:pt x="6" y="3"/>
                    <a:pt x="6" y="3"/>
                    <a:pt x="6" y="3"/>
                  </a:cubicBezTo>
                  <a:cubicBezTo>
                    <a:pt x="14" y="3"/>
                    <a:pt x="14" y="3"/>
                    <a:pt x="14" y="3"/>
                  </a:cubicBezTo>
                  <a:cubicBezTo>
                    <a:pt x="14" y="3"/>
                    <a:pt x="14" y="3"/>
                    <a:pt x="14" y="3"/>
                  </a:cubicBezTo>
                  <a:cubicBezTo>
                    <a:pt x="18" y="13"/>
                    <a:pt x="18" y="13"/>
                    <a:pt x="18" y="13"/>
                  </a:cubicBezTo>
                  <a:cubicBezTo>
                    <a:pt x="18" y="14"/>
                    <a:pt x="18" y="14"/>
                    <a:pt x="18" y="14"/>
                  </a:cubicBezTo>
                  <a:close/>
                  <a:moveTo>
                    <a:pt x="21" y="14"/>
                  </a:moveTo>
                  <a:cubicBezTo>
                    <a:pt x="20" y="14"/>
                    <a:pt x="19" y="13"/>
                    <a:pt x="19" y="13"/>
                  </a:cubicBezTo>
                  <a:cubicBezTo>
                    <a:pt x="16" y="4"/>
                    <a:pt x="16" y="4"/>
                    <a:pt x="16" y="4"/>
                  </a:cubicBezTo>
                  <a:cubicBezTo>
                    <a:pt x="16" y="3"/>
                    <a:pt x="16" y="3"/>
                    <a:pt x="17" y="3"/>
                  </a:cubicBezTo>
                  <a:cubicBezTo>
                    <a:pt x="19" y="3"/>
                    <a:pt x="19" y="3"/>
                    <a:pt x="19" y="3"/>
                  </a:cubicBezTo>
                  <a:cubicBezTo>
                    <a:pt x="24" y="13"/>
                    <a:pt x="24" y="13"/>
                    <a:pt x="24" y="13"/>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47">
              <a:extLst>
                <a:ext uri="{FF2B5EF4-FFF2-40B4-BE49-F238E27FC236}">
                  <a16:creationId xmlns:a16="http://schemas.microsoft.com/office/drawing/2014/main" id="{426FEBEF-53AA-58BF-2CBF-4BD686D522AC}"/>
                </a:ext>
              </a:extLst>
            </p:cNvPr>
            <p:cNvSpPr>
              <a:spLocks/>
            </p:cNvSpPr>
            <p:nvPr/>
          </p:nvSpPr>
          <p:spPr bwMode="auto">
            <a:xfrm>
              <a:off x="3141184" y="3828867"/>
              <a:ext cx="371764" cy="158037"/>
            </a:xfrm>
            <a:custGeom>
              <a:avLst/>
              <a:gdLst>
                <a:gd name="T0" fmla="*/ 3 w 69"/>
                <a:gd name="T1" fmla="*/ 29 h 29"/>
                <a:gd name="T2" fmla="*/ 66 w 69"/>
                <a:gd name="T3" fmla="*/ 29 h 29"/>
                <a:gd name="T4" fmla="*/ 69 w 69"/>
                <a:gd name="T5" fmla="*/ 26 h 29"/>
                <a:gd name="T6" fmla="*/ 69 w 69"/>
                <a:gd name="T7" fmla="*/ 3 h 29"/>
                <a:gd name="T8" fmla="*/ 66 w 69"/>
                <a:gd name="T9" fmla="*/ 0 h 29"/>
                <a:gd name="T10" fmla="*/ 3 w 69"/>
                <a:gd name="T11" fmla="*/ 0 h 29"/>
                <a:gd name="T12" fmla="*/ 0 w 69"/>
                <a:gd name="T13" fmla="*/ 3 h 29"/>
                <a:gd name="T14" fmla="*/ 0 w 69"/>
                <a:gd name="T15" fmla="*/ 26 h 29"/>
                <a:gd name="T16" fmla="*/ 3 w 6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9">
                  <a:moveTo>
                    <a:pt x="3" y="29"/>
                  </a:moveTo>
                  <a:cubicBezTo>
                    <a:pt x="66" y="29"/>
                    <a:pt x="66" y="29"/>
                    <a:pt x="66" y="29"/>
                  </a:cubicBezTo>
                  <a:cubicBezTo>
                    <a:pt x="68" y="29"/>
                    <a:pt x="69" y="28"/>
                    <a:pt x="69" y="26"/>
                  </a:cubicBezTo>
                  <a:cubicBezTo>
                    <a:pt x="69" y="3"/>
                    <a:pt x="69" y="3"/>
                    <a:pt x="69" y="3"/>
                  </a:cubicBezTo>
                  <a:cubicBezTo>
                    <a:pt x="69" y="1"/>
                    <a:pt x="68" y="0"/>
                    <a:pt x="66" y="0"/>
                  </a:cubicBezTo>
                  <a:cubicBezTo>
                    <a:pt x="3" y="0"/>
                    <a:pt x="3" y="0"/>
                    <a:pt x="3" y="0"/>
                  </a:cubicBezTo>
                  <a:cubicBezTo>
                    <a:pt x="1" y="0"/>
                    <a:pt x="0" y="1"/>
                    <a:pt x="0" y="3"/>
                  </a:cubicBezTo>
                  <a:cubicBezTo>
                    <a:pt x="0" y="26"/>
                    <a:pt x="0" y="26"/>
                    <a:pt x="0" y="26"/>
                  </a:cubicBezTo>
                  <a:cubicBezTo>
                    <a:pt x="0" y="28"/>
                    <a:pt x="1"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10" name="Kuva 109" descr="Lehti tasaisella täytöllä">
            <a:extLst>
              <a:ext uri="{FF2B5EF4-FFF2-40B4-BE49-F238E27FC236}">
                <a16:creationId xmlns:a16="http://schemas.microsoft.com/office/drawing/2014/main" id="{EDA87877-97E1-A855-5F20-1DCD103DBE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59318" y="5025318"/>
            <a:ext cx="313660" cy="313660"/>
          </a:xfrm>
          <a:prstGeom prst="rect">
            <a:avLst/>
          </a:prstGeom>
        </p:spPr>
      </p:pic>
      <p:grpSp>
        <p:nvGrpSpPr>
          <p:cNvPr id="111" name="Ryhmä 110">
            <a:extLst>
              <a:ext uri="{FF2B5EF4-FFF2-40B4-BE49-F238E27FC236}">
                <a16:creationId xmlns:a16="http://schemas.microsoft.com/office/drawing/2014/main" id="{25C2EFA1-B658-D892-F153-91E30A3CCC93}"/>
              </a:ext>
            </a:extLst>
          </p:cNvPr>
          <p:cNvGrpSpPr/>
          <p:nvPr/>
        </p:nvGrpSpPr>
        <p:grpSpPr>
          <a:xfrm>
            <a:off x="10687454" y="4771125"/>
            <a:ext cx="751259" cy="175970"/>
            <a:chOff x="6091238" y="3027363"/>
            <a:chExt cx="2114550" cy="495300"/>
          </a:xfrm>
          <a:solidFill>
            <a:schemeClr val="accent2"/>
          </a:solidFill>
        </p:grpSpPr>
        <p:sp>
          <p:nvSpPr>
            <p:cNvPr id="112" name="Freeform 21">
              <a:extLst>
                <a:ext uri="{FF2B5EF4-FFF2-40B4-BE49-F238E27FC236}">
                  <a16:creationId xmlns:a16="http://schemas.microsoft.com/office/drawing/2014/main" id="{A844911B-FF9E-72B8-1C65-FAC27DCC46AF}"/>
                </a:ext>
              </a:extLst>
            </p:cNvPr>
            <p:cNvSpPr>
              <a:spLocks noEditPoints="1"/>
            </p:cNvSpPr>
            <p:nvPr/>
          </p:nvSpPr>
          <p:spPr bwMode="auto">
            <a:xfrm>
              <a:off x="728980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2" y="0"/>
                    <a:pt x="0" y="3"/>
                    <a:pt x="0" y="7"/>
                  </a:cubicBezTo>
                  <a:cubicBezTo>
                    <a:pt x="0" y="10"/>
                    <a:pt x="2"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13" name="Freeform 22">
              <a:extLst>
                <a:ext uri="{FF2B5EF4-FFF2-40B4-BE49-F238E27FC236}">
                  <a16:creationId xmlns:a16="http://schemas.microsoft.com/office/drawing/2014/main" id="{023B4760-A231-5377-8162-108D93179782}"/>
                </a:ext>
              </a:extLst>
            </p:cNvPr>
            <p:cNvSpPr>
              <a:spLocks noEditPoints="1"/>
            </p:cNvSpPr>
            <p:nvPr/>
          </p:nvSpPr>
          <p:spPr bwMode="auto">
            <a:xfrm>
              <a:off x="7448551" y="3373438"/>
              <a:ext cx="146050"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28" name="Freeform 23">
              <a:extLst>
                <a:ext uri="{FF2B5EF4-FFF2-40B4-BE49-F238E27FC236}">
                  <a16:creationId xmlns:a16="http://schemas.microsoft.com/office/drawing/2014/main" id="{4CFFF82F-BCC4-239D-F55F-BE45C422EF49}"/>
                </a:ext>
              </a:extLst>
            </p:cNvPr>
            <p:cNvSpPr>
              <a:spLocks noEditPoints="1"/>
            </p:cNvSpPr>
            <p:nvPr/>
          </p:nvSpPr>
          <p:spPr bwMode="auto">
            <a:xfrm>
              <a:off x="7923213"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10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10" y="5"/>
                    <a:pt x="10" y="7"/>
                  </a:cubicBezTo>
                  <a:cubicBezTo>
                    <a:pt x="10"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3" name="Freeform 24">
              <a:extLst>
                <a:ext uri="{FF2B5EF4-FFF2-40B4-BE49-F238E27FC236}">
                  <a16:creationId xmlns:a16="http://schemas.microsoft.com/office/drawing/2014/main" id="{63F4BFF1-D2A7-336F-F5BC-4D6847AF5DB2}"/>
                </a:ext>
              </a:extLst>
            </p:cNvPr>
            <p:cNvSpPr>
              <a:spLocks noEditPoints="1"/>
            </p:cNvSpPr>
            <p:nvPr/>
          </p:nvSpPr>
          <p:spPr bwMode="auto">
            <a:xfrm>
              <a:off x="6757988"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9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9" y="5"/>
                    <a:pt x="9" y="7"/>
                  </a:cubicBezTo>
                  <a:cubicBezTo>
                    <a:pt x="9"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4" name="Freeform 25">
              <a:extLst>
                <a:ext uri="{FF2B5EF4-FFF2-40B4-BE49-F238E27FC236}">
                  <a16:creationId xmlns:a16="http://schemas.microsoft.com/office/drawing/2014/main" id="{56B0DA46-E559-A87A-20DA-C81BA4C9A4F0}"/>
                </a:ext>
              </a:extLst>
            </p:cNvPr>
            <p:cNvSpPr>
              <a:spLocks noEditPoints="1"/>
            </p:cNvSpPr>
            <p:nvPr/>
          </p:nvSpPr>
          <p:spPr bwMode="auto">
            <a:xfrm>
              <a:off x="6916738" y="3373438"/>
              <a:ext cx="147638" cy="149225"/>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10 h 13"/>
                <a:gd name="T12" fmla="*/ 4 w 13"/>
                <a:gd name="T13" fmla="*/ 7 h 13"/>
                <a:gd name="T14" fmla="*/ 7 w 13"/>
                <a:gd name="T15" fmla="*/ 4 h 13"/>
                <a:gd name="T16" fmla="*/ 10 w 13"/>
                <a:gd name="T17" fmla="*/ 7 h 13"/>
                <a:gd name="T18" fmla="*/ 7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10"/>
                  </a:moveTo>
                  <a:cubicBezTo>
                    <a:pt x="5" y="10"/>
                    <a:pt x="4" y="8"/>
                    <a:pt x="4" y="7"/>
                  </a:cubicBezTo>
                  <a:cubicBezTo>
                    <a:pt x="4" y="5"/>
                    <a:pt x="5" y="4"/>
                    <a:pt x="7" y="4"/>
                  </a:cubicBezTo>
                  <a:cubicBezTo>
                    <a:pt x="8" y="4"/>
                    <a:pt x="10" y="5"/>
                    <a:pt x="10" y="7"/>
                  </a:cubicBezTo>
                  <a:cubicBezTo>
                    <a:pt x="10" y="8"/>
                    <a:pt x="8"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5" name="Freeform 26">
              <a:extLst>
                <a:ext uri="{FF2B5EF4-FFF2-40B4-BE49-F238E27FC236}">
                  <a16:creationId xmlns:a16="http://schemas.microsoft.com/office/drawing/2014/main" id="{1558D173-EB5E-7712-29AB-1612598F5686}"/>
                </a:ext>
              </a:extLst>
            </p:cNvPr>
            <p:cNvSpPr>
              <a:spLocks/>
            </p:cNvSpPr>
            <p:nvPr/>
          </p:nvSpPr>
          <p:spPr bwMode="auto">
            <a:xfrm>
              <a:off x="7618413" y="3384551"/>
              <a:ext cx="293688" cy="80963"/>
            </a:xfrm>
            <a:custGeom>
              <a:avLst/>
              <a:gdLst>
                <a:gd name="T0" fmla="*/ 25 w 26"/>
                <a:gd name="T1" fmla="*/ 0 h 7"/>
                <a:gd name="T2" fmla="*/ 1 w 26"/>
                <a:gd name="T3" fmla="*/ 0 h 7"/>
                <a:gd name="T4" fmla="*/ 0 w 26"/>
                <a:gd name="T5" fmla="*/ 0 h 7"/>
                <a:gd name="T6" fmla="*/ 0 w 26"/>
                <a:gd name="T7" fmla="*/ 7 h 7"/>
                <a:gd name="T8" fmla="*/ 1 w 26"/>
                <a:gd name="T9" fmla="*/ 7 h 7"/>
                <a:gd name="T10" fmla="*/ 25 w 26"/>
                <a:gd name="T11" fmla="*/ 7 h 7"/>
                <a:gd name="T12" fmla="*/ 26 w 26"/>
                <a:gd name="T13" fmla="*/ 7 h 7"/>
                <a:gd name="T14" fmla="*/ 26 w 26"/>
                <a:gd name="T15" fmla="*/ 0 h 7"/>
                <a:gd name="T16" fmla="*/ 25 w 2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
                  <a:moveTo>
                    <a:pt x="25" y="0"/>
                  </a:moveTo>
                  <a:cubicBezTo>
                    <a:pt x="1" y="0"/>
                    <a:pt x="1" y="0"/>
                    <a:pt x="1" y="0"/>
                  </a:cubicBezTo>
                  <a:cubicBezTo>
                    <a:pt x="1" y="0"/>
                    <a:pt x="0" y="0"/>
                    <a:pt x="0" y="0"/>
                  </a:cubicBezTo>
                  <a:cubicBezTo>
                    <a:pt x="0" y="7"/>
                    <a:pt x="0" y="7"/>
                    <a:pt x="0" y="7"/>
                  </a:cubicBezTo>
                  <a:cubicBezTo>
                    <a:pt x="0" y="7"/>
                    <a:pt x="1" y="7"/>
                    <a:pt x="1" y="7"/>
                  </a:cubicBezTo>
                  <a:cubicBezTo>
                    <a:pt x="25" y="7"/>
                    <a:pt x="25" y="7"/>
                    <a:pt x="25" y="7"/>
                  </a:cubicBezTo>
                  <a:cubicBezTo>
                    <a:pt x="26" y="7"/>
                    <a:pt x="26" y="7"/>
                    <a:pt x="26" y="7"/>
                  </a:cubicBezTo>
                  <a:cubicBezTo>
                    <a:pt x="26" y="0"/>
                    <a:pt x="26" y="0"/>
                    <a:pt x="26" y="0"/>
                  </a:cubicBezTo>
                  <a:cubicBezTo>
                    <a:pt x="26" y="0"/>
                    <a:pt x="26"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6" name="Freeform 27">
              <a:extLst>
                <a:ext uri="{FF2B5EF4-FFF2-40B4-BE49-F238E27FC236}">
                  <a16:creationId xmlns:a16="http://schemas.microsoft.com/office/drawing/2014/main" id="{53DA06E2-4301-828B-4BC4-5AA8BB02CE8E}"/>
                </a:ext>
              </a:extLst>
            </p:cNvPr>
            <p:cNvSpPr>
              <a:spLocks/>
            </p:cNvSpPr>
            <p:nvPr/>
          </p:nvSpPr>
          <p:spPr bwMode="auto">
            <a:xfrm>
              <a:off x="7154863" y="3384551"/>
              <a:ext cx="112713" cy="80963"/>
            </a:xfrm>
            <a:custGeom>
              <a:avLst/>
              <a:gdLst>
                <a:gd name="T0" fmla="*/ 10 w 10"/>
                <a:gd name="T1" fmla="*/ 0 h 7"/>
                <a:gd name="T2" fmla="*/ 1 w 10"/>
                <a:gd name="T3" fmla="*/ 0 h 7"/>
                <a:gd name="T4" fmla="*/ 0 w 10"/>
                <a:gd name="T5" fmla="*/ 0 h 7"/>
                <a:gd name="T6" fmla="*/ 0 w 10"/>
                <a:gd name="T7" fmla="*/ 7 h 7"/>
                <a:gd name="T8" fmla="*/ 1 w 10"/>
                <a:gd name="T9" fmla="*/ 7 h 7"/>
                <a:gd name="T10" fmla="*/ 10 w 10"/>
                <a:gd name="T11" fmla="*/ 7 h 7"/>
                <a:gd name="T12" fmla="*/ 10 w 10"/>
                <a:gd name="T13" fmla="*/ 7 h 7"/>
                <a:gd name="T14" fmla="*/ 10 w 10"/>
                <a:gd name="T15" fmla="*/ 0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cubicBezTo>
                    <a:pt x="1" y="0"/>
                    <a:pt x="1" y="0"/>
                    <a:pt x="1" y="0"/>
                  </a:cubicBezTo>
                  <a:cubicBezTo>
                    <a:pt x="1" y="0"/>
                    <a:pt x="0" y="0"/>
                    <a:pt x="0" y="0"/>
                  </a:cubicBezTo>
                  <a:cubicBezTo>
                    <a:pt x="0" y="7"/>
                    <a:pt x="0" y="7"/>
                    <a:pt x="0" y="7"/>
                  </a:cubicBezTo>
                  <a:cubicBezTo>
                    <a:pt x="0" y="7"/>
                    <a:pt x="1" y="7"/>
                    <a:pt x="1" y="7"/>
                  </a:cubicBezTo>
                  <a:cubicBezTo>
                    <a:pt x="10" y="7"/>
                    <a:pt x="10" y="7"/>
                    <a:pt x="10" y="7"/>
                  </a:cubicBezTo>
                  <a:cubicBezTo>
                    <a:pt x="10" y="7"/>
                    <a:pt x="10" y="7"/>
                    <a:pt x="10" y="7"/>
                  </a:cubicBezTo>
                  <a:cubicBezTo>
                    <a:pt x="10" y="0"/>
                    <a:pt x="10" y="0"/>
                    <a:pt x="10" y="0"/>
                  </a:cubicBezTo>
                  <a:cubicBezTo>
                    <a:pt x="10" y="0"/>
                    <a:pt x="10"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7" name="Freeform 28">
              <a:extLst>
                <a:ext uri="{FF2B5EF4-FFF2-40B4-BE49-F238E27FC236}">
                  <a16:creationId xmlns:a16="http://schemas.microsoft.com/office/drawing/2014/main" id="{377BC250-4985-24CA-F283-90D2AD0761E5}"/>
                </a:ext>
              </a:extLst>
            </p:cNvPr>
            <p:cNvSpPr>
              <a:spLocks/>
            </p:cNvSpPr>
            <p:nvPr/>
          </p:nvSpPr>
          <p:spPr bwMode="auto">
            <a:xfrm>
              <a:off x="6442076" y="3384551"/>
              <a:ext cx="282575" cy="80963"/>
            </a:xfrm>
            <a:custGeom>
              <a:avLst/>
              <a:gdLst>
                <a:gd name="T0" fmla="*/ 24 w 25"/>
                <a:gd name="T1" fmla="*/ 0 h 7"/>
                <a:gd name="T2" fmla="*/ 0 w 25"/>
                <a:gd name="T3" fmla="*/ 0 h 7"/>
                <a:gd name="T4" fmla="*/ 0 w 25"/>
                <a:gd name="T5" fmla="*/ 0 h 7"/>
                <a:gd name="T6" fmla="*/ 0 w 25"/>
                <a:gd name="T7" fmla="*/ 7 h 7"/>
                <a:gd name="T8" fmla="*/ 0 w 25"/>
                <a:gd name="T9" fmla="*/ 7 h 7"/>
                <a:gd name="T10" fmla="*/ 24 w 25"/>
                <a:gd name="T11" fmla="*/ 7 h 7"/>
                <a:gd name="T12" fmla="*/ 25 w 25"/>
                <a:gd name="T13" fmla="*/ 7 h 7"/>
                <a:gd name="T14" fmla="*/ 25 w 25"/>
                <a:gd name="T15" fmla="*/ 0 h 7"/>
                <a:gd name="T16" fmla="*/ 24 w 2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4" y="0"/>
                  </a:moveTo>
                  <a:cubicBezTo>
                    <a:pt x="0" y="0"/>
                    <a:pt x="0" y="0"/>
                    <a:pt x="0" y="0"/>
                  </a:cubicBezTo>
                  <a:cubicBezTo>
                    <a:pt x="0" y="0"/>
                    <a:pt x="0" y="0"/>
                    <a:pt x="0" y="0"/>
                  </a:cubicBezTo>
                  <a:cubicBezTo>
                    <a:pt x="0" y="7"/>
                    <a:pt x="0" y="7"/>
                    <a:pt x="0" y="7"/>
                  </a:cubicBezTo>
                  <a:cubicBezTo>
                    <a:pt x="0" y="7"/>
                    <a:pt x="0" y="7"/>
                    <a:pt x="0" y="7"/>
                  </a:cubicBezTo>
                  <a:cubicBezTo>
                    <a:pt x="24" y="7"/>
                    <a:pt x="24" y="7"/>
                    <a:pt x="24" y="7"/>
                  </a:cubicBezTo>
                  <a:cubicBezTo>
                    <a:pt x="25" y="7"/>
                    <a:pt x="25" y="7"/>
                    <a:pt x="25" y="7"/>
                  </a:cubicBezTo>
                  <a:cubicBezTo>
                    <a:pt x="25" y="0"/>
                    <a:pt x="25" y="0"/>
                    <a:pt x="25" y="0"/>
                  </a:cubicBezTo>
                  <a:cubicBezTo>
                    <a:pt x="25" y="0"/>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8" name="Freeform 29">
              <a:extLst>
                <a:ext uri="{FF2B5EF4-FFF2-40B4-BE49-F238E27FC236}">
                  <a16:creationId xmlns:a16="http://schemas.microsoft.com/office/drawing/2014/main" id="{5A375D39-3DEB-C187-7FA8-A7C8844347A4}"/>
                </a:ext>
              </a:extLst>
            </p:cNvPr>
            <p:cNvSpPr>
              <a:spLocks noEditPoints="1"/>
            </p:cNvSpPr>
            <p:nvPr/>
          </p:nvSpPr>
          <p:spPr bwMode="auto">
            <a:xfrm>
              <a:off x="7923213" y="3073401"/>
              <a:ext cx="282575" cy="379413"/>
            </a:xfrm>
            <a:custGeom>
              <a:avLst/>
              <a:gdLst>
                <a:gd name="T0" fmla="*/ 25 w 25"/>
                <a:gd name="T1" fmla="*/ 14 h 33"/>
                <a:gd name="T2" fmla="*/ 19 w 25"/>
                <a:gd name="T3" fmla="*/ 1 h 33"/>
                <a:gd name="T4" fmla="*/ 17 w 25"/>
                <a:gd name="T5" fmla="*/ 0 h 33"/>
                <a:gd name="T6" fmla="*/ 2 w 25"/>
                <a:gd name="T7" fmla="*/ 0 h 33"/>
                <a:gd name="T8" fmla="*/ 0 w 25"/>
                <a:gd name="T9" fmla="*/ 1 h 33"/>
                <a:gd name="T10" fmla="*/ 0 w 25"/>
                <a:gd name="T11" fmla="*/ 24 h 33"/>
                <a:gd name="T12" fmla="*/ 2 w 25"/>
                <a:gd name="T13" fmla="*/ 26 h 33"/>
                <a:gd name="T14" fmla="*/ 2 w 25"/>
                <a:gd name="T15" fmla="*/ 26 h 33"/>
                <a:gd name="T16" fmla="*/ 3 w 25"/>
                <a:gd name="T17" fmla="*/ 26 h 33"/>
                <a:gd name="T18" fmla="*/ 5 w 25"/>
                <a:gd name="T19" fmla="*/ 26 h 33"/>
                <a:gd name="T20" fmla="*/ 6 w 25"/>
                <a:gd name="T21" fmla="*/ 26 h 33"/>
                <a:gd name="T22" fmla="*/ 7 w 25"/>
                <a:gd name="T23" fmla="*/ 26 h 33"/>
                <a:gd name="T24" fmla="*/ 14 w 25"/>
                <a:gd name="T25" fmla="*/ 33 h 33"/>
                <a:gd name="T26" fmla="*/ 14 w 25"/>
                <a:gd name="T27" fmla="*/ 33 h 33"/>
                <a:gd name="T28" fmla="*/ 16 w 25"/>
                <a:gd name="T29" fmla="*/ 33 h 33"/>
                <a:gd name="T30" fmla="*/ 16 w 25"/>
                <a:gd name="T31" fmla="*/ 33 h 33"/>
                <a:gd name="T32" fmla="*/ 24 w 25"/>
                <a:gd name="T33" fmla="*/ 33 h 33"/>
                <a:gd name="T34" fmla="*/ 25 w 25"/>
                <a:gd name="T35" fmla="*/ 32 h 33"/>
                <a:gd name="T36" fmla="*/ 25 w 25"/>
                <a:gd name="T37" fmla="*/ 16 h 33"/>
                <a:gd name="T38" fmla="*/ 25 w 25"/>
                <a:gd name="T39" fmla="*/ 14 h 33"/>
                <a:gd name="T40" fmla="*/ 18 w 25"/>
                <a:gd name="T41" fmla="*/ 14 h 33"/>
                <a:gd name="T42" fmla="*/ 7 w 25"/>
                <a:gd name="T43" fmla="*/ 13 h 33"/>
                <a:gd name="T44" fmla="*/ 7 w 25"/>
                <a:gd name="T45" fmla="*/ 12 h 33"/>
                <a:gd name="T46" fmla="*/ 6 w 25"/>
                <a:gd name="T47" fmla="*/ 4 h 33"/>
                <a:gd name="T48" fmla="*/ 6 w 25"/>
                <a:gd name="T49" fmla="*/ 3 h 33"/>
                <a:gd name="T50" fmla="*/ 14 w 25"/>
                <a:gd name="T51" fmla="*/ 3 h 33"/>
                <a:gd name="T52" fmla="*/ 15 w 25"/>
                <a:gd name="T53" fmla="*/ 4 h 33"/>
                <a:gd name="T54" fmla="*/ 18 w 25"/>
                <a:gd name="T55" fmla="*/ 14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4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5" y="14"/>
                  </a:moveTo>
                  <a:cubicBezTo>
                    <a:pt x="19" y="1"/>
                    <a:pt x="19" y="1"/>
                    <a:pt x="19" y="1"/>
                  </a:cubicBezTo>
                  <a:cubicBezTo>
                    <a:pt x="19" y="1"/>
                    <a:pt x="18" y="0"/>
                    <a:pt x="17" y="0"/>
                  </a:cubicBezTo>
                  <a:cubicBezTo>
                    <a:pt x="2" y="0"/>
                    <a:pt x="2" y="0"/>
                    <a:pt x="2" y="0"/>
                  </a:cubicBezTo>
                  <a:cubicBezTo>
                    <a:pt x="1" y="0"/>
                    <a:pt x="0" y="1"/>
                    <a:pt x="0" y="1"/>
                  </a:cubicBezTo>
                  <a:cubicBezTo>
                    <a:pt x="0" y="24"/>
                    <a:pt x="0" y="24"/>
                    <a:pt x="0" y="24"/>
                  </a:cubicBezTo>
                  <a:cubicBezTo>
                    <a:pt x="0" y="25"/>
                    <a:pt x="1" y="26"/>
                    <a:pt x="2" y="26"/>
                  </a:cubicBezTo>
                  <a:cubicBezTo>
                    <a:pt x="2" y="26"/>
                    <a:pt x="2" y="26"/>
                    <a:pt x="2" y="26"/>
                  </a:cubicBezTo>
                  <a:cubicBezTo>
                    <a:pt x="2" y="26"/>
                    <a:pt x="2" y="26"/>
                    <a:pt x="3" y="26"/>
                  </a:cubicBezTo>
                  <a:cubicBezTo>
                    <a:pt x="3" y="26"/>
                    <a:pt x="4" y="26"/>
                    <a:pt x="5" y="26"/>
                  </a:cubicBezTo>
                  <a:cubicBezTo>
                    <a:pt x="5" y="26"/>
                    <a:pt x="6" y="26"/>
                    <a:pt x="6" y="26"/>
                  </a:cubicBezTo>
                  <a:cubicBezTo>
                    <a:pt x="6" y="26"/>
                    <a:pt x="7" y="26"/>
                    <a:pt x="7" y="26"/>
                  </a:cubicBezTo>
                  <a:cubicBezTo>
                    <a:pt x="11" y="26"/>
                    <a:pt x="14" y="29"/>
                    <a:pt x="14" y="33"/>
                  </a:cubicBezTo>
                  <a:cubicBezTo>
                    <a:pt x="14" y="33"/>
                    <a:pt x="14" y="33"/>
                    <a:pt x="14" y="33"/>
                  </a:cubicBezTo>
                  <a:cubicBezTo>
                    <a:pt x="16" y="33"/>
                    <a:pt x="16" y="33"/>
                    <a:pt x="16" y="33"/>
                  </a:cubicBezTo>
                  <a:cubicBezTo>
                    <a:pt x="16" y="33"/>
                    <a:pt x="16" y="33"/>
                    <a:pt x="16" y="33"/>
                  </a:cubicBezTo>
                  <a:cubicBezTo>
                    <a:pt x="24" y="33"/>
                    <a:pt x="24" y="33"/>
                    <a:pt x="24" y="33"/>
                  </a:cubicBezTo>
                  <a:cubicBezTo>
                    <a:pt x="25" y="33"/>
                    <a:pt x="25" y="33"/>
                    <a:pt x="25" y="32"/>
                  </a:cubicBezTo>
                  <a:cubicBezTo>
                    <a:pt x="25" y="16"/>
                    <a:pt x="25" y="16"/>
                    <a:pt x="25" y="16"/>
                  </a:cubicBezTo>
                  <a:cubicBezTo>
                    <a:pt x="25" y="15"/>
                    <a:pt x="25" y="14"/>
                    <a:pt x="25" y="14"/>
                  </a:cubicBezTo>
                  <a:close/>
                  <a:moveTo>
                    <a:pt x="18" y="14"/>
                  </a:moveTo>
                  <a:cubicBezTo>
                    <a:pt x="7" y="13"/>
                    <a:pt x="7" y="13"/>
                    <a:pt x="7" y="13"/>
                  </a:cubicBezTo>
                  <a:cubicBezTo>
                    <a:pt x="7" y="13"/>
                    <a:pt x="7" y="12"/>
                    <a:pt x="7" y="12"/>
                  </a:cubicBezTo>
                  <a:cubicBezTo>
                    <a:pt x="6" y="4"/>
                    <a:pt x="6" y="4"/>
                    <a:pt x="6" y="4"/>
                  </a:cubicBezTo>
                  <a:cubicBezTo>
                    <a:pt x="6" y="3"/>
                    <a:pt x="6" y="3"/>
                    <a:pt x="6" y="3"/>
                  </a:cubicBezTo>
                  <a:cubicBezTo>
                    <a:pt x="14" y="3"/>
                    <a:pt x="14" y="3"/>
                    <a:pt x="14" y="3"/>
                  </a:cubicBezTo>
                  <a:cubicBezTo>
                    <a:pt x="14" y="3"/>
                    <a:pt x="15" y="3"/>
                    <a:pt x="15" y="4"/>
                  </a:cubicBezTo>
                  <a:cubicBezTo>
                    <a:pt x="18" y="14"/>
                    <a:pt x="18" y="14"/>
                    <a:pt x="18" y="14"/>
                  </a:cubicBezTo>
                  <a:cubicBezTo>
                    <a:pt x="19" y="14"/>
                    <a:pt x="18" y="14"/>
                    <a:pt x="18" y="14"/>
                  </a:cubicBezTo>
                  <a:close/>
                  <a:moveTo>
                    <a:pt x="21" y="14"/>
                  </a:moveTo>
                  <a:cubicBezTo>
                    <a:pt x="20" y="14"/>
                    <a:pt x="20" y="14"/>
                    <a:pt x="19" y="13"/>
                  </a:cubicBezTo>
                  <a:cubicBezTo>
                    <a:pt x="16" y="4"/>
                    <a:pt x="16" y="4"/>
                    <a:pt x="16" y="4"/>
                  </a:cubicBezTo>
                  <a:cubicBezTo>
                    <a:pt x="16" y="4"/>
                    <a:pt x="16" y="3"/>
                    <a:pt x="17" y="3"/>
                  </a:cubicBezTo>
                  <a:cubicBezTo>
                    <a:pt x="19" y="3"/>
                    <a:pt x="19" y="3"/>
                    <a:pt x="19" y="3"/>
                  </a:cubicBezTo>
                  <a:cubicBezTo>
                    <a:pt x="24" y="14"/>
                    <a:pt x="24" y="14"/>
                    <a:pt x="24" y="14"/>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69" name="Freeform 30">
              <a:extLst>
                <a:ext uri="{FF2B5EF4-FFF2-40B4-BE49-F238E27FC236}">
                  <a16:creationId xmlns:a16="http://schemas.microsoft.com/office/drawing/2014/main" id="{AE311966-EE2B-3FE2-04B7-8ABA032DAA4B}"/>
                </a:ext>
              </a:extLst>
            </p:cNvPr>
            <p:cNvSpPr>
              <a:spLocks/>
            </p:cNvSpPr>
            <p:nvPr/>
          </p:nvSpPr>
          <p:spPr bwMode="auto">
            <a:xfrm>
              <a:off x="7131051" y="3027363"/>
              <a:ext cx="792163" cy="333375"/>
            </a:xfrm>
            <a:custGeom>
              <a:avLst/>
              <a:gdLst>
                <a:gd name="T0" fmla="*/ 3 w 70"/>
                <a:gd name="T1" fmla="*/ 29 h 29"/>
                <a:gd name="T2" fmla="*/ 67 w 70"/>
                <a:gd name="T3" fmla="*/ 29 h 29"/>
                <a:gd name="T4" fmla="*/ 70 w 70"/>
                <a:gd name="T5" fmla="*/ 27 h 29"/>
                <a:gd name="T6" fmla="*/ 70 w 70"/>
                <a:gd name="T7" fmla="*/ 3 h 29"/>
                <a:gd name="T8" fmla="*/ 67 w 70"/>
                <a:gd name="T9" fmla="*/ 0 h 29"/>
                <a:gd name="T10" fmla="*/ 3 w 70"/>
                <a:gd name="T11" fmla="*/ 0 h 29"/>
                <a:gd name="T12" fmla="*/ 0 w 70"/>
                <a:gd name="T13" fmla="*/ 3 h 29"/>
                <a:gd name="T14" fmla="*/ 0 w 70"/>
                <a:gd name="T15" fmla="*/ 27 h 29"/>
                <a:gd name="T16" fmla="*/ 3 w 7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3" y="29"/>
                  </a:moveTo>
                  <a:cubicBezTo>
                    <a:pt x="67" y="29"/>
                    <a:pt x="67" y="29"/>
                    <a:pt x="67" y="29"/>
                  </a:cubicBezTo>
                  <a:cubicBezTo>
                    <a:pt x="68" y="29"/>
                    <a:pt x="70" y="28"/>
                    <a:pt x="70" y="27"/>
                  </a:cubicBezTo>
                  <a:cubicBezTo>
                    <a:pt x="70" y="3"/>
                    <a:pt x="70" y="3"/>
                    <a:pt x="70" y="3"/>
                  </a:cubicBezTo>
                  <a:cubicBezTo>
                    <a:pt x="70" y="1"/>
                    <a:pt x="68" y="0"/>
                    <a:pt x="67" y="0"/>
                  </a:cubicBezTo>
                  <a:cubicBezTo>
                    <a:pt x="3" y="0"/>
                    <a:pt x="3" y="0"/>
                    <a:pt x="3" y="0"/>
                  </a:cubicBezTo>
                  <a:cubicBezTo>
                    <a:pt x="2" y="0"/>
                    <a:pt x="0" y="1"/>
                    <a:pt x="0" y="3"/>
                  </a:cubicBezTo>
                  <a:cubicBezTo>
                    <a:pt x="0" y="27"/>
                    <a:pt x="0" y="27"/>
                    <a:pt x="0" y="27"/>
                  </a:cubicBezTo>
                  <a:cubicBezTo>
                    <a:pt x="0" y="28"/>
                    <a:pt x="2"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70" name="Freeform 31">
              <a:extLst>
                <a:ext uri="{FF2B5EF4-FFF2-40B4-BE49-F238E27FC236}">
                  <a16:creationId xmlns:a16="http://schemas.microsoft.com/office/drawing/2014/main" id="{2A2FA921-76FB-F23B-0545-B51D8DCD467C}"/>
                </a:ext>
              </a:extLst>
            </p:cNvPr>
            <p:cNvSpPr>
              <a:spLocks noEditPoints="1"/>
            </p:cNvSpPr>
            <p:nvPr/>
          </p:nvSpPr>
          <p:spPr bwMode="auto">
            <a:xfrm>
              <a:off x="610235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3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3" y="8"/>
                    <a:pt x="3" y="7"/>
                  </a:cubicBezTo>
                  <a:cubicBezTo>
                    <a:pt x="3"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75" name="Freeform 32">
              <a:extLst>
                <a:ext uri="{FF2B5EF4-FFF2-40B4-BE49-F238E27FC236}">
                  <a16:creationId xmlns:a16="http://schemas.microsoft.com/office/drawing/2014/main" id="{90B7DC32-739F-F9FE-A0B5-FD0D29FCECEF}"/>
                </a:ext>
              </a:extLst>
            </p:cNvPr>
            <p:cNvSpPr>
              <a:spLocks noEditPoints="1"/>
            </p:cNvSpPr>
            <p:nvPr/>
          </p:nvSpPr>
          <p:spPr bwMode="auto">
            <a:xfrm>
              <a:off x="6261101" y="3373438"/>
              <a:ext cx="147638" cy="149225"/>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10 h 13"/>
                <a:gd name="T12" fmla="*/ 4 w 13"/>
                <a:gd name="T13" fmla="*/ 7 h 13"/>
                <a:gd name="T14" fmla="*/ 6 w 13"/>
                <a:gd name="T15" fmla="*/ 4 h 13"/>
                <a:gd name="T16" fmla="*/ 9 w 13"/>
                <a:gd name="T17" fmla="*/ 7 h 13"/>
                <a:gd name="T18" fmla="*/ 6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10"/>
                  </a:moveTo>
                  <a:cubicBezTo>
                    <a:pt x="5" y="10"/>
                    <a:pt x="4" y="8"/>
                    <a:pt x="4" y="7"/>
                  </a:cubicBezTo>
                  <a:cubicBezTo>
                    <a:pt x="4" y="5"/>
                    <a:pt x="5" y="4"/>
                    <a:pt x="6" y="4"/>
                  </a:cubicBezTo>
                  <a:cubicBezTo>
                    <a:pt x="8" y="4"/>
                    <a:pt x="9" y="5"/>
                    <a:pt x="9" y="7"/>
                  </a:cubicBezTo>
                  <a:cubicBezTo>
                    <a:pt x="9" y="8"/>
                    <a:pt x="8"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76" name="Freeform 33">
              <a:extLst>
                <a:ext uri="{FF2B5EF4-FFF2-40B4-BE49-F238E27FC236}">
                  <a16:creationId xmlns:a16="http://schemas.microsoft.com/office/drawing/2014/main" id="{E34517C9-0BD5-9695-2BE3-184F742CF1E8}"/>
                </a:ext>
              </a:extLst>
            </p:cNvPr>
            <p:cNvSpPr>
              <a:spLocks/>
            </p:cNvSpPr>
            <p:nvPr/>
          </p:nvSpPr>
          <p:spPr bwMode="auto">
            <a:xfrm>
              <a:off x="6091238" y="3027363"/>
              <a:ext cx="1006475" cy="333375"/>
            </a:xfrm>
            <a:custGeom>
              <a:avLst/>
              <a:gdLst>
                <a:gd name="T0" fmla="*/ 3 w 89"/>
                <a:gd name="T1" fmla="*/ 29 h 29"/>
                <a:gd name="T2" fmla="*/ 86 w 89"/>
                <a:gd name="T3" fmla="*/ 29 h 29"/>
                <a:gd name="T4" fmla="*/ 89 w 89"/>
                <a:gd name="T5" fmla="*/ 26 h 29"/>
                <a:gd name="T6" fmla="*/ 89 w 89"/>
                <a:gd name="T7" fmla="*/ 3 h 29"/>
                <a:gd name="T8" fmla="*/ 86 w 89"/>
                <a:gd name="T9" fmla="*/ 0 h 29"/>
                <a:gd name="T10" fmla="*/ 3 w 89"/>
                <a:gd name="T11" fmla="*/ 0 h 29"/>
                <a:gd name="T12" fmla="*/ 0 w 89"/>
                <a:gd name="T13" fmla="*/ 3 h 29"/>
                <a:gd name="T14" fmla="*/ 0 w 89"/>
                <a:gd name="T15" fmla="*/ 26 h 29"/>
                <a:gd name="T16" fmla="*/ 3 w 8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9">
                  <a:moveTo>
                    <a:pt x="3" y="29"/>
                  </a:moveTo>
                  <a:cubicBezTo>
                    <a:pt x="86" y="29"/>
                    <a:pt x="86" y="29"/>
                    <a:pt x="86" y="29"/>
                  </a:cubicBezTo>
                  <a:cubicBezTo>
                    <a:pt x="88" y="29"/>
                    <a:pt x="89" y="28"/>
                    <a:pt x="89" y="26"/>
                  </a:cubicBezTo>
                  <a:cubicBezTo>
                    <a:pt x="89" y="3"/>
                    <a:pt x="89" y="3"/>
                    <a:pt x="89" y="3"/>
                  </a:cubicBezTo>
                  <a:cubicBezTo>
                    <a:pt x="89" y="2"/>
                    <a:pt x="88" y="0"/>
                    <a:pt x="86" y="0"/>
                  </a:cubicBezTo>
                  <a:cubicBezTo>
                    <a:pt x="3" y="0"/>
                    <a:pt x="3" y="0"/>
                    <a:pt x="3" y="0"/>
                  </a:cubicBezTo>
                  <a:cubicBezTo>
                    <a:pt x="2" y="0"/>
                    <a:pt x="0" y="2"/>
                    <a:pt x="0" y="3"/>
                  </a:cubicBezTo>
                  <a:cubicBezTo>
                    <a:pt x="0" y="26"/>
                    <a:pt x="0" y="26"/>
                    <a:pt x="0" y="26"/>
                  </a:cubicBezTo>
                  <a:cubicBezTo>
                    <a:pt x="0" y="28"/>
                    <a:pt x="2"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grpSp>
        <p:nvGrpSpPr>
          <p:cNvPr id="177" name="Ryhmä 176">
            <a:extLst>
              <a:ext uri="{FF2B5EF4-FFF2-40B4-BE49-F238E27FC236}">
                <a16:creationId xmlns:a16="http://schemas.microsoft.com/office/drawing/2014/main" id="{AA866E58-5112-DD83-2E78-E2E2AB4F1E17}"/>
              </a:ext>
            </a:extLst>
          </p:cNvPr>
          <p:cNvGrpSpPr/>
          <p:nvPr/>
        </p:nvGrpSpPr>
        <p:grpSpPr>
          <a:xfrm>
            <a:off x="11507983" y="4773502"/>
            <a:ext cx="336192" cy="183341"/>
            <a:chOff x="3141184" y="3828867"/>
            <a:chExt cx="511740" cy="234798"/>
          </a:xfrm>
          <a:solidFill>
            <a:schemeClr val="accent2"/>
          </a:solidFill>
        </p:grpSpPr>
        <p:sp>
          <p:nvSpPr>
            <p:cNvPr id="178" name="Freeform 41">
              <a:extLst>
                <a:ext uri="{FF2B5EF4-FFF2-40B4-BE49-F238E27FC236}">
                  <a16:creationId xmlns:a16="http://schemas.microsoft.com/office/drawing/2014/main" id="{43A6EACF-CCCC-9324-0675-AFA16695C072}"/>
                </a:ext>
              </a:extLst>
            </p:cNvPr>
            <p:cNvSpPr>
              <a:spLocks noEditPoints="1"/>
            </p:cNvSpPr>
            <p:nvPr/>
          </p:nvSpPr>
          <p:spPr bwMode="auto">
            <a:xfrm>
              <a:off x="3211172" y="3992925"/>
              <a:ext cx="69988" cy="70740"/>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9 h 13"/>
                <a:gd name="T12" fmla="*/ 4 w 13"/>
                <a:gd name="T13" fmla="*/ 7 h 13"/>
                <a:gd name="T14" fmla="*/ 7 w 13"/>
                <a:gd name="T15" fmla="*/ 4 h 13"/>
                <a:gd name="T16" fmla="*/ 10 w 13"/>
                <a:gd name="T17" fmla="*/ 7 h 13"/>
                <a:gd name="T18" fmla="*/ 7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9"/>
                  </a:moveTo>
                  <a:cubicBezTo>
                    <a:pt x="5" y="9"/>
                    <a:pt x="4" y="8"/>
                    <a:pt x="4" y="7"/>
                  </a:cubicBezTo>
                  <a:cubicBezTo>
                    <a:pt x="4" y="5"/>
                    <a:pt x="5" y="4"/>
                    <a:pt x="7" y="4"/>
                  </a:cubicBezTo>
                  <a:cubicBezTo>
                    <a:pt x="8" y="4"/>
                    <a:pt x="10" y="5"/>
                    <a:pt x="10" y="7"/>
                  </a:cubicBezTo>
                  <a:cubicBezTo>
                    <a:pt x="10"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Freeform 42">
              <a:extLst>
                <a:ext uri="{FF2B5EF4-FFF2-40B4-BE49-F238E27FC236}">
                  <a16:creationId xmlns:a16="http://schemas.microsoft.com/office/drawing/2014/main" id="{A9056B8F-5375-944C-7C4D-F18E8D8F48FD}"/>
                </a:ext>
              </a:extLst>
            </p:cNvPr>
            <p:cNvSpPr>
              <a:spLocks noEditPoints="1"/>
            </p:cNvSpPr>
            <p:nvPr/>
          </p:nvSpPr>
          <p:spPr bwMode="auto">
            <a:xfrm>
              <a:off x="3286428" y="3992925"/>
              <a:ext cx="69988" cy="70740"/>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9 h 13"/>
                <a:gd name="T12" fmla="*/ 4 w 13"/>
                <a:gd name="T13" fmla="*/ 7 h 13"/>
                <a:gd name="T14" fmla="*/ 7 w 13"/>
                <a:gd name="T15" fmla="*/ 4 h 13"/>
                <a:gd name="T16" fmla="*/ 10 w 13"/>
                <a:gd name="T17" fmla="*/ 7 h 13"/>
                <a:gd name="T18" fmla="*/ 7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9"/>
                  </a:moveTo>
                  <a:cubicBezTo>
                    <a:pt x="5" y="9"/>
                    <a:pt x="4" y="8"/>
                    <a:pt x="4" y="7"/>
                  </a:cubicBezTo>
                  <a:cubicBezTo>
                    <a:pt x="4" y="5"/>
                    <a:pt x="5" y="4"/>
                    <a:pt x="7" y="4"/>
                  </a:cubicBezTo>
                  <a:cubicBezTo>
                    <a:pt x="8" y="4"/>
                    <a:pt x="10" y="5"/>
                    <a:pt x="10" y="7"/>
                  </a:cubicBezTo>
                  <a:cubicBezTo>
                    <a:pt x="10"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Freeform 43">
              <a:extLst>
                <a:ext uri="{FF2B5EF4-FFF2-40B4-BE49-F238E27FC236}">
                  <a16:creationId xmlns:a16="http://schemas.microsoft.com/office/drawing/2014/main" id="{23084BCB-60CC-03C7-F332-697EB3C3D61E}"/>
                </a:ext>
              </a:extLst>
            </p:cNvPr>
            <p:cNvSpPr>
              <a:spLocks noEditPoints="1"/>
            </p:cNvSpPr>
            <p:nvPr/>
          </p:nvSpPr>
          <p:spPr bwMode="auto">
            <a:xfrm>
              <a:off x="3518216" y="3992925"/>
              <a:ext cx="69988" cy="70740"/>
            </a:xfrm>
            <a:custGeom>
              <a:avLst/>
              <a:gdLst>
                <a:gd name="T0" fmla="*/ 6 w 13"/>
                <a:gd name="T1" fmla="*/ 0 h 13"/>
                <a:gd name="T2" fmla="*/ 0 w 13"/>
                <a:gd name="T3" fmla="*/ 7 h 13"/>
                <a:gd name="T4" fmla="*/ 6 w 13"/>
                <a:gd name="T5" fmla="*/ 13 h 13"/>
                <a:gd name="T6" fmla="*/ 13 w 13"/>
                <a:gd name="T7" fmla="*/ 7 h 13"/>
                <a:gd name="T8" fmla="*/ 6 w 13"/>
                <a:gd name="T9" fmla="*/ 0 h 13"/>
                <a:gd name="T10" fmla="*/ 6 w 13"/>
                <a:gd name="T11" fmla="*/ 9 h 13"/>
                <a:gd name="T12" fmla="*/ 4 w 13"/>
                <a:gd name="T13" fmla="*/ 7 h 13"/>
                <a:gd name="T14" fmla="*/ 6 w 13"/>
                <a:gd name="T15" fmla="*/ 4 h 13"/>
                <a:gd name="T16" fmla="*/ 9 w 13"/>
                <a:gd name="T17" fmla="*/ 7 h 13"/>
                <a:gd name="T18" fmla="*/ 6 w 13"/>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7"/>
                  </a:cubicBezTo>
                  <a:cubicBezTo>
                    <a:pt x="0" y="10"/>
                    <a:pt x="3" y="13"/>
                    <a:pt x="6" y="13"/>
                  </a:cubicBezTo>
                  <a:cubicBezTo>
                    <a:pt x="10" y="13"/>
                    <a:pt x="13" y="10"/>
                    <a:pt x="13" y="7"/>
                  </a:cubicBezTo>
                  <a:cubicBezTo>
                    <a:pt x="13" y="3"/>
                    <a:pt x="10" y="0"/>
                    <a:pt x="6" y="0"/>
                  </a:cubicBezTo>
                  <a:close/>
                  <a:moveTo>
                    <a:pt x="6" y="9"/>
                  </a:moveTo>
                  <a:cubicBezTo>
                    <a:pt x="5" y="9"/>
                    <a:pt x="4" y="8"/>
                    <a:pt x="4" y="7"/>
                  </a:cubicBezTo>
                  <a:cubicBezTo>
                    <a:pt x="4" y="5"/>
                    <a:pt x="5" y="4"/>
                    <a:pt x="6" y="4"/>
                  </a:cubicBezTo>
                  <a:cubicBezTo>
                    <a:pt x="8" y="4"/>
                    <a:pt x="9" y="5"/>
                    <a:pt x="9" y="7"/>
                  </a:cubicBezTo>
                  <a:cubicBezTo>
                    <a:pt x="9" y="8"/>
                    <a:pt x="8" y="9"/>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Freeform 44">
              <a:extLst>
                <a:ext uri="{FF2B5EF4-FFF2-40B4-BE49-F238E27FC236}">
                  <a16:creationId xmlns:a16="http://schemas.microsoft.com/office/drawing/2014/main" id="{B115AFD1-4511-CB89-99E2-E87FFAA8582A}"/>
                </a:ext>
              </a:extLst>
            </p:cNvPr>
            <p:cNvSpPr>
              <a:spLocks/>
            </p:cNvSpPr>
            <p:nvPr/>
          </p:nvSpPr>
          <p:spPr bwMode="auto">
            <a:xfrm>
              <a:off x="3372972" y="3998193"/>
              <a:ext cx="134708" cy="38381"/>
            </a:xfrm>
            <a:custGeom>
              <a:avLst/>
              <a:gdLst>
                <a:gd name="T0" fmla="*/ 25 w 25"/>
                <a:gd name="T1" fmla="*/ 0 h 7"/>
                <a:gd name="T2" fmla="*/ 0 w 25"/>
                <a:gd name="T3" fmla="*/ 0 h 7"/>
                <a:gd name="T4" fmla="*/ 0 w 25"/>
                <a:gd name="T5" fmla="*/ 0 h 7"/>
                <a:gd name="T6" fmla="*/ 0 w 25"/>
                <a:gd name="T7" fmla="*/ 7 h 7"/>
                <a:gd name="T8" fmla="*/ 0 w 25"/>
                <a:gd name="T9" fmla="*/ 7 h 7"/>
                <a:gd name="T10" fmla="*/ 25 w 25"/>
                <a:gd name="T11" fmla="*/ 7 h 7"/>
                <a:gd name="T12" fmla="*/ 25 w 25"/>
                <a:gd name="T13" fmla="*/ 7 h 7"/>
                <a:gd name="T14" fmla="*/ 25 w 25"/>
                <a:gd name="T15" fmla="*/ 0 h 7"/>
                <a:gd name="T16" fmla="*/ 25 w 2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25" y="0"/>
                  </a:moveTo>
                  <a:cubicBezTo>
                    <a:pt x="0" y="0"/>
                    <a:pt x="0" y="0"/>
                    <a:pt x="0" y="0"/>
                  </a:cubicBezTo>
                  <a:cubicBezTo>
                    <a:pt x="0" y="0"/>
                    <a:pt x="0" y="0"/>
                    <a:pt x="0" y="0"/>
                  </a:cubicBezTo>
                  <a:cubicBezTo>
                    <a:pt x="0" y="7"/>
                    <a:pt x="0" y="7"/>
                    <a:pt x="0" y="7"/>
                  </a:cubicBezTo>
                  <a:cubicBezTo>
                    <a:pt x="0" y="7"/>
                    <a:pt x="0" y="7"/>
                    <a:pt x="0" y="7"/>
                  </a:cubicBezTo>
                  <a:cubicBezTo>
                    <a:pt x="25" y="7"/>
                    <a:pt x="25" y="7"/>
                    <a:pt x="25" y="7"/>
                  </a:cubicBezTo>
                  <a:cubicBezTo>
                    <a:pt x="25" y="7"/>
                    <a:pt x="25" y="7"/>
                    <a:pt x="25" y="7"/>
                  </a:cubicBezTo>
                  <a:cubicBezTo>
                    <a:pt x="25" y="0"/>
                    <a:pt x="25" y="0"/>
                    <a:pt x="25"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Freeform 45">
              <a:extLst>
                <a:ext uri="{FF2B5EF4-FFF2-40B4-BE49-F238E27FC236}">
                  <a16:creationId xmlns:a16="http://schemas.microsoft.com/office/drawing/2014/main" id="{62B0D40B-F1B0-A06E-3059-E96E6B6D67BB}"/>
                </a:ext>
              </a:extLst>
            </p:cNvPr>
            <p:cNvSpPr>
              <a:spLocks/>
            </p:cNvSpPr>
            <p:nvPr/>
          </p:nvSpPr>
          <p:spPr bwMode="auto">
            <a:xfrm>
              <a:off x="3151720" y="3998193"/>
              <a:ext cx="48917" cy="38381"/>
            </a:xfrm>
            <a:custGeom>
              <a:avLst/>
              <a:gdLst>
                <a:gd name="T0" fmla="*/ 9 w 9"/>
                <a:gd name="T1" fmla="*/ 0 h 7"/>
                <a:gd name="T2" fmla="*/ 0 w 9"/>
                <a:gd name="T3" fmla="*/ 0 h 7"/>
                <a:gd name="T4" fmla="*/ 0 w 9"/>
                <a:gd name="T5" fmla="*/ 0 h 7"/>
                <a:gd name="T6" fmla="*/ 0 w 9"/>
                <a:gd name="T7" fmla="*/ 7 h 7"/>
                <a:gd name="T8" fmla="*/ 0 w 9"/>
                <a:gd name="T9" fmla="*/ 7 h 7"/>
                <a:gd name="T10" fmla="*/ 9 w 9"/>
                <a:gd name="T11" fmla="*/ 7 h 7"/>
                <a:gd name="T12" fmla="*/ 9 w 9"/>
                <a:gd name="T13" fmla="*/ 7 h 7"/>
                <a:gd name="T14" fmla="*/ 9 w 9"/>
                <a:gd name="T15" fmla="*/ 0 h 7"/>
                <a:gd name="T16" fmla="*/ 9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9" y="0"/>
                  </a:moveTo>
                  <a:cubicBezTo>
                    <a:pt x="0" y="0"/>
                    <a:pt x="0" y="0"/>
                    <a:pt x="0" y="0"/>
                  </a:cubicBezTo>
                  <a:cubicBezTo>
                    <a:pt x="0" y="0"/>
                    <a:pt x="0" y="0"/>
                    <a:pt x="0" y="0"/>
                  </a:cubicBezTo>
                  <a:cubicBezTo>
                    <a:pt x="0" y="7"/>
                    <a:pt x="0" y="7"/>
                    <a:pt x="0" y="7"/>
                  </a:cubicBezTo>
                  <a:cubicBezTo>
                    <a:pt x="0" y="7"/>
                    <a:pt x="0" y="7"/>
                    <a:pt x="0" y="7"/>
                  </a:cubicBezTo>
                  <a:cubicBezTo>
                    <a:pt x="9" y="7"/>
                    <a:pt x="9" y="7"/>
                    <a:pt x="9" y="7"/>
                  </a:cubicBezTo>
                  <a:cubicBezTo>
                    <a:pt x="9" y="7"/>
                    <a:pt x="9" y="7"/>
                    <a:pt x="9" y="7"/>
                  </a:cubicBezTo>
                  <a:cubicBezTo>
                    <a:pt x="9" y="0"/>
                    <a:pt x="9" y="0"/>
                    <a:pt x="9"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Freeform 46">
              <a:extLst>
                <a:ext uri="{FF2B5EF4-FFF2-40B4-BE49-F238E27FC236}">
                  <a16:creationId xmlns:a16="http://schemas.microsoft.com/office/drawing/2014/main" id="{97A32378-C08D-6F8E-D1BD-E0851BF29270}"/>
                </a:ext>
              </a:extLst>
            </p:cNvPr>
            <p:cNvSpPr>
              <a:spLocks noEditPoints="1"/>
            </p:cNvSpPr>
            <p:nvPr/>
          </p:nvSpPr>
          <p:spPr bwMode="auto">
            <a:xfrm>
              <a:off x="3518216" y="3850691"/>
              <a:ext cx="134708" cy="180614"/>
            </a:xfrm>
            <a:custGeom>
              <a:avLst/>
              <a:gdLst>
                <a:gd name="T0" fmla="*/ 24 w 25"/>
                <a:gd name="T1" fmla="*/ 13 h 33"/>
                <a:gd name="T2" fmla="*/ 19 w 25"/>
                <a:gd name="T3" fmla="*/ 1 h 33"/>
                <a:gd name="T4" fmla="*/ 17 w 25"/>
                <a:gd name="T5" fmla="*/ 0 h 33"/>
                <a:gd name="T6" fmla="*/ 1 w 25"/>
                <a:gd name="T7" fmla="*/ 0 h 33"/>
                <a:gd name="T8" fmla="*/ 0 w 25"/>
                <a:gd name="T9" fmla="*/ 1 h 33"/>
                <a:gd name="T10" fmla="*/ 0 w 25"/>
                <a:gd name="T11" fmla="*/ 24 h 33"/>
                <a:gd name="T12" fmla="*/ 1 w 25"/>
                <a:gd name="T13" fmla="*/ 25 h 33"/>
                <a:gd name="T14" fmla="*/ 1 w 25"/>
                <a:gd name="T15" fmla="*/ 25 h 33"/>
                <a:gd name="T16" fmla="*/ 2 w 25"/>
                <a:gd name="T17" fmla="*/ 25 h 33"/>
                <a:gd name="T18" fmla="*/ 5 w 25"/>
                <a:gd name="T19" fmla="*/ 25 h 33"/>
                <a:gd name="T20" fmla="*/ 5 w 25"/>
                <a:gd name="T21" fmla="*/ 25 h 33"/>
                <a:gd name="T22" fmla="*/ 7 w 25"/>
                <a:gd name="T23" fmla="*/ 25 h 33"/>
                <a:gd name="T24" fmla="*/ 14 w 25"/>
                <a:gd name="T25" fmla="*/ 32 h 33"/>
                <a:gd name="T26" fmla="*/ 14 w 25"/>
                <a:gd name="T27" fmla="*/ 33 h 33"/>
                <a:gd name="T28" fmla="*/ 15 w 25"/>
                <a:gd name="T29" fmla="*/ 33 h 33"/>
                <a:gd name="T30" fmla="*/ 16 w 25"/>
                <a:gd name="T31" fmla="*/ 33 h 33"/>
                <a:gd name="T32" fmla="*/ 24 w 25"/>
                <a:gd name="T33" fmla="*/ 33 h 33"/>
                <a:gd name="T34" fmla="*/ 25 w 25"/>
                <a:gd name="T35" fmla="*/ 31 h 33"/>
                <a:gd name="T36" fmla="*/ 25 w 25"/>
                <a:gd name="T37" fmla="*/ 16 h 33"/>
                <a:gd name="T38" fmla="*/ 24 w 25"/>
                <a:gd name="T39" fmla="*/ 13 h 33"/>
                <a:gd name="T40" fmla="*/ 18 w 25"/>
                <a:gd name="T41" fmla="*/ 14 h 33"/>
                <a:gd name="T42" fmla="*/ 7 w 25"/>
                <a:gd name="T43" fmla="*/ 12 h 33"/>
                <a:gd name="T44" fmla="*/ 6 w 25"/>
                <a:gd name="T45" fmla="*/ 12 h 33"/>
                <a:gd name="T46" fmla="*/ 6 w 25"/>
                <a:gd name="T47" fmla="*/ 3 h 33"/>
                <a:gd name="T48" fmla="*/ 6 w 25"/>
                <a:gd name="T49" fmla="*/ 3 h 33"/>
                <a:gd name="T50" fmla="*/ 14 w 25"/>
                <a:gd name="T51" fmla="*/ 3 h 33"/>
                <a:gd name="T52" fmla="*/ 14 w 25"/>
                <a:gd name="T53" fmla="*/ 3 h 33"/>
                <a:gd name="T54" fmla="*/ 18 w 25"/>
                <a:gd name="T55" fmla="*/ 13 h 33"/>
                <a:gd name="T56" fmla="*/ 18 w 25"/>
                <a:gd name="T57" fmla="*/ 14 h 33"/>
                <a:gd name="T58" fmla="*/ 21 w 25"/>
                <a:gd name="T59" fmla="*/ 14 h 33"/>
                <a:gd name="T60" fmla="*/ 19 w 25"/>
                <a:gd name="T61" fmla="*/ 13 h 33"/>
                <a:gd name="T62" fmla="*/ 16 w 25"/>
                <a:gd name="T63" fmla="*/ 4 h 33"/>
                <a:gd name="T64" fmla="*/ 17 w 25"/>
                <a:gd name="T65" fmla="*/ 3 h 33"/>
                <a:gd name="T66" fmla="*/ 19 w 25"/>
                <a:gd name="T67" fmla="*/ 3 h 33"/>
                <a:gd name="T68" fmla="*/ 24 w 25"/>
                <a:gd name="T69" fmla="*/ 13 h 33"/>
                <a:gd name="T70" fmla="*/ 24 w 25"/>
                <a:gd name="T71" fmla="*/ 15 h 33"/>
                <a:gd name="T72" fmla="*/ 21 w 25"/>
                <a:gd name="T73"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3">
                  <a:moveTo>
                    <a:pt x="24" y="13"/>
                  </a:moveTo>
                  <a:cubicBezTo>
                    <a:pt x="19" y="1"/>
                    <a:pt x="19" y="1"/>
                    <a:pt x="19" y="1"/>
                  </a:cubicBezTo>
                  <a:cubicBezTo>
                    <a:pt x="19" y="0"/>
                    <a:pt x="18" y="0"/>
                    <a:pt x="17" y="0"/>
                  </a:cubicBezTo>
                  <a:cubicBezTo>
                    <a:pt x="1" y="0"/>
                    <a:pt x="1" y="0"/>
                    <a:pt x="1" y="0"/>
                  </a:cubicBezTo>
                  <a:cubicBezTo>
                    <a:pt x="1" y="0"/>
                    <a:pt x="0" y="0"/>
                    <a:pt x="0" y="1"/>
                  </a:cubicBezTo>
                  <a:cubicBezTo>
                    <a:pt x="0" y="24"/>
                    <a:pt x="0" y="24"/>
                    <a:pt x="0" y="24"/>
                  </a:cubicBezTo>
                  <a:cubicBezTo>
                    <a:pt x="0" y="25"/>
                    <a:pt x="1" y="25"/>
                    <a:pt x="1" y="25"/>
                  </a:cubicBezTo>
                  <a:cubicBezTo>
                    <a:pt x="1" y="25"/>
                    <a:pt x="1" y="25"/>
                    <a:pt x="1" y="25"/>
                  </a:cubicBezTo>
                  <a:cubicBezTo>
                    <a:pt x="1" y="25"/>
                    <a:pt x="2" y="25"/>
                    <a:pt x="2" y="25"/>
                  </a:cubicBezTo>
                  <a:cubicBezTo>
                    <a:pt x="3" y="25"/>
                    <a:pt x="4" y="25"/>
                    <a:pt x="5" y="25"/>
                  </a:cubicBezTo>
                  <a:cubicBezTo>
                    <a:pt x="5" y="25"/>
                    <a:pt x="5" y="25"/>
                    <a:pt x="5" y="25"/>
                  </a:cubicBezTo>
                  <a:cubicBezTo>
                    <a:pt x="6" y="25"/>
                    <a:pt x="6" y="25"/>
                    <a:pt x="7" y="25"/>
                  </a:cubicBezTo>
                  <a:cubicBezTo>
                    <a:pt x="11" y="25"/>
                    <a:pt x="14" y="28"/>
                    <a:pt x="14" y="32"/>
                  </a:cubicBezTo>
                  <a:cubicBezTo>
                    <a:pt x="14" y="33"/>
                    <a:pt x="14" y="33"/>
                    <a:pt x="14" y="33"/>
                  </a:cubicBezTo>
                  <a:cubicBezTo>
                    <a:pt x="15" y="33"/>
                    <a:pt x="15" y="33"/>
                    <a:pt x="15" y="33"/>
                  </a:cubicBezTo>
                  <a:cubicBezTo>
                    <a:pt x="16" y="33"/>
                    <a:pt x="16" y="33"/>
                    <a:pt x="16" y="33"/>
                  </a:cubicBezTo>
                  <a:cubicBezTo>
                    <a:pt x="24" y="33"/>
                    <a:pt x="24" y="33"/>
                    <a:pt x="24" y="33"/>
                  </a:cubicBezTo>
                  <a:cubicBezTo>
                    <a:pt x="24" y="33"/>
                    <a:pt x="25" y="32"/>
                    <a:pt x="25" y="31"/>
                  </a:cubicBezTo>
                  <a:cubicBezTo>
                    <a:pt x="25" y="16"/>
                    <a:pt x="25" y="16"/>
                    <a:pt x="25" y="16"/>
                  </a:cubicBezTo>
                  <a:cubicBezTo>
                    <a:pt x="25" y="15"/>
                    <a:pt x="25" y="14"/>
                    <a:pt x="24" y="13"/>
                  </a:cubicBezTo>
                  <a:close/>
                  <a:moveTo>
                    <a:pt x="18" y="14"/>
                  </a:moveTo>
                  <a:cubicBezTo>
                    <a:pt x="7" y="12"/>
                    <a:pt x="7" y="12"/>
                    <a:pt x="7" y="12"/>
                  </a:cubicBezTo>
                  <a:cubicBezTo>
                    <a:pt x="7" y="12"/>
                    <a:pt x="6" y="12"/>
                    <a:pt x="6" y="12"/>
                  </a:cubicBezTo>
                  <a:cubicBezTo>
                    <a:pt x="6" y="3"/>
                    <a:pt x="6" y="3"/>
                    <a:pt x="6" y="3"/>
                  </a:cubicBezTo>
                  <a:cubicBezTo>
                    <a:pt x="6" y="3"/>
                    <a:pt x="6" y="3"/>
                    <a:pt x="6" y="3"/>
                  </a:cubicBezTo>
                  <a:cubicBezTo>
                    <a:pt x="14" y="3"/>
                    <a:pt x="14" y="3"/>
                    <a:pt x="14" y="3"/>
                  </a:cubicBezTo>
                  <a:cubicBezTo>
                    <a:pt x="14" y="3"/>
                    <a:pt x="14" y="3"/>
                    <a:pt x="14" y="3"/>
                  </a:cubicBezTo>
                  <a:cubicBezTo>
                    <a:pt x="18" y="13"/>
                    <a:pt x="18" y="13"/>
                    <a:pt x="18" y="13"/>
                  </a:cubicBezTo>
                  <a:cubicBezTo>
                    <a:pt x="18" y="14"/>
                    <a:pt x="18" y="14"/>
                    <a:pt x="18" y="14"/>
                  </a:cubicBezTo>
                  <a:close/>
                  <a:moveTo>
                    <a:pt x="21" y="14"/>
                  </a:moveTo>
                  <a:cubicBezTo>
                    <a:pt x="20" y="14"/>
                    <a:pt x="19" y="13"/>
                    <a:pt x="19" y="13"/>
                  </a:cubicBezTo>
                  <a:cubicBezTo>
                    <a:pt x="16" y="4"/>
                    <a:pt x="16" y="4"/>
                    <a:pt x="16" y="4"/>
                  </a:cubicBezTo>
                  <a:cubicBezTo>
                    <a:pt x="16" y="3"/>
                    <a:pt x="16" y="3"/>
                    <a:pt x="17" y="3"/>
                  </a:cubicBezTo>
                  <a:cubicBezTo>
                    <a:pt x="19" y="3"/>
                    <a:pt x="19" y="3"/>
                    <a:pt x="19" y="3"/>
                  </a:cubicBezTo>
                  <a:cubicBezTo>
                    <a:pt x="24" y="13"/>
                    <a:pt x="24" y="13"/>
                    <a:pt x="24" y="13"/>
                  </a:cubicBezTo>
                  <a:cubicBezTo>
                    <a:pt x="24" y="14"/>
                    <a:pt x="24" y="15"/>
                    <a:pt x="24" y="15"/>
                  </a:cubicBezTo>
                  <a:lnTo>
                    <a:pt x="2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Freeform 47">
              <a:extLst>
                <a:ext uri="{FF2B5EF4-FFF2-40B4-BE49-F238E27FC236}">
                  <a16:creationId xmlns:a16="http://schemas.microsoft.com/office/drawing/2014/main" id="{2E9B63D4-336D-EFAC-7042-2E4E5BEFFA8F}"/>
                </a:ext>
              </a:extLst>
            </p:cNvPr>
            <p:cNvSpPr>
              <a:spLocks/>
            </p:cNvSpPr>
            <p:nvPr/>
          </p:nvSpPr>
          <p:spPr bwMode="auto">
            <a:xfrm>
              <a:off x="3141184" y="3828867"/>
              <a:ext cx="371764" cy="158037"/>
            </a:xfrm>
            <a:custGeom>
              <a:avLst/>
              <a:gdLst>
                <a:gd name="T0" fmla="*/ 3 w 69"/>
                <a:gd name="T1" fmla="*/ 29 h 29"/>
                <a:gd name="T2" fmla="*/ 66 w 69"/>
                <a:gd name="T3" fmla="*/ 29 h 29"/>
                <a:gd name="T4" fmla="*/ 69 w 69"/>
                <a:gd name="T5" fmla="*/ 26 h 29"/>
                <a:gd name="T6" fmla="*/ 69 w 69"/>
                <a:gd name="T7" fmla="*/ 3 h 29"/>
                <a:gd name="T8" fmla="*/ 66 w 69"/>
                <a:gd name="T9" fmla="*/ 0 h 29"/>
                <a:gd name="T10" fmla="*/ 3 w 69"/>
                <a:gd name="T11" fmla="*/ 0 h 29"/>
                <a:gd name="T12" fmla="*/ 0 w 69"/>
                <a:gd name="T13" fmla="*/ 3 h 29"/>
                <a:gd name="T14" fmla="*/ 0 w 69"/>
                <a:gd name="T15" fmla="*/ 26 h 29"/>
                <a:gd name="T16" fmla="*/ 3 w 6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9">
                  <a:moveTo>
                    <a:pt x="3" y="29"/>
                  </a:moveTo>
                  <a:cubicBezTo>
                    <a:pt x="66" y="29"/>
                    <a:pt x="66" y="29"/>
                    <a:pt x="66" y="29"/>
                  </a:cubicBezTo>
                  <a:cubicBezTo>
                    <a:pt x="68" y="29"/>
                    <a:pt x="69" y="28"/>
                    <a:pt x="69" y="26"/>
                  </a:cubicBezTo>
                  <a:cubicBezTo>
                    <a:pt x="69" y="3"/>
                    <a:pt x="69" y="3"/>
                    <a:pt x="69" y="3"/>
                  </a:cubicBezTo>
                  <a:cubicBezTo>
                    <a:pt x="69" y="1"/>
                    <a:pt x="68" y="0"/>
                    <a:pt x="66" y="0"/>
                  </a:cubicBezTo>
                  <a:cubicBezTo>
                    <a:pt x="3" y="0"/>
                    <a:pt x="3" y="0"/>
                    <a:pt x="3" y="0"/>
                  </a:cubicBezTo>
                  <a:cubicBezTo>
                    <a:pt x="1" y="0"/>
                    <a:pt x="0" y="1"/>
                    <a:pt x="0" y="3"/>
                  </a:cubicBezTo>
                  <a:cubicBezTo>
                    <a:pt x="0" y="26"/>
                    <a:pt x="0" y="26"/>
                    <a:pt x="0" y="26"/>
                  </a:cubicBezTo>
                  <a:cubicBezTo>
                    <a:pt x="0" y="28"/>
                    <a:pt x="1"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9" name="Ryhmä 188">
            <a:extLst>
              <a:ext uri="{FF2B5EF4-FFF2-40B4-BE49-F238E27FC236}">
                <a16:creationId xmlns:a16="http://schemas.microsoft.com/office/drawing/2014/main" id="{4B7B293D-FF3E-7B21-C85E-3880D57C012E}"/>
              </a:ext>
            </a:extLst>
          </p:cNvPr>
          <p:cNvGrpSpPr/>
          <p:nvPr/>
        </p:nvGrpSpPr>
        <p:grpSpPr>
          <a:xfrm>
            <a:off x="11205685" y="4002217"/>
            <a:ext cx="369460" cy="289368"/>
            <a:chOff x="5226050" y="1330325"/>
            <a:chExt cx="1135063" cy="889000"/>
          </a:xfrm>
          <a:solidFill>
            <a:schemeClr val="accent2"/>
          </a:solidFill>
        </p:grpSpPr>
        <p:sp>
          <p:nvSpPr>
            <p:cNvPr id="190" name="Freeform 272">
              <a:extLst>
                <a:ext uri="{FF2B5EF4-FFF2-40B4-BE49-F238E27FC236}">
                  <a16:creationId xmlns:a16="http://schemas.microsoft.com/office/drawing/2014/main" id="{86B8F911-F1B3-3CC7-ECE4-0F8B78DC4F3F}"/>
                </a:ext>
              </a:extLst>
            </p:cNvPr>
            <p:cNvSpPr>
              <a:spLocks noEditPoints="1"/>
            </p:cNvSpPr>
            <p:nvPr/>
          </p:nvSpPr>
          <p:spPr bwMode="auto">
            <a:xfrm>
              <a:off x="5395913" y="1649413"/>
              <a:ext cx="385763" cy="376238"/>
            </a:xfrm>
            <a:custGeom>
              <a:avLst/>
              <a:gdLst>
                <a:gd name="T0" fmla="*/ 34 w 34"/>
                <a:gd name="T1" fmla="*/ 18 h 33"/>
                <a:gd name="T2" fmla="*/ 32 w 34"/>
                <a:gd name="T3" fmla="*/ 5 h 33"/>
                <a:gd name="T4" fmla="*/ 26 w 34"/>
                <a:gd name="T5" fmla="*/ 0 h 33"/>
                <a:gd name="T6" fmla="*/ 17 w 34"/>
                <a:gd name="T7" fmla="*/ 0 h 33"/>
                <a:gd name="T8" fmla="*/ 12 w 34"/>
                <a:gd name="T9" fmla="*/ 5 h 33"/>
                <a:gd name="T10" fmla="*/ 13 w 34"/>
                <a:gd name="T11" fmla="*/ 16 h 33"/>
                <a:gd name="T12" fmla="*/ 4 w 34"/>
                <a:gd name="T13" fmla="*/ 16 h 33"/>
                <a:gd name="T14" fmla="*/ 0 w 34"/>
                <a:gd name="T15" fmla="*/ 21 h 33"/>
                <a:gd name="T16" fmla="*/ 0 w 34"/>
                <a:gd name="T17" fmla="*/ 28 h 33"/>
                <a:gd name="T18" fmla="*/ 5 w 34"/>
                <a:gd name="T19" fmla="*/ 33 h 33"/>
                <a:gd name="T20" fmla="*/ 29 w 34"/>
                <a:gd name="T21" fmla="*/ 32 h 33"/>
                <a:gd name="T22" fmla="*/ 34 w 34"/>
                <a:gd name="T23" fmla="*/ 28 h 33"/>
                <a:gd name="T24" fmla="*/ 34 w 34"/>
                <a:gd name="T25" fmla="*/ 18 h 33"/>
                <a:gd name="T26" fmla="*/ 30 w 34"/>
                <a:gd name="T27" fmla="*/ 21 h 33"/>
                <a:gd name="T28" fmla="*/ 29 w 34"/>
                <a:gd name="T29" fmla="*/ 23 h 33"/>
                <a:gd name="T30" fmla="*/ 25 w 34"/>
                <a:gd name="T31" fmla="*/ 23 h 33"/>
                <a:gd name="T32" fmla="*/ 18 w 34"/>
                <a:gd name="T33" fmla="*/ 17 h 33"/>
                <a:gd name="T34" fmla="*/ 16 w 34"/>
                <a:gd name="T35" fmla="*/ 13 h 33"/>
                <a:gd name="T36" fmla="*/ 16 w 34"/>
                <a:gd name="T37" fmla="*/ 6 h 33"/>
                <a:gd name="T38" fmla="*/ 19 w 34"/>
                <a:gd name="T39" fmla="*/ 3 h 33"/>
                <a:gd name="T40" fmla="*/ 24 w 34"/>
                <a:gd name="T41" fmla="*/ 3 h 33"/>
                <a:gd name="T42" fmla="*/ 29 w 34"/>
                <a:gd name="T43" fmla="*/ 7 h 33"/>
                <a:gd name="T44" fmla="*/ 30 w 34"/>
                <a:gd name="T45" fmla="*/ 9 h 33"/>
                <a:gd name="T46" fmla="*/ 30 w 34"/>
                <a:gd name="T4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3">
                  <a:moveTo>
                    <a:pt x="34" y="18"/>
                  </a:moveTo>
                  <a:cubicBezTo>
                    <a:pt x="34" y="13"/>
                    <a:pt x="33" y="7"/>
                    <a:pt x="32" y="5"/>
                  </a:cubicBezTo>
                  <a:cubicBezTo>
                    <a:pt x="31" y="2"/>
                    <a:pt x="29" y="1"/>
                    <a:pt x="26" y="0"/>
                  </a:cubicBezTo>
                  <a:cubicBezTo>
                    <a:pt x="17" y="0"/>
                    <a:pt x="17" y="0"/>
                    <a:pt x="17" y="0"/>
                  </a:cubicBezTo>
                  <a:cubicBezTo>
                    <a:pt x="14" y="0"/>
                    <a:pt x="12" y="2"/>
                    <a:pt x="12" y="5"/>
                  </a:cubicBezTo>
                  <a:cubicBezTo>
                    <a:pt x="13" y="16"/>
                    <a:pt x="13" y="16"/>
                    <a:pt x="13" y="16"/>
                  </a:cubicBezTo>
                  <a:cubicBezTo>
                    <a:pt x="4" y="16"/>
                    <a:pt x="4" y="16"/>
                    <a:pt x="4" y="16"/>
                  </a:cubicBezTo>
                  <a:cubicBezTo>
                    <a:pt x="2" y="16"/>
                    <a:pt x="0" y="18"/>
                    <a:pt x="0" y="21"/>
                  </a:cubicBezTo>
                  <a:cubicBezTo>
                    <a:pt x="0" y="28"/>
                    <a:pt x="0" y="28"/>
                    <a:pt x="0" y="28"/>
                  </a:cubicBezTo>
                  <a:cubicBezTo>
                    <a:pt x="0" y="30"/>
                    <a:pt x="2" y="33"/>
                    <a:pt x="5" y="33"/>
                  </a:cubicBezTo>
                  <a:cubicBezTo>
                    <a:pt x="29" y="32"/>
                    <a:pt x="29" y="32"/>
                    <a:pt x="29" y="32"/>
                  </a:cubicBezTo>
                  <a:cubicBezTo>
                    <a:pt x="31" y="32"/>
                    <a:pt x="33" y="30"/>
                    <a:pt x="34" y="28"/>
                  </a:cubicBezTo>
                  <a:cubicBezTo>
                    <a:pt x="34" y="25"/>
                    <a:pt x="34" y="22"/>
                    <a:pt x="34" y="18"/>
                  </a:cubicBezTo>
                  <a:close/>
                  <a:moveTo>
                    <a:pt x="30" y="21"/>
                  </a:moveTo>
                  <a:cubicBezTo>
                    <a:pt x="30" y="21"/>
                    <a:pt x="30" y="22"/>
                    <a:pt x="29" y="23"/>
                  </a:cubicBezTo>
                  <a:cubicBezTo>
                    <a:pt x="28" y="24"/>
                    <a:pt x="26" y="25"/>
                    <a:pt x="25" y="23"/>
                  </a:cubicBezTo>
                  <a:cubicBezTo>
                    <a:pt x="18" y="17"/>
                    <a:pt x="18" y="17"/>
                    <a:pt x="18" y="17"/>
                  </a:cubicBezTo>
                  <a:cubicBezTo>
                    <a:pt x="17" y="16"/>
                    <a:pt x="16" y="14"/>
                    <a:pt x="16" y="13"/>
                  </a:cubicBezTo>
                  <a:cubicBezTo>
                    <a:pt x="16" y="6"/>
                    <a:pt x="16" y="6"/>
                    <a:pt x="16" y="6"/>
                  </a:cubicBezTo>
                  <a:cubicBezTo>
                    <a:pt x="16" y="4"/>
                    <a:pt x="17" y="3"/>
                    <a:pt x="19" y="3"/>
                  </a:cubicBezTo>
                  <a:cubicBezTo>
                    <a:pt x="24" y="3"/>
                    <a:pt x="24" y="3"/>
                    <a:pt x="24" y="3"/>
                  </a:cubicBezTo>
                  <a:cubicBezTo>
                    <a:pt x="27" y="3"/>
                    <a:pt x="29" y="5"/>
                    <a:pt x="29" y="7"/>
                  </a:cubicBezTo>
                  <a:cubicBezTo>
                    <a:pt x="30" y="7"/>
                    <a:pt x="30" y="8"/>
                    <a:pt x="30" y="9"/>
                  </a:cubicBezTo>
                  <a:cubicBezTo>
                    <a:pt x="30" y="13"/>
                    <a:pt x="31" y="19"/>
                    <a:pt x="3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91" name="Freeform 273">
              <a:extLst>
                <a:ext uri="{FF2B5EF4-FFF2-40B4-BE49-F238E27FC236}">
                  <a16:creationId xmlns:a16="http://schemas.microsoft.com/office/drawing/2014/main" id="{AAF2551F-6E27-DC8A-94D3-08B5ADB1494B}"/>
                </a:ext>
              </a:extLst>
            </p:cNvPr>
            <p:cNvSpPr>
              <a:spLocks noEditPoints="1"/>
            </p:cNvSpPr>
            <p:nvPr/>
          </p:nvSpPr>
          <p:spPr bwMode="auto">
            <a:xfrm>
              <a:off x="5226050" y="2047875"/>
              <a:ext cx="941388" cy="171450"/>
            </a:xfrm>
            <a:custGeom>
              <a:avLst/>
              <a:gdLst>
                <a:gd name="T0" fmla="*/ 83 w 83"/>
                <a:gd name="T1" fmla="*/ 7 h 15"/>
                <a:gd name="T2" fmla="*/ 82 w 83"/>
                <a:gd name="T3" fmla="*/ 5 h 15"/>
                <a:gd name="T4" fmla="*/ 78 w 83"/>
                <a:gd name="T5" fmla="*/ 2 h 15"/>
                <a:gd name="T6" fmla="*/ 75 w 83"/>
                <a:gd name="T7" fmla="*/ 0 h 15"/>
                <a:gd name="T8" fmla="*/ 73 w 83"/>
                <a:gd name="T9" fmla="*/ 0 h 15"/>
                <a:gd name="T10" fmla="*/ 68 w 83"/>
                <a:gd name="T11" fmla="*/ 1 h 15"/>
                <a:gd name="T12" fmla="*/ 66 w 83"/>
                <a:gd name="T13" fmla="*/ 1 h 15"/>
                <a:gd name="T14" fmla="*/ 61 w 83"/>
                <a:gd name="T15" fmla="*/ 0 h 15"/>
                <a:gd name="T16" fmla="*/ 59 w 83"/>
                <a:gd name="T17" fmla="*/ 0 h 15"/>
                <a:gd name="T18" fmla="*/ 54 w 83"/>
                <a:gd name="T19" fmla="*/ 1 h 15"/>
                <a:gd name="T20" fmla="*/ 52 w 83"/>
                <a:gd name="T21" fmla="*/ 1 h 15"/>
                <a:gd name="T22" fmla="*/ 47 w 83"/>
                <a:gd name="T23" fmla="*/ 0 h 15"/>
                <a:gd name="T24" fmla="*/ 45 w 83"/>
                <a:gd name="T25" fmla="*/ 0 h 15"/>
                <a:gd name="T26" fmla="*/ 40 w 83"/>
                <a:gd name="T27" fmla="*/ 1 h 15"/>
                <a:gd name="T28" fmla="*/ 38 w 83"/>
                <a:gd name="T29" fmla="*/ 1 h 15"/>
                <a:gd name="T30" fmla="*/ 33 w 83"/>
                <a:gd name="T31" fmla="*/ 0 h 15"/>
                <a:gd name="T32" fmla="*/ 31 w 83"/>
                <a:gd name="T33" fmla="*/ 0 h 15"/>
                <a:gd name="T34" fmla="*/ 26 w 83"/>
                <a:gd name="T35" fmla="*/ 1 h 15"/>
                <a:gd name="T36" fmla="*/ 23 w 83"/>
                <a:gd name="T37" fmla="*/ 1 h 15"/>
                <a:gd name="T38" fmla="*/ 19 w 83"/>
                <a:gd name="T39" fmla="*/ 0 h 15"/>
                <a:gd name="T40" fmla="*/ 17 w 83"/>
                <a:gd name="T41" fmla="*/ 0 h 15"/>
                <a:gd name="T42" fmla="*/ 12 w 83"/>
                <a:gd name="T43" fmla="*/ 1 h 15"/>
                <a:gd name="T44" fmla="*/ 9 w 83"/>
                <a:gd name="T45" fmla="*/ 1 h 15"/>
                <a:gd name="T46" fmla="*/ 7 w 83"/>
                <a:gd name="T47" fmla="*/ 0 h 15"/>
                <a:gd name="T48" fmla="*/ 3 w 83"/>
                <a:gd name="T49" fmla="*/ 3 h 15"/>
                <a:gd name="T50" fmla="*/ 2 w 83"/>
                <a:gd name="T51" fmla="*/ 6 h 15"/>
                <a:gd name="T52" fmla="*/ 0 w 83"/>
                <a:gd name="T53" fmla="*/ 8 h 15"/>
                <a:gd name="T54" fmla="*/ 3 w 83"/>
                <a:gd name="T55" fmla="*/ 12 h 15"/>
                <a:gd name="T56" fmla="*/ 5 w 83"/>
                <a:gd name="T57" fmla="*/ 14 h 15"/>
                <a:gd name="T58" fmla="*/ 10 w 83"/>
                <a:gd name="T59" fmla="*/ 15 h 15"/>
                <a:gd name="T60" fmla="*/ 12 w 83"/>
                <a:gd name="T61" fmla="*/ 15 h 15"/>
                <a:gd name="T62" fmla="*/ 17 w 83"/>
                <a:gd name="T63" fmla="*/ 14 h 15"/>
                <a:gd name="T64" fmla="*/ 20 w 83"/>
                <a:gd name="T65" fmla="*/ 14 h 15"/>
                <a:gd name="T66" fmla="*/ 24 w 83"/>
                <a:gd name="T67" fmla="*/ 15 h 15"/>
                <a:gd name="T68" fmla="*/ 26 w 83"/>
                <a:gd name="T69" fmla="*/ 15 h 15"/>
                <a:gd name="T70" fmla="*/ 31 w 83"/>
                <a:gd name="T71" fmla="*/ 14 h 15"/>
                <a:gd name="T72" fmla="*/ 34 w 83"/>
                <a:gd name="T73" fmla="*/ 14 h 15"/>
                <a:gd name="T74" fmla="*/ 38 w 83"/>
                <a:gd name="T75" fmla="*/ 15 h 15"/>
                <a:gd name="T76" fmla="*/ 41 w 83"/>
                <a:gd name="T77" fmla="*/ 15 h 15"/>
                <a:gd name="T78" fmla="*/ 45 w 83"/>
                <a:gd name="T79" fmla="*/ 14 h 15"/>
                <a:gd name="T80" fmla="*/ 48 w 83"/>
                <a:gd name="T81" fmla="*/ 14 h 15"/>
                <a:gd name="T82" fmla="*/ 53 w 83"/>
                <a:gd name="T83" fmla="*/ 15 h 15"/>
                <a:gd name="T84" fmla="*/ 55 w 83"/>
                <a:gd name="T85" fmla="*/ 15 h 15"/>
                <a:gd name="T86" fmla="*/ 59 w 83"/>
                <a:gd name="T87" fmla="*/ 14 h 15"/>
                <a:gd name="T88" fmla="*/ 62 w 83"/>
                <a:gd name="T89" fmla="*/ 14 h 15"/>
                <a:gd name="T90" fmla="*/ 67 w 83"/>
                <a:gd name="T91" fmla="*/ 15 h 15"/>
                <a:gd name="T92" fmla="*/ 69 w 83"/>
                <a:gd name="T93" fmla="*/ 15 h 15"/>
                <a:gd name="T94" fmla="*/ 74 w 83"/>
                <a:gd name="T95" fmla="*/ 14 h 15"/>
                <a:gd name="T96" fmla="*/ 76 w 83"/>
                <a:gd name="T97" fmla="*/ 15 h 15"/>
                <a:gd name="T98" fmla="*/ 79 w 83"/>
                <a:gd name="T99" fmla="*/ 14 h 15"/>
                <a:gd name="T100" fmla="*/ 81 w 83"/>
                <a:gd name="T101" fmla="*/ 10 h 15"/>
                <a:gd name="T102" fmla="*/ 9 w 83"/>
                <a:gd name="T103" fmla="*/ 10 h 15"/>
                <a:gd name="T104" fmla="*/ 75 w 83"/>
                <a:gd name="T10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5">
                  <a:moveTo>
                    <a:pt x="83" y="10"/>
                  </a:moveTo>
                  <a:cubicBezTo>
                    <a:pt x="83" y="9"/>
                    <a:pt x="83" y="9"/>
                    <a:pt x="83" y="8"/>
                  </a:cubicBezTo>
                  <a:cubicBezTo>
                    <a:pt x="83" y="7"/>
                    <a:pt x="83" y="7"/>
                    <a:pt x="83" y="7"/>
                  </a:cubicBezTo>
                  <a:cubicBezTo>
                    <a:pt x="82" y="7"/>
                    <a:pt x="82" y="7"/>
                    <a:pt x="82" y="7"/>
                  </a:cubicBezTo>
                  <a:cubicBezTo>
                    <a:pt x="82" y="6"/>
                    <a:pt x="81" y="6"/>
                    <a:pt x="81" y="5"/>
                  </a:cubicBezTo>
                  <a:cubicBezTo>
                    <a:pt x="82" y="5"/>
                    <a:pt x="82" y="5"/>
                    <a:pt x="82" y="5"/>
                  </a:cubicBezTo>
                  <a:cubicBezTo>
                    <a:pt x="82" y="4"/>
                    <a:pt x="81" y="3"/>
                    <a:pt x="81" y="2"/>
                  </a:cubicBezTo>
                  <a:cubicBezTo>
                    <a:pt x="80" y="3"/>
                    <a:pt x="80" y="3"/>
                    <a:pt x="80" y="3"/>
                  </a:cubicBezTo>
                  <a:cubicBezTo>
                    <a:pt x="79" y="3"/>
                    <a:pt x="79" y="2"/>
                    <a:pt x="78" y="2"/>
                  </a:cubicBezTo>
                  <a:cubicBezTo>
                    <a:pt x="78" y="1"/>
                    <a:pt x="78" y="1"/>
                    <a:pt x="78" y="1"/>
                  </a:cubicBezTo>
                  <a:cubicBezTo>
                    <a:pt x="77" y="0"/>
                    <a:pt x="77" y="0"/>
                    <a:pt x="76" y="0"/>
                  </a:cubicBezTo>
                  <a:cubicBezTo>
                    <a:pt x="75" y="0"/>
                    <a:pt x="75" y="0"/>
                    <a:pt x="75" y="0"/>
                  </a:cubicBezTo>
                  <a:cubicBezTo>
                    <a:pt x="75" y="1"/>
                    <a:pt x="75" y="1"/>
                    <a:pt x="75" y="1"/>
                  </a:cubicBezTo>
                  <a:cubicBezTo>
                    <a:pt x="73" y="1"/>
                    <a:pt x="73" y="1"/>
                    <a:pt x="73" y="1"/>
                  </a:cubicBezTo>
                  <a:cubicBezTo>
                    <a:pt x="73" y="0"/>
                    <a:pt x="73" y="0"/>
                    <a:pt x="73" y="0"/>
                  </a:cubicBezTo>
                  <a:cubicBezTo>
                    <a:pt x="71" y="0"/>
                    <a:pt x="71" y="0"/>
                    <a:pt x="71" y="0"/>
                  </a:cubicBezTo>
                  <a:cubicBezTo>
                    <a:pt x="71" y="1"/>
                    <a:pt x="71" y="1"/>
                    <a:pt x="71" y="1"/>
                  </a:cubicBezTo>
                  <a:cubicBezTo>
                    <a:pt x="68" y="1"/>
                    <a:pt x="68" y="1"/>
                    <a:pt x="68" y="1"/>
                  </a:cubicBezTo>
                  <a:cubicBezTo>
                    <a:pt x="68" y="0"/>
                    <a:pt x="68" y="0"/>
                    <a:pt x="68" y="0"/>
                  </a:cubicBezTo>
                  <a:cubicBezTo>
                    <a:pt x="66" y="0"/>
                    <a:pt x="66" y="0"/>
                    <a:pt x="66" y="0"/>
                  </a:cubicBezTo>
                  <a:cubicBezTo>
                    <a:pt x="66" y="1"/>
                    <a:pt x="66" y="1"/>
                    <a:pt x="66" y="1"/>
                  </a:cubicBezTo>
                  <a:cubicBezTo>
                    <a:pt x="64" y="1"/>
                    <a:pt x="64" y="1"/>
                    <a:pt x="64" y="1"/>
                  </a:cubicBezTo>
                  <a:cubicBezTo>
                    <a:pt x="64" y="0"/>
                    <a:pt x="64" y="0"/>
                    <a:pt x="64" y="0"/>
                  </a:cubicBezTo>
                  <a:cubicBezTo>
                    <a:pt x="61" y="0"/>
                    <a:pt x="61" y="0"/>
                    <a:pt x="61" y="0"/>
                  </a:cubicBezTo>
                  <a:cubicBezTo>
                    <a:pt x="61" y="1"/>
                    <a:pt x="61" y="1"/>
                    <a:pt x="61" y="1"/>
                  </a:cubicBezTo>
                  <a:cubicBezTo>
                    <a:pt x="59" y="1"/>
                    <a:pt x="59" y="1"/>
                    <a:pt x="59" y="1"/>
                  </a:cubicBezTo>
                  <a:cubicBezTo>
                    <a:pt x="59" y="0"/>
                    <a:pt x="59" y="0"/>
                    <a:pt x="59" y="0"/>
                  </a:cubicBezTo>
                  <a:cubicBezTo>
                    <a:pt x="56" y="0"/>
                    <a:pt x="56" y="0"/>
                    <a:pt x="56" y="0"/>
                  </a:cubicBezTo>
                  <a:cubicBezTo>
                    <a:pt x="56" y="1"/>
                    <a:pt x="56" y="1"/>
                    <a:pt x="56" y="1"/>
                  </a:cubicBezTo>
                  <a:cubicBezTo>
                    <a:pt x="54" y="1"/>
                    <a:pt x="54" y="1"/>
                    <a:pt x="54" y="1"/>
                  </a:cubicBezTo>
                  <a:cubicBezTo>
                    <a:pt x="54" y="0"/>
                    <a:pt x="54" y="0"/>
                    <a:pt x="54" y="0"/>
                  </a:cubicBezTo>
                  <a:cubicBezTo>
                    <a:pt x="52" y="0"/>
                    <a:pt x="52" y="0"/>
                    <a:pt x="52" y="0"/>
                  </a:cubicBezTo>
                  <a:cubicBezTo>
                    <a:pt x="52" y="1"/>
                    <a:pt x="52" y="1"/>
                    <a:pt x="52" y="1"/>
                  </a:cubicBezTo>
                  <a:cubicBezTo>
                    <a:pt x="50" y="1"/>
                    <a:pt x="50" y="1"/>
                    <a:pt x="50" y="1"/>
                  </a:cubicBezTo>
                  <a:cubicBezTo>
                    <a:pt x="50" y="0"/>
                    <a:pt x="50" y="0"/>
                    <a:pt x="50" y="0"/>
                  </a:cubicBezTo>
                  <a:cubicBezTo>
                    <a:pt x="47" y="0"/>
                    <a:pt x="47" y="0"/>
                    <a:pt x="47" y="0"/>
                  </a:cubicBezTo>
                  <a:cubicBezTo>
                    <a:pt x="47" y="1"/>
                    <a:pt x="47" y="1"/>
                    <a:pt x="47" y="1"/>
                  </a:cubicBezTo>
                  <a:cubicBezTo>
                    <a:pt x="45" y="1"/>
                    <a:pt x="45" y="1"/>
                    <a:pt x="45" y="1"/>
                  </a:cubicBezTo>
                  <a:cubicBezTo>
                    <a:pt x="45" y="0"/>
                    <a:pt x="45" y="0"/>
                    <a:pt x="45" y="0"/>
                  </a:cubicBezTo>
                  <a:cubicBezTo>
                    <a:pt x="42" y="0"/>
                    <a:pt x="42" y="0"/>
                    <a:pt x="42" y="0"/>
                  </a:cubicBezTo>
                  <a:cubicBezTo>
                    <a:pt x="42" y="1"/>
                    <a:pt x="42" y="1"/>
                    <a:pt x="42" y="1"/>
                  </a:cubicBezTo>
                  <a:cubicBezTo>
                    <a:pt x="40" y="1"/>
                    <a:pt x="40" y="1"/>
                    <a:pt x="40" y="1"/>
                  </a:cubicBezTo>
                  <a:cubicBezTo>
                    <a:pt x="40" y="0"/>
                    <a:pt x="40" y="0"/>
                    <a:pt x="40" y="0"/>
                  </a:cubicBezTo>
                  <a:cubicBezTo>
                    <a:pt x="38" y="0"/>
                    <a:pt x="38" y="0"/>
                    <a:pt x="38" y="0"/>
                  </a:cubicBezTo>
                  <a:cubicBezTo>
                    <a:pt x="38" y="1"/>
                    <a:pt x="38" y="1"/>
                    <a:pt x="38" y="1"/>
                  </a:cubicBezTo>
                  <a:cubicBezTo>
                    <a:pt x="35" y="1"/>
                    <a:pt x="35" y="1"/>
                    <a:pt x="35" y="1"/>
                  </a:cubicBezTo>
                  <a:cubicBezTo>
                    <a:pt x="35" y="0"/>
                    <a:pt x="35" y="0"/>
                    <a:pt x="35" y="0"/>
                  </a:cubicBezTo>
                  <a:cubicBezTo>
                    <a:pt x="33" y="0"/>
                    <a:pt x="33" y="0"/>
                    <a:pt x="33" y="0"/>
                  </a:cubicBezTo>
                  <a:cubicBezTo>
                    <a:pt x="33" y="1"/>
                    <a:pt x="33" y="1"/>
                    <a:pt x="33" y="1"/>
                  </a:cubicBezTo>
                  <a:cubicBezTo>
                    <a:pt x="31" y="1"/>
                    <a:pt x="31" y="1"/>
                    <a:pt x="31" y="1"/>
                  </a:cubicBezTo>
                  <a:cubicBezTo>
                    <a:pt x="31" y="0"/>
                    <a:pt x="31" y="0"/>
                    <a:pt x="31" y="0"/>
                  </a:cubicBezTo>
                  <a:cubicBezTo>
                    <a:pt x="28" y="0"/>
                    <a:pt x="28" y="0"/>
                    <a:pt x="28" y="0"/>
                  </a:cubicBezTo>
                  <a:cubicBezTo>
                    <a:pt x="28" y="1"/>
                    <a:pt x="28" y="1"/>
                    <a:pt x="28" y="1"/>
                  </a:cubicBezTo>
                  <a:cubicBezTo>
                    <a:pt x="26" y="1"/>
                    <a:pt x="26" y="1"/>
                    <a:pt x="26" y="1"/>
                  </a:cubicBezTo>
                  <a:cubicBezTo>
                    <a:pt x="26" y="0"/>
                    <a:pt x="26" y="0"/>
                    <a:pt x="26" y="0"/>
                  </a:cubicBezTo>
                  <a:cubicBezTo>
                    <a:pt x="23" y="0"/>
                    <a:pt x="23" y="0"/>
                    <a:pt x="23" y="0"/>
                  </a:cubicBezTo>
                  <a:cubicBezTo>
                    <a:pt x="23" y="1"/>
                    <a:pt x="23" y="1"/>
                    <a:pt x="23" y="1"/>
                  </a:cubicBezTo>
                  <a:cubicBezTo>
                    <a:pt x="21" y="1"/>
                    <a:pt x="21" y="1"/>
                    <a:pt x="21" y="1"/>
                  </a:cubicBezTo>
                  <a:cubicBezTo>
                    <a:pt x="21" y="0"/>
                    <a:pt x="21" y="0"/>
                    <a:pt x="21" y="0"/>
                  </a:cubicBezTo>
                  <a:cubicBezTo>
                    <a:pt x="19" y="0"/>
                    <a:pt x="19" y="0"/>
                    <a:pt x="19" y="0"/>
                  </a:cubicBezTo>
                  <a:cubicBezTo>
                    <a:pt x="19" y="1"/>
                    <a:pt x="19" y="1"/>
                    <a:pt x="19" y="1"/>
                  </a:cubicBezTo>
                  <a:cubicBezTo>
                    <a:pt x="17" y="1"/>
                    <a:pt x="17" y="1"/>
                    <a:pt x="17" y="1"/>
                  </a:cubicBezTo>
                  <a:cubicBezTo>
                    <a:pt x="17" y="0"/>
                    <a:pt x="17" y="0"/>
                    <a:pt x="17" y="0"/>
                  </a:cubicBezTo>
                  <a:cubicBezTo>
                    <a:pt x="14" y="0"/>
                    <a:pt x="14" y="0"/>
                    <a:pt x="14" y="0"/>
                  </a:cubicBezTo>
                  <a:cubicBezTo>
                    <a:pt x="14" y="1"/>
                    <a:pt x="14" y="1"/>
                    <a:pt x="14" y="1"/>
                  </a:cubicBezTo>
                  <a:cubicBezTo>
                    <a:pt x="12" y="1"/>
                    <a:pt x="12" y="1"/>
                    <a:pt x="12" y="1"/>
                  </a:cubicBezTo>
                  <a:cubicBezTo>
                    <a:pt x="12" y="0"/>
                    <a:pt x="12" y="0"/>
                    <a:pt x="12" y="0"/>
                  </a:cubicBezTo>
                  <a:cubicBezTo>
                    <a:pt x="9" y="0"/>
                    <a:pt x="9" y="0"/>
                    <a:pt x="9" y="0"/>
                  </a:cubicBezTo>
                  <a:cubicBezTo>
                    <a:pt x="9" y="1"/>
                    <a:pt x="9" y="1"/>
                    <a:pt x="9" y="1"/>
                  </a:cubicBezTo>
                  <a:cubicBezTo>
                    <a:pt x="8" y="1"/>
                    <a:pt x="8" y="1"/>
                    <a:pt x="8" y="1"/>
                  </a:cubicBezTo>
                  <a:cubicBezTo>
                    <a:pt x="7" y="1"/>
                    <a:pt x="7" y="1"/>
                    <a:pt x="7" y="1"/>
                  </a:cubicBezTo>
                  <a:cubicBezTo>
                    <a:pt x="7" y="0"/>
                    <a:pt x="7" y="0"/>
                    <a:pt x="7" y="0"/>
                  </a:cubicBezTo>
                  <a:cubicBezTo>
                    <a:pt x="6" y="0"/>
                    <a:pt x="5" y="0"/>
                    <a:pt x="4" y="1"/>
                  </a:cubicBezTo>
                  <a:cubicBezTo>
                    <a:pt x="5" y="2"/>
                    <a:pt x="5" y="2"/>
                    <a:pt x="5" y="2"/>
                  </a:cubicBezTo>
                  <a:cubicBezTo>
                    <a:pt x="4" y="3"/>
                    <a:pt x="3" y="3"/>
                    <a:pt x="3" y="3"/>
                  </a:cubicBezTo>
                  <a:cubicBezTo>
                    <a:pt x="2" y="3"/>
                    <a:pt x="2" y="3"/>
                    <a:pt x="2" y="3"/>
                  </a:cubicBezTo>
                  <a:cubicBezTo>
                    <a:pt x="1" y="3"/>
                    <a:pt x="1" y="4"/>
                    <a:pt x="0" y="5"/>
                  </a:cubicBezTo>
                  <a:cubicBezTo>
                    <a:pt x="2" y="6"/>
                    <a:pt x="2" y="6"/>
                    <a:pt x="2" y="6"/>
                  </a:cubicBezTo>
                  <a:cubicBezTo>
                    <a:pt x="2" y="6"/>
                    <a:pt x="2" y="7"/>
                    <a:pt x="2" y="7"/>
                  </a:cubicBezTo>
                  <a:cubicBezTo>
                    <a:pt x="2" y="8"/>
                    <a:pt x="2" y="8"/>
                    <a:pt x="2" y="8"/>
                  </a:cubicBezTo>
                  <a:cubicBezTo>
                    <a:pt x="0" y="8"/>
                    <a:pt x="0" y="8"/>
                    <a:pt x="0" y="8"/>
                  </a:cubicBezTo>
                  <a:cubicBezTo>
                    <a:pt x="0" y="9"/>
                    <a:pt x="0" y="10"/>
                    <a:pt x="1" y="11"/>
                  </a:cubicBezTo>
                  <a:cubicBezTo>
                    <a:pt x="2" y="10"/>
                    <a:pt x="2" y="10"/>
                    <a:pt x="2" y="10"/>
                  </a:cubicBezTo>
                  <a:cubicBezTo>
                    <a:pt x="2" y="11"/>
                    <a:pt x="3" y="12"/>
                    <a:pt x="3" y="12"/>
                  </a:cubicBezTo>
                  <a:cubicBezTo>
                    <a:pt x="2" y="13"/>
                    <a:pt x="2" y="13"/>
                    <a:pt x="2" y="13"/>
                  </a:cubicBezTo>
                  <a:cubicBezTo>
                    <a:pt x="3" y="14"/>
                    <a:pt x="4" y="14"/>
                    <a:pt x="5" y="15"/>
                  </a:cubicBezTo>
                  <a:cubicBezTo>
                    <a:pt x="5" y="14"/>
                    <a:pt x="5" y="14"/>
                    <a:pt x="5" y="14"/>
                  </a:cubicBezTo>
                  <a:cubicBezTo>
                    <a:pt x="6" y="14"/>
                    <a:pt x="7" y="14"/>
                    <a:pt x="7" y="14"/>
                  </a:cubicBezTo>
                  <a:cubicBezTo>
                    <a:pt x="8" y="15"/>
                    <a:pt x="8" y="15"/>
                    <a:pt x="8" y="15"/>
                  </a:cubicBezTo>
                  <a:cubicBezTo>
                    <a:pt x="10" y="15"/>
                    <a:pt x="10" y="15"/>
                    <a:pt x="10" y="15"/>
                  </a:cubicBezTo>
                  <a:cubicBezTo>
                    <a:pt x="10" y="14"/>
                    <a:pt x="10" y="14"/>
                    <a:pt x="10" y="14"/>
                  </a:cubicBezTo>
                  <a:cubicBezTo>
                    <a:pt x="12" y="14"/>
                    <a:pt x="12" y="14"/>
                    <a:pt x="12" y="14"/>
                  </a:cubicBezTo>
                  <a:cubicBezTo>
                    <a:pt x="12" y="15"/>
                    <a:pt x="12" y="15"/>
                    <a:pt x="12" y="15"/>
                  </a:cubicBezTo>
                  <a:cubicBezTo>
                    <a:pt x="15" y="15"/>
                    <a:pt x="15" y="15"/>
                    <a:pt x="15" y="15"/>
                  </a:cubicBezTo>
                  <a:cubicBezTo>
                    <a:pt x="15" y="14"/>
                    <a:pt x="15" y="14"/>
                    <a:pt x="15" y="14"/>
                  </a:cubicBezTo>
                  <a:cubicBezTo>
                    <a:pt x="17" y="14"/>
                    <a:pt x="17" y="14"/>
                    <a:pt x="17" y="14"/>
                  </a:cubicBezTo>
                  <a:cubicBezTo>
                    <a:pt x="17" y="15"/>
                    <a:pt x="17" y="15"/>
                    <a:pt x="17" y="15"/>
                  </a:cubicBezTo>
                  <a:cubicBezTo>
                    <a:pt x="20" y="15"/>
                    <a:pt x="20" y="15"/>
                    <a:pt x="20" y="15"/>
                  </a:cubicBezTo>
                  <a:cubicBezTo>
                    <a:pt x="20" y="14"/>
                    <a:pt x="20" y="14"/>
                    <a:pt x="20" y="14"/>
                  </a:cubicBezTo>
                  <a:cubicBezTo>
                    <a:pt x="22" y="14"/>
                    <a:pt x="22" y="14"/>
                    <a:pt x="22" y="14"/>
                  </a:cubicBezTo>
                  <a:cubicBezTo>
                    <a:pt x="22" y="15"/>
                    <a:pt x="22" y="15"/>
                    <a:pt x="22" y="15"/>
                  </a:cubicBezTo>
                  <a:cubicBezTo>
                    <a:pt x="24" y="15"/>
                    <a:pt x="24" y="15"/>
                    <a:pt x="24" y="15"/>
                  </a:cubicBezTo>
                  <a:cubicBezTo>
                    <a:pt x="24" y="14"/>
                    <a:pt x="24" y="14"/>
                    <a:pt x="24" y="14"/>
                  </a:cubicBezTo>
                  <a:cubicBezTo>
                    <a:pt x="26" y="14"/>
                    <a:pt x="26" y="14"/>
                    <a:pt x="26" y="14"/>
                  </a:cubicBezTo>
                  <a:cubicBezTo>
                    <a:pt x="26" y="15"/>
                    <a:pt x="26" y="15"/>
                    <a:pt x="26" y="15"/>
                  </a:cubicBezTo>
                  <a:cubicBezTo>
                    <a:pt x="29" y="15"/>
                    <a:pt x="29" y="15"/>
                    <a:pt x="29" y="15"/>
                  </a:cubicBezTo>
                  <a:cubicBezTo>
                    <a:pt x="29" y="14"/>
                    <a:pt x="29" y="14"/>
                    <a:pt x="29" y="14"/>
                  </a:cubicBezTo>
                  <a:cubicBezTo>
                    <a:pt x="31" y="14"/>
                    <a:pt x="31" y="14"/>
                    <a:pt x="31" y="14"/>
                  </a:cubicBezTo>
                  <a:cubicBezTo>
                    <a:pt x="31" y="15"/>
                    <a:pt x="31" y="15"/>
                    <a:pt x="31" y="15"/>
                  </a:cubicBezTo>
                  <a:cubicBezTo>
                    <a:pt x="34" y="15"/>
                    <a:pt x="34" y="15"/>
                    <a:pt x="34" y="15"/>
                  </a:cubicBezTo>
                  <a:cubicBezTo>
                    <a:pt x="34" y="14"/>
                    <a:pt x="34" y="14"/>
                    <a:pt x="34" y="14"/>
                  </a:cubicBezTo>
                  <a:cubicBezTo>
                    <a:pt x="36" y="14"/>
                    <a:pt x="36" y="14"/>
                    <a:pt x="36" y="14"/>
                  </a:cubicBezTo>
                  <a:cubicBezTo>
                    <a:pt x="36" y="15"/>
                    <a:pt x="36" y="15"/>
                    <a:pt x="36" y="15"/>
                  </a:cubicBezTo>
                  <a:cubicBezTo>
                    <a:pt x="38" y="15"/>
                    <a:pt x="38" y="15"/>
                    <a:pt x="38" y="15"/>
                  </a:cubicBezTo>
                  <a:cubicBezTo>
                    <a:pt x="38" y="14"/>
                    <a:pt x="38" y="14"/>
                    <a:pt x="38" y="14"/>
                  </a:cubicBezTo>
                  <a:cubicBezTo>
                    <a:pt x="41" y="14"/>
                    <a:pt x="41" y="14"/>
                    <a:pt x="41" y="14"/>
                  </a:cubicBezTo>
                  <a:cubicBezTo>
                    <a:pt x="41" y="15"/>
                    <a:pt x="41" y="15"/>
                    <a:pt x="41" y="15"/>
                  </a:cubicBezTo>
                  <a:cubicBezTo>
                    <a:pt x="43" y="15"/>
                    <a:pt x="43" y="15"/>
                    <a:pt x="43" y="15"/>
                  </a:cubicBezTo>
                  <a:cubicBezTo>
                    <a:pt x="43" y="14"/>
                    <a:pt x="43" y="14"/>
                    <a:pt x="43" y="14"/>
                  </a:cubicBezTo>
                  <a:cubicBezTo>
                    <a:pt x="45" y="14"/>
                    <a:pt x="45" y="14"/>
                    <a:pt x="45" y="14"/>
                  </a:cubicBezTo>
                  <a:cubicBezTo>
                    <a:pt x="45" y="15"/>
                    <a:pt x="45" y="15"/>
                    <a:pt x="45" y="15"/>
                  </a:cubicBezTo>
                  <a:cubicBezTo>
                    <a:pt x="48" y="15"/>
                    <a:pt x="48" y="15"/>
                    <a:pt x="48" y="15"/>
                  </a:cubicBezTo>
                  <a:cubicBezTo>
                    <a:pt x="48" y="14"/>
                    <a:pt x="48" y="14"/>
                    <a:pt x="48" y="14"/>
                  </a:cubicBezTo>
                  <a:cubicBezTo>
                    <a:pt x="50" y="14"/>
                    <a:pt x="50" y="14"/>
                    <a:pt x="50" y="14"/>
                  </a:cubicBezTo>
                  <a:cubicBezTo>
                    <a:pt x="50" y="15"/>
                    <a:pt x="50" y="15"/>
                    <a:pt x="50" y="15"/>
                  </a:cubicBezTo>
                  <a:cubicBezTo>
                    <a:pt x="53" y="15"/>
                    <a:pt x="53" y="15"/>
                    <a:pt x="53" y="15"/>
                  </a:cubicBezTo>
                  <a:cubicBezTo>
                    <a:pt x="53" y="14"/>
                    <a:pt x="53" y="14"/>
                    <a:pt x="53" y="14"/>
                  </a:cubicBezTo>
                  <a:cubicBezTo>
                    <a:pt x="55" y="14"/>
                    <a:pt x="55" y="14"/>
                    <a:pt x="55" y="14"/>
                  </a:cubicBezTo>
                  <a:cubicBezTo>
                    <a:pt x="55" y="15"/>
                    <a:pt x="55" y="15"/>
                    <a:pt x="55" y="15"/>
                  </a:cubicBezTo>
                  <a:cubicBezTo>
                    <a:pt x="57" y="15"/>
                    <a:pt x="57" y="15"/>
                    <a:pt x="57" y="15"/>
                  </a:cubicBezTo>
                  <a:cubicBezTo>
                    <a:pt x="57" y="14"/>
                    <a:pt x="57" y="14"/>
                    <a:pt x="57" y="14"/>
                  </a:cubicBezTo>
                  <a:cubicBezTo>
                    <a:pt x="59" y="14"/>
                    <a:pt x="59" y="14"/>
                    <a:pt x="59" y="14"/>
                  </a:cubicBezTo>
                  <a:cubicBezTo>
                    <a:pt x="59" y="15"/>
                    <a:pt x="59" y="15"/>
                    <a:pt x="59" y="15"/>
                  </a:cubicBezTo>
                  <a:cubicBezTo>
                    <a:pt x="62" y="15"/>
                    <a:pt x="62" y="15"/>
                    <a:pt x="62" y="15"/>
                  </a:cubicBezTo>
                  <a:cubicBezTo>
                    <a:pt x="62" y="14"/>
                    <a:pt x="62" y="14"/>
                    <a:pt x="62" y="14"/>
                  </a:cubicBezTo>
                  <a:cubicBezTo>
                    <a:pt x="64" y="14"/>
                    <a:pt x="64" y="14"/>
                    <a:pt x="64" y="14"/>
                  </a:cubicBezTo>
                  <a:cubicBezTo>
                    <a:pt x="64" y="15"/>
                    <a:pt x="64" y="15"/>
                    <a:pt x="64" y="15"/>
                  </a:cubicBezTo>
                  <a:cubicBezTo>
                    <a:pt x="67" y="15"/>
                    <a:pt x="67" y="15"/>
                    <a:pt x="67" y="15"/>
                  </a:cubicBezTo>
                  <a:cubicBezTo>
                    <a:pt x="67" y="14"/>
                    <a:pt x="67" y="14"/>
                    <a:pt x="67" y="14"/>
                  </a:cubicBezTo>
                  <a:cubicBezTo>
                    <a:pt x="69" y="14"/>
                    <a:pt x="69" y="14"/>
                    <a:pt x="69" y="14"/>
                  </a:cubicBezTo>
                  <a:cubicBezTo>
                    <a:pt x="69" y="15"/>
                    <a:pt x="69" y="15"/>
                    <a:pt x="69" y="15"/>
                  </a:cubicBezTo>
                  <a:cubicBezTo>
                    <a:pt x="72" y="15"/>
                    <a:pt x="72" y="15"/>
                    <a:pt x="72" y="15"/>
                  </a:cubicBezTo>
                  <a:cubicBezTo>
                    <a:pt x="72" y="14"/>
                    <a:pt x="72" y="14"/>
                    <a:pt x="72" y="14"/>
                  </a:cubicBezTo>
                  <a:cubicBezTo>
                    <a:pt x="74" y="14"/>
                    <a:pt x="74" y="14"/>
                    <a:pt x="74" y="14"/>
                  </a:cubicBezTo>
                  <a:cubicBezTo>
                    <a:pt x="74" y="15"/>
                    <a:pt x="74" y="15"/>
                    <a:pt x="74" y="15"/>
                  </a:cubicBezTo>
                  <a:cubicBezTo>
                    <a:pt x="76" y="15"/>
                    <a:pt x="76" y="15"/>
                    <a:pt x="76" y="15"/>
                  </a:cubicBezTo>
                  <a:cubicBezTo>
                    <a:pt x="76" y="15"/>
                    <a:pt x="76" y="15"/>
                    <a:pt x="76" y="15"/>
                  </a:cubicBezTo>
                  <a:cubicBezTo>
                    <a:pt x="76" y="14"/>
                    <a:pt x="76" y="14"/>
                    <a:pt x="76" y="14"/>
                  </a:cubicBezTo>
                  <a:cubicBezTo>
                    <a:pt x="77" y="14"/>
                    <a:pt x="78" y="14"/>
                    <a:pt x="78" y="13"/>
                  </a:cubicBezTo>
                  <a:cubicBezTo>
                    <a:pt x="79" y="14"/>
                    <a:pt x="79" y="14"/>
                    <a:pt x="79" y="14"/>
                  </a:cubicBezTo>
                  <a:cubicBezTo>
                    <a:pt x="80" y="14"/>
                    <a:pt x="81" y="13"/>
                    <a:pt x="81" y="12"/>
                  </a:cubicBezTo>
                  <a:cubicBezTo>
                    <a:pt x="80" y="12"/>
                    <a:pt x="80" y="12"/>
                    <a:pt x="80" y="12"/>
                  </a:cubicBezTo>
                  <a:cubicBezTo>
                    <a:pt x="81" y="11"/>
                    <a:pt x="81" y="10"/>
                    <a:pt x="81" y="10"/>
                  </a:cubicBezTo>
                  <a:lnTo>
                    <a:pt x="83" y="10"/>
                  </a:lnTo>
                  <a:close/>
                  <a:moveTo>
                    <a:pt x="75" y="10"/>
                  </a:moveTo>
                  <a:cubicBezTo>
                    <a:pt x="9" y="10"/>
                    <a:pt x="9" y="10"/>
                    <a:pt x="9" y="10"/>
                  </a:cubicBezTo>
                  <a:cubicBezTo>
                    <a:pt x="8" y="10"/>
                    <a:pt x="7" y="9"/>
                    <a:pt x="7" y="8"/>
                  </a:cubicBezTo>
                  <a:cubicBezTo>
                    <a:pt x="7" y="6"/>
                    <a:pt x="8" y="5"/>
                    <a:pt x="9" y="5"/>
                  </a:cubicBezTo>
                  <a:cubicBezTo>
                    <a:pt x="75" y="5"/>
                    <a:pt x="75" y="5"/>
                    <a:pt x="75" y="5"/>
                  </a:cubicBezTo>
                  <a:cubicBezTo>
                    <a:pt x="76" y="5"/>
                    <a:pt x="77" y="6"/>
                    <a:pt x="77" y="8"/>
                  </a:cubicBezTo>
                  <a:cubicBezTo>
                    <a:pt x="77" y="9"/>
                    <a:pt x="76" y="10"/>
                    <a:pt x="7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sp>
          <p:nvSpPr>
            <p:cNvPr id="192" name="Freeform 274">
              <a:extLst>
                <a:ext uri="{FF2B5EF4-FFF2-40B4-BE49-F238E27FC236}">
                  <a16:creationId xmlns:a16="http://schemas.microsoft.com/office/drawing/2014/main" id="{AC90E209-7252-1369-6B21-14033E5E6AA6}"/>
                </a:ext>
              </a:extLst>
            </p:cNvPr>
            <p:cNvSpPr>
              <a:spLocks/>
            </p:cNvSpPr>
            <p:nvPr/>
          </p:nvSpPr>
          <p:spPr bwMode="auto">
            <a:xfrm>
              <a:off x="5805488" y="1330325"/>
              <a:ext cx="555625" cy="673100"/>
            </a:xfrm>
            <a:custGeom>
              <a:avLst/>
              <a:gdLst>
                <a:gd name="T0" fmla="*/ 49 w 49"/>
                <a:gd name="T1" fmla="*/ 45 h 59"/>
                <a:gd name="T2" fmla="*/ 48 w 49"/>
                <a:gd name="T3" fmla="*/ 36 h 59"/>
                <a:gd name="T4" fmla="*/ 47 w 49"/>
                <a:gd name="T5" fmla="*/ 36 h 59"/>
                <a:gd name="T6" fmla="*/ 48 w 49"/>
                <a:gd name="T7" fmla="*/ 35 h 59"/>
                <a:gd name="T8" fmla="*/ 49 w 49"/>
                <a:gd name="T9" fmla="*/ 31 h 59"/>
                <a:gd name="T10" fmla="*/ 47 w 49"/>
                <a:gd name="T11" fmla="*/ 27 h 59"/>
                <a:gd name="T12" fmla="*/ 47 w 49"/>
                <a:gd name="T13" fmla="*/ 26 h 59"/>
                <a:gd name="T14" fmla="*/ 34 w 49"/>
                <a:gd name="T15" fmla="*/ 2 h 59"/>
                <a:gd name="T16" fmla="*/ 32 w 49"/>
                <a:gd name="T17" fmla="*/ 1 h 59"/>
                <a:gd name="T18" fmla="*/ 32 w 49"/>
                <a:gd name="T19" fmla="*/ 0 h 59"/>
                <a:gd name="T20" fmla="*/ 32 w 49"/>
                <a:gd name="T21" fmla="*/ 0 h 59"/>
                <a:gd name="T22" fmla="*/ 29 w 49"/>
                <a:gd name="T23" fmla="*/ 1 h 59"/>
                <a:gd name="T24" fmla="*/ 3 w 49"/>
                <a:gd name="T25" fmla="*/ 25 h 59"/>
                <a:gd name="T26" fmla="*/ 3 w 49"/>
                <a:gd name="T27" fmla="*/ 26 h 59"/>
                <a:gd name="T28" fmla="*/ 2 w 49"/>
                <a:gd name="T29" fmla="*/ 26 h 59"/>
                <a:gd name="T30" fmla="*/ 2 w 49"/>
                <a:gd name="T31" fmla="*/ 27 h 59"/>
                <a:gd name="T32" fmla="*/ 2 w 49"/>
                <a:gd name="T33" fmla="*/ 35 h 59"/>
                <a:gd name="T34" fmla="*/ 0 w 49"/>
                <a:gd name="T35" fmla="*/ 38 h 59"/>
                <a:gd name="T36" fmla="*/ 0 w 49"/>
                <a:gd name="T37" fmla="*/ 55 h 59"/>
                <a:gd name="T38" fmla="*/ 3 w 49"/>
                <a:gd name="T39" fmla="*/ 59 h 59"/>
                <a:gd name="T40" fmla="*/ 8 w 49"/>
                <a:gd name="T41" fmla="*/ 59 h 59"/>
                <a:gd name="T42" fmla="*/ 12 w 49"/>
                <a:gd name="T43" fmla="*/ 55 h 59"/>
                <a:gd name="T44" fmla="*/ 12 w 49"/>
                <a:gd name="T45" fmla="*/ 38 h 59"/>
                <a:gd name="T46" fmla="*/ 12 w 49"/>
                <a:gd name="T47" fmla="*/ 38 h 59"/>
                <a:gd name="T48" fmla="*/ 12 w 49"/>
                <a:gd name="T49" fmla="*/ 37 h 59"/>
                <a:gd name="T50" fmla="*/ 12 w 49"/>
                <a:gd name="T51" fmla="*/ 29 h 59"/>
                <a:gd name="T52" fmla="*/ 12 w 49"/>
                <a:gd name="T53" fmla="*/ 28 h 59"/>
                <a:gd name="T54" fmla="*/ 30 w 49"/>
                <a:gd name="T55" fmla="*/ 10 h 59"/>
                <a:gd name="T56" fmla="*/ 41 w 49"/>
                <a:gd name="T57" fmla="*/ 30 h 59"/>
                <a:gd name="T58" fmla="*/ 41 w 49"/>
                <a:gd name="T59" fmla="*/ 34 h 59"/>
                <a:gd name="T60" fmla="*/ 40 w 49"/>
                <a:gd name="T61" fmla="*/ 34 h 59"/>
                <a:gd name="T62" fmla="*/ 37 w 49"/>
                <a:gd name="T63" fmla="*/ 44 h 59"/>
                <a:gd name="T64" fmla="*/ 21 w 49"/>
                <a:gd name="T65" fmla="*/ 44 h 59"/>
                <a:gd name="T66" fmla="*/ 21 w 49"/>
                <a:gd name="T67" fmla="*/ 46 h 59"/>
                <a:gd name="T68" fmla="*/ 42 w 49"/>
                <a:gd name="T69" fmla="*/ 54 h 59"/>
                <a:gd name="T70" fmla="*/ 49 w 49"/>
                <a:gd name="T71" fmla="*/ 45 h 59"/>
                <a:gd name="T72" fmla="*/ 49 w 49"/>
                <a:gd name="T7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59">
                  <a:moveTo>
                    <a:pt x="49" y="45"/>
                  </a:moveTo>
                  <a:cubicBezTo>
                    <a:pt x="49" y="45"/>
                    <a:pt x="49" y="37"/>
                    <a:pt x="48" y="36"/>
                  </a:cubicBezTo>
                  <a:cubicBezTo>
                    <a:pt x="47" y="36"/>
                    <a:pt x="47" y="36"/>
                    <a:pt x="47" y="36"/>
                  </a:cubicBezTo>
                  <a:cubicBezTo>
                    <a:pt x="48" y="36"/>
                    <a:pt x="48" y="35"/>
                    <a:pt x="48" y="35"/>
                  </a:cubicBezTo>
                  <a:cubicBezTo>
                    <a:pt x="49" y="31"/>
                    <a:pt x="49" y="31"/>
                    <a:pt x="49" y="31"/>
                  </a:cubicBezTo>
                  <a:cubicBezTo>
                    <a:pt x="49" y="29"/>
                    <a:pt x="48" y="28"/>
                    <a:pt x="47" y="27"/>
                  </a:cubicBezTo>
                  <a:cubicBezTo>
                    <a:pt x="47" y="27"/>
                    <a:pt x="47" y="27"/>
                    <a:pt x="47" y="26"/>
                  </a:cubicBezTo>
                  <a:cubicBezTo>
                    <a:pt x="34" y="2"/>
                    <a:pt x="34" y="2"/>
                    <a:pt x="34" y="2"/>
                  </a:cubicBezTo>
                  <a:cubicBezTo>
                    <a:pt x="34" y="1"/>
                    <a:pt x="33" y="1"/>
                    <a:pt x="32" y="1"/>
                  </a:cubicBezTo>
                  <a:cubicBezTo>
                    <a:pt x="32" y="1"/>
                    <a:pt x="32" y="0"/>
                    <a:pt x="32" y="0"/>
                  </a:cubicBezTo>
                  <a:cubicBezTo>
                    <a:pt x="32" y="0"/>
                    <a:pt x="32" y="0"/>
                    <a:pt x="32" y="0"/>
                  </a:cubicBezTo>
                  <a:cubicBezTo>
                    <a:pt x="31" y="0"/>
                    <a:pt x="30" y="1"/>
                    <a:pt x="29" y="1"/>
                  </a:cubicBezTo>
                  <a:cubicBezTo>
                    <a:pt x="24" y="6"/>
                    <a:pt x="3" y="25"/>
                    <a:pt x="3" y="25"/>
                  </a:cubicBezTo>
                  <a:cubicBezTo>
                    <a:pt x="3" y="25"/>
                    <a:pt x="3" y="25"/>
                    <a:pt x="3" y="26"/>
                  </a:cubicBezTo>
                  <a:cubicBezTo>
                    <a:pt x="2" y="26"/>
                    <a:pt x="2" y="26"/>
                    <a:pt x="2" y="26"/>
                  </a:cubicBezTo>
                  <a:cubicBezTo>
                    <a:pt x="2" y="27"/>
                    <a:pt x="2" y="27"/>
                    <a:pt x="2" y="27"/>
                  </a:cubicBezTo>
                  <a:cubicBezTo>
                    <a:pt x="2" y="35"/>
                    <a:pt x="2" y="35"/>
                    <a:pt x="2" y="35"/>
                  </a:cubicBezTo>
                  <a:cubicBezTo>
                    <a:pt x="1" y="35"/>
                    <a:pt x="0" y="37"/>
                    <a:pt x="0" y="38"/>
                  </a:cubicBezTo>
                  <a:cubicBezTo>
                    <a:pt x="0" y="55"/>
                    <a:pt x="0" y="55"/>
                    <a:pt x="0" y="55"/>
                  </a:cubicBezTo>
                  <a:cubicBezTo>
                    <a:pt x="0" y="57"/>
                    <a:pt x="1" y="59"/>
                    <a:pt x="3" y="59"/>
                  </a:cubicBezTo>
                  <a:cubicBezTo>
                    <a:pt x="8" y="59"/>
                    <a:pt x="8" y="59"/>
                    <a:pt x="8" y="59"/>
                  </a:cubicBezTo>
                  <a:cubicBezTo>
                    <a:pt x="10" y="59"/>
                    <a:pt x="12" y="57"/>
                    <a:pt x="12" y="55"/>
                  </a:cubicBezTo>
                  <a:cubicBezTo>
                    <a:pt x="12" y="38"/>
                    <a:pt x="12" y="38"/>
                    <a:pt x="12" y="38"/>
                  </a:cubicBezTo>
                  <a:cubicBezTo>
                    <a:pt x="12" y="38"/>
                    <a:pt x="12" y="38"/>
                    <a:pt x="12" y="38"/>
                  </a:cubicBezTo>
                  <a:cubicBezTo>
                    <a:pt x="12" y="38"/>
                    <a:pt x="12" y="38"/>
                    <a:pt x="12" y="37"/>
                  </a:cubicBezTo>
                  <a:cubicBezTo>
                    <a:pt x="12" y="29"/>
                    <a:pt x="12" y="29"/>
                    <a:pt x="12" y="29"/>
                  </a:cubicBezTo>
                  <a:cubicBezTo>
                    <a:pt x="12" y="29"/>
                    <a:pt x="12" y="28"/>
                    <a:pt x="12" y="28"/>
                  </a:cubicBezTo>
                  <a:cubicBezTo>
                    <a:pt x="30" y="10"/>
                    <a:pt x="30" y="10"/>
                    <a:pt x="30" y="10"/>
                  </a:cubicBezTo>
                  <a:cubicBezTo>
                    <a:pt x="41" y="30"/>
                    <a:pt x="41" y="30"/>
                    <a:pt x="41" y="30"/>
                  </a:cubicBezTo>
                  <a:cubicBezTo>
                    <a:pt x="41" y="34"/>
                    <a:pt x="41" y="34"/>
                    <a:pt x="41" y="34"/>
                  </a:cubicBezTo>
                  <a:cubicBezTo>
                    <a:pt x="40" y="34"/>
                    <a:pt x="40" y="34"/>
                    <a:pt x="40" y="34"/>
                  </a:cubicBezTo>
                  <a:cubicBezTo>
                    <a:pt x="39" y="36"/>
                    <a:pt x="41" y="41"/>
                    <a:pt x="37" y="44"/>
                  </a:cubicBezTo>
                  <a:cubicBezTo>
                    <a:pt x="35" y="46"/>
                    <a:pt x="30" y="45"/>
                    <a:pt x="21" y="44"/>
                  </a:cubicBezTo>
                  <a:cubicBezTo>
                    <a:pt x="20" y="44"/>
                    <a:pt x="20" y="46"/>
                    <a:pt x="21" y="46"/>
                  </a:cubicBezTo>
                  <a:cubicBezTo>
                    <a:pt x="28" y="49"/>
                    <a:pt x="36" y="55"/>
                    <a:pt x="42" y="54"/>
                  </a:cubicBezTo>
                  <a:cubicBezTo>
                    <a:pt x="47" y="54"/>
                    <a:pt x="49" y="46"/>
                    <a:pt x="49" y="45"/>
                  </a:cubicBezTo>
                  <a:cubicBezTo>
                    <a:pt x="49" y="45"/>
                    <a:pt x="49" y="45"/>
                    <a:pt x="4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effectLst/>
                <a:uLnTx/>
                <a:uFillTx/>
                <a:latin typeface="Arial"/>
                <a:ea typeface="+mn-ea"/>
                <a:cs typeface="+mn-cs"/>
              </a:endParaRPr>
            </a:p>
          </p:txBody>
        </p:sp>
      </p:grpSp>
      <p:sp>
        <p:nvSpPr>
          <p:cNvPr id="202" name="Freeform 9">
            <a:extLst>
              <a:ext uri="{FF2B5EF4-FFF2-40B4-BE49-F238E27FC236}">
                <a16:creationId xmlns:a16="http://schemas.microsoft.com/office/drawing/2014/main" id="{F7550BAA-259D-C7CD-4C5F-ED576B484E77}"/>
              </a:ext>
            </a:extLst>
          </p:cNvPr>
          <p:cNvSpPr>
            <a:spLocks noEditPoints="1"/>
          </p:cNvSpPr>
          <p:nvPr/>
        </p:nvSpPr>
        <p:spPr bwMode="auto">
          <a:xfrm>
            <a:off x="11065694" y="3510720"/>
            <a:ext cx="243156" cy="123709"/>
          </a:xfrm>
          <a:custGeom>
            <a:avLst/>
            <a:gdLst>
              <a:gd name="T0" fmla="*/ 231 w 231"/>
              <a:gd name="T1" fmla="*/ 59 h 116"/>
              <a:gd name="T2" fmla="*/ 231 w 231"/>
              <a:gd name="T3" fmla="*/ 89 h 116"/>
              <a:gd name="T4" fmla="*/ 228 w 231"/>
              <a:gd name="T5" fmla="*/ 93 h 116"/>
              <a:gd name="T6" fmla="*/ 215 w 231"/>
              <a:gd name="T7" fmla="*/ 93 h 116"/>
              <a:gd name="T8" fmla="*/ 192 w 231"/>
              <a:gd name="T9" fmla="*/ 116 h 116"/>
              <a:gd name="T10" fmla="*/ 169 w 231"/>
              <a:gd name="T11" fmla="*/ 93 h 116"/>
              <a:gd name="T12" fmla="*/ 72 w 231"/>
              <a:gd name="T13" fmla="*/ 93 h 116"/>
              <a:gd name="T14" fmla="*/ 49 w 231"/>
              <a:gd name="T15" fmla="*/ 116 h 116"/>
              <a:gd name="T16" fmla="*/ 26 w 231"/>
              <a:gd name="T17" fmla="*/ 93 h 116"/>
              <a:gd name="T18" fmla="*/ 5 w 231"/>
              <a:gd name="T19" fmla="*/ 93 h 116"/>
              <a:gd name="T20" fmla="*/ 0 w 231"/>
              <a:gd name="T21" fmla="*/ 89 h 116"/>
              <a:gd name="T22" fmla="*/ 0 w 231"/>
              <a:gd name="T23" fmla="*/ 6 h 116"/>
              <a:gd name="T24" fmla="*/ 5 w 231"/>
              <a:gd name="T25" fmla="*/ 0 h 116"/>
              <a:gd name="T26" fmla="*/ 171 w 231"/>
              <a:gd name="T27" fmla="*/ 0 h 116"/>
              <a:gd name="T28" fmla="*/ 231 w 231"/>
              <a:gd name="T29" fmla="*/ 59 h 116"/>
              <a:gd name="T30" fmla="*/ 187 w 231"/>
              <a:gd name="T31" fmla="*/ 33 h 116"/>
              <a:gd name="T32" fmla="*/ 165 w 231"/>
              <a:gd name="T33" fmla="*/ 11 h 116"/>
              <a:gd name="T34" fmla="*/ 133 w 231"/>
              <a:gd name="T35" fmla="*/ 11 h 116"/>
              <a:gd name="T36" fmla="*/ 133 w 231"/>
              <a:gd name="T37" fmla="*/ 33 h 116"/>
              <a:gd name="T38" fmla="*/ 187 w 231"/>
              <a:gd name="T39"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1" h="116">
                <a:moveTo>
                  <a:pt x="231" y="59"/>
                </a:moveTo>
                <a:cubicBezTo>
                  <a:pt x="231" y="89"/>
                  <a:pt x="231" y="89"/>
                  <a:pt x="231" y="89"/>
                </a:cubicBezTo>
                <a:cubicBezTo>
                  <a:pt x="228" y="93"/>
                  <a:pt x="228" y="93"/>
                  <a:pt x="228" y="93"/>
                </a:cubicBezTo>
                <a:cubicBezTo>
                  <a:pt x="215" y="93"/>
                  <a:pt x="215" y="93"/>
                  <a:pt x="215" y="93"/>
                </a:cubicBezTo>
                <a:cubicBezTo>
                  <a:pt x="215" y="106"/>
                  <a:pt x="205" y="116"/>
                  <a:pt x="192" y="116"/>
                </a:cubicBezTo>
                <a:cubicBezTo>
                  <a:pt x="179" y="116"/>
                  <a:pt x="169" y="106"/>
                  <a:pt x="169" y="93"/>
                </a:cubicBezTo>
                <a:cubicBezTo>
                  <a:pt x="72" y="93"/>
                  <a:pt x="72" y="93"/>
                  <a:pt x="72" y="93"/>
                </a:cubicBezTo>
                <a:cubicBezTo>
                  <a:pt x="72" y="106"/>
                  <a:pt x="62" y="116"/>
                  <a:pt x="49" y="116"/>
                </a:cubicBezTo>
                <a:cubicBezTo>
                  <a:pt x="37" y="116"/>
                  <a:pt x="26" y="106"/>
                  <a:pt x="26" y="93"/>
                </a:cubicBezTo>
                <a:cubicBezTo>
                  <a:pt x="5" y="93"/>
                  <a:pt x="5" y="93"/>
                  <a:pt x="5" y="93"/>
                </a:cubicBezTo>
                <a:cubicBezTo>
                  <a:pt x="0" y="89"/>
                  <a:pt x="0" y="89"/>
                  <a:pt x="0" y="89"/>
                </a:cubicBezTo>
                <a:cubicBezTo>
                  <a:pt x="0" y="6"/>
                  <a:pt x="0" y="6"/>
                  <a:pt x="0" y="6"/>
                </a:cubicBezTo>
                <a:cubicBezTo>
                  <a:pt x="5" y="0"/>
                  <a:pt x="5" y="0"/>
                  <a:pt x="5" y="0"/>
                </a:cubicBezTo>
                <a:cubicBezTo>
                  <a:pt x="171" y="0"/>
                  <a:pt x="171" y="0"/>
                  <a:pt x="171" y="0"/>
                </a:cubicBezTo>
                <a:lnTo>
                  <a:pt x="231" y="59"/>
                </a:lnTo>
                <a:close/>
                <a:moveTo>
                  <a:pt x="187" y="33"/>
                </a:moveTo>
                <a:cubicBezTo>
                  <a:pt x="165" y="11"/>
                  <a:pt x="165" y="11"/>
                  <a:pt x="165" y="11"/>
                </a:cubicBezTo>
                <a:cubicBezTo>
                  <a:pt x="133" y="11"/>
                  <a:pt x="133" y="11"/>
                  <a:pt x="133" y="11"/>
                </a:cubicBezTo>
                <a:cubicBezTo>
                  <a:pt x="133" y="33"/>
                  <a:pt x="133" y="33"/>
                  <a:pt x="133" y="33"/>
                </a:cubicBezTo>
                <a:lnTo>
                  <a:pt x="187" y="3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3399"/>
              </a:solidFill>
              <a:effectLst/>
              <a:uLnTx/>
              <a:uFillTx/>
              <a:latin typeface="Arial"/>
              <a:ea typeface="+mn-ea"/>
              <a:cs typeface="+mn-cs"/>
            </a:endParaRPr>
          </a:p>
        </p:txBody>
      </p:sp>
      <p:grpSp>
        <p:nvGrpSpPr>
          <p:cNvPr id="203" name="Ryhmä 202">
            <a:extLst>
              <a:ext uri="{FF2B5EF4-FFF2-40B4-BE49-F238E27FC236}">
                <a16:creationId xmlns:a16="http://schemas.microsoft.com/office/drawing/2014/main" id="{4EEB035C-F2C0-A284-473C-B554C6C44569}"/>
              </a:ext>
            </a:extLst>
          </p:cNvPr>
          <p:cNvGrpSpPr/>
          <p:nvPr/>
        </p:nvGrpSpPr>
        <p:grpSpPr>
          <a:xfrm>
            <a:off x="10687454" y="3477019"/>
            <a:ext cx="314821" cy="157410"/>
            <a:chOff x="3808883" y="3534092"/>
            <a:chExt cx="427605" cy="213802"/>
          </a:xfrm>
          <a:solidFill>
            <a:schemeClr val="accent2"/>
          </a:solidFill>
        </p:grpSpPr>
        <p:sp>
          <p:nvSpPr>
            <p:cNvPr id="204" name="Oval 72">
              <a:extLst>
                <a:ext uri="{FF2B5EF4-FFF2-40B4-BE49-F238E27FC236}">
                  <a16:creationId xmlns:a16="http://schemas.microsoft.com/office/drawing/2014/main" id="{EE5BEB44-09F4-D64E-3C91-23756817F8C5}"/>
                </a:ext>
              </a:extLst>
            </p:cNvPr>
            <p:cNvSpPr>
              <a:spLocks noChangeArrowheads="1"/>
            </p:cNvSpPr>
            <p:nvPr/>
          </p:nvSpPr>
          <p:spPr bwMode="auto">
            <a:xfrm>
              <a:off x="4117456" y="3685725"/>
              <a:ext cx="65202" cy="621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Freeform 73">
              <a:extLst>
                <a:ext uri="{FF2B5EF4-FFF2-40B4-BE49-F238E27FC236}">
                  <a16:creationId xmlns:a16="http://schemas.microsoft.com/office/drawing/2014/main" id="{C4969149-50A6-6E89-AB05-5DA1BB111352}"/>
                </a:ext>
              </a:extLst>
            </p:cNvPr>
            <p:cNvSpPr>
              <a:spLocks noEditPoints="1"/>
            </p:cNvSpPr>
            <p:nvPr/>
          </p:nvSpPr>
          <p:spPr bwMode="auto">
            <a:xfrm>
              <a:off x="4117456" y="3568968"/>
              <a:ext cx="119032" cy="151633"/>
            </a:xfrm>
            <a:custGeom>
              <a:avLst/>
              <a:gdLst>
                <a:gd name="T0" fmla="*/ 31 w 31"/>
                <a:gd name="T1" fmla="*/ 20 h 39"/>
                <a:gd name="T2" fmla="*/ 31 w 31"/>
                <a:gd name="T3" fmla="*/ 19 h 39"/>
                <a:gd name="T4" fmla="*/ 24 w 31"/>
                <a:gd name="T5" fmla="*/ 4 h 39"/>
                <a:gd name="T6" fmla="*/ 23 w 31"/>
                <a:gd name="T7" fmla="*/ 2 h 39"/>
                <a:gd name="T8" fmla="*/ 20 w 31"/>
                <a:gd name="T9" fmla="*/ 0 h 39"/>
                <a:gd name="T10" fmla="*/ 2 w 31"/>
                <a:gd name="T11" fmla="*/ 0 h 39"/>
                <a:gd name="T12" fmla="*/ 0 w 31"/>
                <a:gd name="T13" fmla="*/ 2 h 39"/>
                <a:gd name="T14" fmla="*/ 0 w 31"/>
                <a:gd name="T15" fmla="*/ 31 h 39"/>
                <a:gd name="T16" fmla="*/ 1 w 31"/>
                <a:gd name="T17" fmla="*/ 32 h 39"/>
                <a:gd name="T18" fmla="*/ 8 w 31"/>
                <a:gd name="T19" fmla="*/ 28 h 39"/>
                <a:gd name="T20" fmla="*/ 15 w 31"/>
                <a:gd name="T21" fmla="*/ 31 h 39"/>
                <a:gd name="T22" fmla="*/ 18 w 31"/>
                <a:gd name="T23" fmla="*/ 38 h 39"/>
                <a:gd name="T24" fmla="*/ 19 w 31"/>
                <a:gd name="T25" fmla="*/ 39 h 39"/>
                <a:gd name="T26" fmla="*/ 29 w 31"/>
                <a:gd name="T27" fmla="*/ 39 h 39"/>
                <a:gd name="T28" fmla="*/ 31 w 31"/>
                <a:gd name="T29" fmla="*/ 36 h 39"/>
                <a:gd name="T30" fmla="*/ 31 w 31"/>
                <a:gd name="T31" fmla="*/ 20 h 39"/>
                <a:gd name="T32" fmla="*/ 31 w 31"/>
                <a:gd name="T33" fmla="*/ 20 h 39"/>
                <a:gd name="T34" fmla="*/ 24 w 31"/>
                <a:gd name="T35" fmla="*/ 19 h 39"/>
                <a:gd name="T36" fmla="*/ 8 w 31"/>
                <a:gd name="T37" fmla="*/ 19 h 39"/>
                <a:gd name="T38" fmla="*/ 6 w 31"/>
                <a:gd name="T39" fmla="*/ 17 h 39"/>
                <a:gd name="T40" fmla="*/ 6 w 31"/>
                <a:gd name="T41" fmla="*/ 6 h 39"/>
                <a:gd name="T42" fmla="*/ 8 w 31"/>
                <a:gd name="T43" fmla="*/ 4 h 39"/>
                <a:gd name="T44" fmla="*/ 18 w 31"/>
                <a:gd name="T45" fmla="*/ 4 h 39"/>
                <a:gd name="T46" fmla="*/ 20 w 31"/>
                <a:gd name="T47" fmla="*/ 5 h 39"/>
                <a:gd name="T48" fmla="*/ 25 w 31"/>
                <a:gd name="T49" fmla="*/ 17 h 39"/>
                <a:gd name="T50" fmla="*/ 24 w 31"/>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9">
                  <a:moveTo>
                    <a:pt x="31" y="20"/>
                  </a:moveTo>
                  <a:cubicBezTo>
                    <a:pt x="31" y="20"/>
                    <a:pt x="31" y="19"/>
                    <a:pt x="31" y="19"/>
                  </a:cubicBezTo>
                  <a:cubicBezTo>
                    <a:pt x="30" y="17"/>
                    <a:pt x="26" y="8"/>
                    <a:pt x="24" y="4"/>
                  </a:cubicBezTo>
                  <a:cubicBezTo>
                    <a:pt x="23" y="3"/>
                    <a:pt x="23" y="2"/>
                    <a:pt x="23" y="2"/>
                  </a:cubicBezTo>
                  <a:cubicBezTo>
                    <a:pt x="23" y="1"/>
                    <a:pt x="22" y="0"/>
                    <a:pt x="20" y="0"/>
                  </a:cubicBezTo>
                  <a:cubicBezTo>
                    <a:pt x="2" y="0"/>
                    <a:pt x="2" y="0"/>
                    <a:pt x="2" y="0"/>
                  </a:cubicBezTo>
                  <a:cubicBezTo>
                    <a:pt x="1" y="0"/>
                    <a:pt x="0" y="1"/>
                    <a:pt x="0" y="2"/>
                  </a:cubicBezTo>
                  <a:cubicBezTo>
                    <a:pt x="0" y="31"/>
                    <a:pt x="0" y="31"/>
                    <a:pt x="0" y="31"/>
                  </a:cubicBezTo>
                  <a:cubicBezTo>
                    <a:pt x="0" y="32"/>
                    <a:pt x="1" y="32"/>
                    <a:pt x="1" y="32"/>
                  </a:cubicBezTo>
                  <a:cubicBezTo>
                    <a:pt x="3" y="30"/>
                    <a:pt x="5" y="28"/>
                    <a:pt x="8" y="28"/>
                  </a:cubicBezTo>
                  <a:cubicBezTo>
                    <a:pt x="11" y="28"/>
                    <a:pt x="13" y="30"/>
                    <a:pt x="15" y="31"/>
                  </a:cubicBezTo>
                  <a:cubicBezTo>
                    <a:pt x="17" y="33"/>
                    <a:pt x="18" y="36"/>
                    <a:pt x="18" y="38"/>
                  </a:cubicBezTo>
                  <a:cubicBezTo>
                    <a:pt x="18" y="39"/>
                    <a:pt x="19" y="39"/>
                    <a:pt x="19" y="39"/>
                  </a:cubicBezTo>
                  <a:cubicBezTo>
                    <a:pt x="29" y="39"/>
                    <a:pt x="29" y="39"/>
                    <a:pt x="29" y="39"/>
                  </a:cubicBezTo>
                  <a:cubicBezTo>
                    <a:pt x="30" y="39"/>
                    <a:pt x="31" y="38"/>
                    <a:pt x="31" y="36"/>
                  </a:cubicBezTo>
                  <a:cubicBezTo>
                    <a:pt x="31" y="20"/>
                    <a:pt x="31" y="20"/>
                    <a:pt x="31" y="20"/>
                  </a:cubicBezTo>
                  <a:cubicBezTo>
                    <a:pt x="31" y="20"/>
                    <a:pt x="31" y="20"/>
                    <a:pt x="31" y="20"/>
                  </a:cubicBezTo>
                  <a:close/>
                  <a:moveTo>
                    <a:pt x="24" y="19"/>
                  </a:moveTo>
                  <a:cubicBezTo>
                    <a:pt x="8" y="19"/>
                    <a:pt x="8" y="19"/>
                    <a:pt x="8" y="19"/>
                  </a:cubicBezTo>
                  <a:cubicBezTo>
                    <a:pt x="7" y="19"/>
                    <a:pt x="6" y="18"/>
                    <a:pt x="6" y="17"/>
                  </a:cubicBezTo>
                  <a:cubicBezTo>
                    <a:pt x="6" y="6"/>
                    <a:pt x="6" y="6"/>
                    <a:pt x="6" y="6"/>
                  </a:cubicBezTo>
                  <a:cubicBezTo>
                    <a:pt x="6" y="5"/>
                    <a:pt x="7" y="4"/>
                    <a:pt x="8" y="4"/>
                  </a:cubicBezTo>
                  <a:cubicBezTo>
                    <a:pt x="18" y="4"/>
                    <a:pt x="18" y="4"/>
                    <a:pt x="18" y="4"/>
                  </a:cubicBezTo>
                  <a:cubicBezTo>
                    <a:pt x="19" y="4"/>
                    <a:pt x="19" y="4"/>
                    <a:pt x="20" y="5"/>
                  </a:cubicBezTo>
                  <a:cubicBezTo>
                    <a:pt x="21" y="8"/>
                    <a:pt x="24" y="14"/>
                    <a:pt x="25" y="17"/>
                  </a:cubicBezTo>
                  <a:cubicBezTo>
                    <a:pt x="26" y="18"/>
                    <a:pt x="25" y="19"/>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Freeform 74">
              <a:extLst>
                <a:ext uri="{FF2B5EF4-FFF2-40B4-BE49-F238E27FC236}">
                  <a16:creationId xmlns:a16="http://schemas.microsoft.com/office/drawing/2014/main" id="{DC768CFE-A884-7D4F-D30B-05797798ECF8}"/>
                </a:ext>
              </a:extLst>
            </p:cNvPr>
            <p:cNvSpPr>
              <a:spLocks/>
            </p:cNvSpPr>
            <p:nvPr/>
          </p:nvSpPr>
          <p:spPr bwMode="auto">
            <a:xfrm>
              <a:off x="3808883" y="3534092"/>
              <a:ext cx="300233" cy="186508"/>
            </a:xfrm>
            <a:custGeom>
              <a:avLst/>
              <a:gdLst>
                <a:gd name="T0" fmla="*/ 78 w 78"/>
                <a:gd name="T1" fmla="*/ 3 h 48"/>
                <a:gd name="T2" fmla="*/ 78 w 78"/>
                <a:gd name="T3" fmla="*/ 44 h 48"/>
                <a:gd name="T4" fmla="*/ 74 w 78"/>
                <a:gd name="T5" fmla="*/ 48 h 48"/>
                <a:gd name="T6" fmla="*/ 29 w 78"/>
                <a:gd name="T7" fmla="*/ 48 h 48"/>
                <a:gd name="T8" fmla="*/ 29 w 78"/>
                <a:gd name="T9" fmla="*/ 47 h 48"/>
                <a:gd name="T10" fmla="*/ 19 w 78"/>
                <a:gd name="T11" fmla="*/ 37 h 48"/>
                <a:gd name="T12" fmla="*/ 9 w 78"/>
                <a:gd name="T13" fmla="*/ 47 h 48"/>
                <a:gd name="T14" fmla="*/ 9 w 78"/>
                <a:gd name="T15" fmla="*/ 48 h 48"/>
                <a:gd name="T16" fmla="*/ 5 w 78"/>
                <a:gd name="T17" fmla="*/ 48 h 48"/>
                <a:gd name="T18" fmla="*/ 0 w 78"/>
                <a:gd name="T19" fmla="*/ 43 h 48"/>
                <a:gd name="T20" fmla="*/ 0 w 78"/>
                <a:gd name="T21" fmla="*/ 4 h 48"/>
                <a:gd name="T22" fmla="*/ 5 w 78"/>
                <a:gd name="T23" fmla="*/ 0 h 48"/>
                <a:gd name="T24" fmla="*/ 74 w 78"/>
                <a:gd name="T25" fmla="*/ 0 h 48"/>
                <a:gd name="T26" fmla="*/ 78 w 78"/>
                <a:gd name="T2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78" y="3"/>
                  </a:moveTo>
                  <a:cubicBezTo>
                    <a:pt x="78" y="44"/>
                    <a:pt x="78" y="44"/>
                    <a:pt x="78" y="44"/>
                  </a:cubicBezTo>
                  <a:cubicBezTo>
                    <a:pt x="78" y="46"/>
                    <a:pt x="76" y="48"/>
                    <a:pt x="74" y="48"/>
                  </a:cubicBezTo>
                  <a:cubicBezTo>
                    <a:pt x="29" y="48"/>
                    <a:pt x="29" y="48"/>
                    <a:pt x="29" y="48"/>
                  </a:cubicBezTo>
                  <a:cubicBezTo>
                    <a:pt x="29" y="48"/>
                    <a:pt x="29" y="47"/>
                    <a:pt x="29" y="47"/>
                  </a:cubicBezTo>
                  <a:cubicBezTo>
                    <a:pt x="29" y="41"/>
                    <a:pt x="25" y="37"/>
                    <a:pt x="19" y="37"/>
                  </a:cubicBezTo>
                  <a:cubicBezTo>
                    <a:pt x="14" y="37"/>
                    <a:pt x="9" y="41"/>
                    <a:pt x="9" y="47"/>
                  </a:cubicBezTo>
                  <a:cubicBezTo>
                    <a:pt x="9" y="47"/>
                    <a:pt x="9" y="48"/>
                    <a:pt x="9" y="48"/>
                  </a:cubicBezTo>
                  <a:cubicBezTo>
                    <a:pt x="5" y="48"/>
                    <a:pt x="5" y="48"/>
                    <a:pt x="5" y="48"/>
                  </a:cubicBezTo>
                  <a:cubicBezTo>
                    <a:pt x="2" y="48"/>
                    <a:pt x="0" y="46"/>
                    <a:pt x="0" y="43"/>
                  </a:cubicBezTo>
                  <a:cubicBezTo>
                    <a:pt x="0" y="4"/>
                    <a:pt x="0" y="4"/>
                    <a:pt x="0" y="4"/>
                  </a:cubicBezTo>
                  <a:cubicBezTo>
                    <a:pt x="0" y="2"/>
                    <a:pt x="2" y="0"/>
                    <a:pt x="5" y="0"/>
                  </a:cubicBezTo>
                  <a:cubicBezTo>
                    <a:pt x="74" y="0"/>
                    <a:pt x="74" y="0"/>
                    <a:pt x="74" y="0"/>
                  </a:cubicBezTo>
                  <a:cubicBezTo>
                    <a:pt x="76" y="0"/>
                    <a:pt x="78" y="1"/>
                    <a:pt x="7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Freeform 75">
              <a:extLst>
                <a:ext uri="{FF2B5EF4-FFF2-40B4-BE49-F238E27FC236}">
                  <a16:creationId xmlns:a16="http://schemas.microsoft.com/office/drawing/2014/main" id="{EBD53060-0882-D314-AB35-A65C7162AC80}"/>
                </a:ext>
              </a:extLst>
            </p:cNvPr>
            <p:cNvSpPr>
              <a:spLocks/>
            </p:cNvSpPr>
            <p:nvPr/>
          </p:nvSpPr>
          <p:spPr bwMode="auto">
            <a:xfrm>
              <a:off x="3851340" y="3685725"/>
              <a:ext cx="61412" cy="62169"/>
            </a:xfrm>
            <a:custGeom>
              <a:avLst/>
              <a:gdLst>
                <a:gd name="T0" fmla="*/ 16 w 16"/>
                <a:gd name="T1" fmla="*/ 8 h 16"/>
                <a:gd name="T2" fmla="*/ 16 w 16"/>
                <a:gd name="T3" fmla="*/ 8 h 16"/>
                <a:gd name="T4" fmla="*/ 16 w 16"/>
                <a:gd name="T5" fmla="*/ 10 h 16"/>
                <a:gd name="T6" fmla="*/ 16 w 16"/>
                <a:gd name="T7" fmla="*/ 10 h 16"/>
                <a:gd name="T8" fmla="*/ 8 w 16"/>
                <a:gd name="T9" fmla="*/ 16 h 16"/>
                <a:gd name="T10" fmla="*/ 0 w 16"/>
                <a:gd name="T11" fmla="*/ 10 h 16"/>
                <a:gd name="T12" fmla="*/ 0 w 16"/>
                <a:gd name="T13" fmla="*/ 10 h 16"/>
                <a:gd name="T14" fmla="*/ 0 w 16"/>
                <a:gd name="T15" fmla="*/ 8 h 16"/>
                <a:gd name="T16" fmla="*/ 0 w 16"/>
                <a:gd name="T17" fmla="*/ 8 h 16"/>
                <a:gd name="T18" fmla="*/ 0 w 16"/>
                <a:gd name="T19" fmla="*/ 8 h 16"/>
                <a:gd name="T20" fmla="*/ 8 w 16"/>
                <a:gd name="T21" fmla="*/ 0 h 16"/>
                <a:gd name="T22" fmla="*/ 16 w 16"/>
                <a:gd name="T23" fmla="*/ 8 h 16"/>
                <a:gd name="T24" fmla="*/ 16 w 16"/>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8"/>
                  </a:moveTo>
                  <a:cubicBezTo>
                    <a:pt x="16" y="8"/>
                    <a:pt x="16" y="8"/>
                    <a:pt x="16" y="8"/>
                  </a:cubicBezTo>
                  <a:cubicBezTo>
                    <a:pt x="16" y="9"/>
                    <a:pt x="16" y="9"/>
                    <a:pt x="16" y="10"/>
                  </a:cubicBezTo>
                  <a:cubicBezTo>
                    <a:pt x="16" y="10"/>
                    <a:pt x="16" y="10"/>
                    <a:pt x="16" y="10"/>
                  </a:cubicBezTo>
                  <a:cubicBezTo>
                    <a:pt x="15" y="13"/>
                    <a:pt x="12" y="16"/>
                    <a:pt x="8" y="16"/>
                  </a:cubicBezTo>
                  <a:cubicBezTo>
                    <a:pt x="4" y="16"/>
                    <a:pt x="1" y="13"/>
                    <a:pt x="0" y="10"/>
                  </a:cubicBezTo>
                  <a:cubicBezTo>
                    <a:pt x="0" y="10"/>
                    <a:pt x="0" y="10"/>
                    <a:pt x="0" y="10"/>
                  </a:cubicBezTo>
                  <a:cubicBezTo>
                    <a:pt x="0" y="9"/>
                    <a:pt x="0" y="9"/>
                    <a:pt x="0" y="8"/>
                  </a:cubicBezTo>
                  <a:cubicBezTo>
                    <a:pt x="0" y="8"/>
                    <a:pt x="0" y="8"/>
                    <a:pt x="0" y="8"/>
                  </a:cubicBezTo>
                  <a:cubicBezTo>
                    <a:pt x="0" y="8"/>
                    <a:pt x="0" y="8"/>
                    <a:pt x="0" y="8"/>
                  </a:cubicBezTo>
                  <a:cubicBezTo>
                    <a:pt x="0" y="4"/>
                    <a:pt x="4" y="0"/>
                    <a:pt x="8" y="0"/>
                  </a:cubicBezTo>
                  <a:cubicBezTo>
                    <a:pt x="12" y="0"/>
                    <a:pt x="16" y="4"/>
                    <a:pt x="16" y="8"/>
                  </a:cubicBezTo>
                  <a:cubicBezTo>
                    <a:pt x="16" y="8"/>
                    <a:pt x="16"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Freeform 76">
              <a:extLst>
                <a:ext uri="{FF2B5EF4-FFF2-40B4-BE49-F238E27FC236}">
                  <a16:creationId xmlns:a16="http://schemas.microsoft.com/office/drawing/2014/main" id="{594CA4E1-D77B-3BA7-C279-1F4DAB78D1B6}"/>
                </a:ext>
              </a:extLst>
            </p:cNvPr>
            <p:cNvSpPr>
              <a:spLocks noEditPoints="1"/>
            </p:cNvSpPr>
            <p:nvPr/>
          </p:nvSpPr>
          <p:spPr bwMode="auto">
            <a:xfrm>
              <a:off x="3851340" y="3716810"/>
              <a:ext cx="61412" cy="7582"/>
            </a:xfrm>
            <a:custGeom>
              <a:avLst/>
              <a:gdLst>
                <a:gd name="T0" fmla="*/ 16 w 16"/>
                <a:gd name="T1" fmla="*/ 2 h 2"/>
                <a:gd name="T2" fmla="*/ 16 w 16"/>
                <a:gd name="T3" fmla="*/ 2 h 2"/>
                <a:gd name="T4" fmla="*/ 16 w 16"/>
                <a:gd name="T5" fmla="*/ 0 h 2"/>
                <a:gd name="T6" fmla="*/ 16 w 16"/>
                <a:gd name="T7" fmla="*/ 2 h 2"/>
                <a:gd name="T8" fmla="*/ 0 w 16"/>
                <a:gd name="T9" fmla="*/ 2 h 2"/>
                <a:gd name="T10" fmla="*/ 0 w 16"/>
                <a:gd name="T11" fmla="*/ 2 h 2"/>
                <a:gd name="T12" fmla="*/ 0 w 16"/>
                <a:gd name="T13" fmla="*/ 0 h 2"/>
                <a:gd name="T14" fmla="*/ 0 w 1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2"/>
                  </a:moveTo>
                  <a:cubicBezTo>
                    <a:pt x="16" y="2"/>
                    <a:pt x="16" y="2"/>
                    <a:pt x="16" y="2"/>
                  </a:cubicBezTo>
                  <a:cubicBezTo>
                    <a:pt x="16" y="1"/>
                    <a:pt x="16" y="1"/>
                    <a:pt x="16" y="0"/>
                  </a:cubicBezTo>
                  <a:cubicBezTo>
                    <a:pt x="16" y="1"/>
                    <a:pt x="16" y="1"/>
                    <a:pt x="16" y="2"/>
                  </a:cubicBezTo>
                  <a:close/>
                  <a:moveTo>
                    <a:pt x="0" y="2"/>
                  </a:moveTo>
                  <a:cubicBezTo>
                    <a:pt x="0" y="2"/>
                    <a:pt x="0" y="2"/>
                    <a:pt x="0" y="2"/>
                  </a:cubicBez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Oval 77">
              <a:extLst>
                <a:ext uri="{FF2B5EF4-FFF2-40B4-BE49-F238E27FC236}">
                  <a16:creationId xmlns:a16="http://schemas.microsoft.com/office/drawing/2014/main" id="{E875D7AE-F438-0B71-4BF1-C4917A503EA7}"/>
                </a:ext>
              </a:extLst>
            </p:cNvPr>
            <p:cNvSpPr>
              <a:spLocks noChangeArrowheads="1"/>
            </p:cNvSpPr>
            <p:nvPr/>
          </p:nvSpPr>
          <p:spPr bwMode="auto">
            <a:xfrm>
              <a:off x="3870295" y="3709228"/>
              <a:ext cx="23503" cy="189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Oval 78">
              <a:extLst>
                <a:ext uri="{FF2B5EF4-FFF2-40B4-BE49-F238E27FC236}">
                  <a16:creationId xmlns:a16="http://schemas.microsoft.com/office/drawing/2014/main" id="{3350E408-2BDF-8BCF-F5FD-A055BCFA8173}"/>
                </a:ext>
              </a:extLst>
            </p:cNvPr>
            <p:cNvSpPr>
              <a:spLocks noChangeArrowheads="1"/>
            </p:cNvSpPr>
            <p:nvPr/>
          </p:nvSpPr>
          <p:spPr bwMode="auto">
            <a:xfrm>
              <a:off x="4140201" y="3709228"/>
              <a:ext cx="18954" cy="189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212" name="Kuva 211" descr="Risteilyalus tasaisella täytöllä">
            <a:extLst>
              <a:ext uri="{FF2B5EF4-FFF2-40B4-BE49-F238E27FC236}">
                <a16:creationId xmlns:a16="http://schemas.microsoft.com/office/drawing/2014/main" id="{59741671-9F87-3D0A-8C2B-7B0C5E3A963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74978" y="1937098"/>
            <a:ext cx="371328" cy="371328"/>
          </a:xfrm>
          <a:prstGeom prst="rect">
            <a:avLst/>
          </a:prstGeom>
        </p:spPr>
      </p:pic>
      <p:pic>
        <p:nvPicPr>
          <p:cNvPr id="214" name="Kuva 213" descr="Lataa pilvestä tasaisella täytöllä">
            <a:extLst>
              <a:ext uri="{FF2B5EF4-FFF2-40B4-BE49-F238E27FC236}">
                <a16:creationId xmlns:a16="http://schemas.microsoft.com/office/drawing/2014/main" id="{A55F0471-E45F-D7CB-BFDF-C9E5E53FC29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631736" y="2683144"/>
            <a:ext cx="327582" cy="327582"/>
          </a:xfrm>
          <a:prstGeom prst="rect">
            <a:avLst/>
          </a:prstGeom>
        </p:spPr>
      </p:pic>
      <p:pic>
        <p:nvPicPr>
          <p:cNvPr id="216" name="Kuva 215" descr="Lentokone tasaisella täytöllä">
            <a:extLst>
              <a:ext uri="{FF2B5EF4-FFF2-40B4-BE49-F238E27FC236}">
                <a16:creationId xmlns:a16="http://schemas.microsoft.com/office/drawing/2014/main" id="{4D1E4BFB-BD08-8E47-CF3E-4CE9A2E7597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608795" y="2318656"/>
            <a:ext cx="327581" cy="327581"/>
          </a:xfrm>
          <a:prstGeom prst="rect">
            <a:avLst/>
          </a:prstGeom>
        </p:spPr>
      </p:pic>
      <p:pic>
        <p:nvPicPr>
          <p:cNvPr id="222" name="Kuva 221" descr="Auto tasaisella täytöllä">
            <a:extLst>
              <a:ext uri="{FF2B5EF4-FFF2-40B4-BE49-F238E27FC236}">
                <a16:creationId xmlns:a16="http://schemas.microsoft.com/office/drawing/2014/main" id="{EE20C3D6-FD7B-B933-8A54-07CFA13E503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631736" y="1985125"/>
            <a:ext cx="327582" cy="327582"/>
          </a:xfrm>
          <a:prstGeom prst="rect">
            <a:avLst/>
          </a:prstGeom>
        </p:spPr>
      </p:pic>
    </p:spTree>
    <p:extLst>
      <p:ext uri="{BB962C8B-B14F-4D97-AF65-F5344CB8AC3E}">
        <p14:creationId xmlns:p14="http://schemas.microsoft.com/office/powerpoint/2010/main" val="122770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2A1BF-3E7B-43DC-983D-34BB4BA7A518}"/>
              </a:ext>
            </a:extLst>
          </p:cNvPr>
          <p:cNvSpPr>
            <a:spLocks noGrp="1"/>
          </p:cNvSpPr>
          <p:nvPr>
            <p:ph type="title"/>
          </p:nvPr>
        </p:nvSpPr>
        <p:spPr/>
        <p:txBody>
          <a:bodyPr/>
          <a:lstStyle/>
          <a:p>
            <a:r>
              <a:rPr lang="fi-FI" sz="2400"/>
              <a:t>HSY:n energiantuotanto ja -kulutus vuonna 2025</a:t>
            </a:r>
          </a:p>
        </p:txBody>
      </p:sp>
      <p:sp>
        <p:nvSpPr>
          <p:cNvPr id="20" name="Tekstiruutu 19">
            <a:extLst>
              <a:ext uri="{FF2B5EF4-FFF2-40B4-BE49-F238E27FC236}">
                <a16:creationId xmlns:a16="http://schemas.microsoft.com/office/drawing/2014/main" id="{49CFC420-1CCB-4493-AF2A-0989C1F3F7E9}"/>
              </a:ext>
            </a:extLst>
          </p:cNvPr>
          <p:cNvSpPr txBox="1"/>
          <p:nvPr/>
        </p:nvSpPr>
        <p:spPr>
          <a:xfrm>
            <a:off x="7192536" y="1851660"/>
            <a:ext cx="4694786" cy="3154680"/>
          </a:xfrm>
          <a:prstGeom prst="roundRect">
            <a:avLst>
              <a:gd name="adj" fmla="val 11180"/>
            </a:avLst>
          </a:prstGeom>
          <a:solidFill>
            <a:schemeClr val="lt1">
              <a:alpha val="46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Energian kokonaiskulutus HSY:ssä vuonna 2025 oli noin 206 000 MWh, lähes vastaava määrä edellisvuoteen verrattuna </a:t>
            </a:r>
          </a:p>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2025 ostoenergian tarve oli n. 75 000 MWh, määrä kasvoi edellisvuodesta 2 %.</a:t>
            </a:r>
          </a:p>
          <a:p>
            <a:pPr marL="179705" marR="0" lvl="0" indent="-17970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Source Sans Pro"/>
                <a:ea typeface="+mn-ea"/>
                <a:cs typeface="+mn-cs"/>
              </a:rPr>
              <a:t>HSY:n uusiutuvan energian tuotanto vuonna 2025 oli 151 000 MWh sisältäen sähkön ja lämmöntuotannon sekä energian myynnin. Kokonaistuotanto sekä suhteellinen energiaomavaraisuus laski edellisvuodesta noin prosentin. </a:t>
            </a:r>
          </a:p>
        </p:txBody>
      </p:sp>
      <p:graphicFrame>
        <p:nvGraphicFramePr>
          <p:cNvPr id="4" name="Kaavio 3">
            <a:extLst>
              <a:ext uri="{FF2B5EF4-FFF2-40B4-BE49-F238E27FC236}">
                <a16:creationId xmlns:a16="http://schemas.microsoft.com/office/drawing/2014/main" id="{00000000-0008-0000-0200-000020000000}"/>
              </a:ext>
            </a:extLst>
          </p:cNvPr>
          <p:cNvGraphicFramePr>
            <a:graphicFrameLocks/>
          </p:cNvGraphicFramePr>
          <p:nvPr>
            <p:extLst>
              <p:ext uri="{D42A27DB-BD31-4B8C-83A1-F6EECF244321}">
                <p14:modId xmlns:p14="http://schemas.microsoft.com/office/powerpoint/2010/main" val="100238200"/>
              </p:ext>
            </p:extLst>
          </p:nvPr>
        </p:nvGraphicFramePr>
        <p:xfrm>
          <a:off x="468351" y="1271239"/>
          <a:ext cx="5943600" cy="4974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16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SY 16-9 PP teema">
  <a:themeElements>
    <a:clrScheme name="HSY Värit vaalea pohja 2020">
      <a:dk1>
        <a:srgbClr val="3E3D40"/>
      </a:dk1>
      <a:lt1>
        <a:sysClr val="window" lastClr="FFFFFF"/>
      </a:lt1>
      <a:dk2>
        <a:srgbClr val="146431"/>
      </a:dk2>
      <a:lt2>
        <a:srgbClr val="1B827E"/>
      </a:lt2>
      <a:accent1>
        <a:srgbClr val="006AA7"/>
      </a:accent1>
      <a:accent2>
        <a:srgbClr val="47851D"/>
      </a:accent2>
      <a:accent3>
        <a:srgbClr val="D62787"/>
      </a:accent3>
      <a:accent4>
        <a:srgbClr val="814494"/>
      </a:accent4>
      <a:accent5>
        <a:srgbClr val="C0580E"/>
      </a:accent5>
      <a:accent6>
        <a:srgbClr val="BD3429"/>
      </a:accent6>
      <a:hlink>
        <a:srgbClr val="1B827E"/>
      </a:hlink>
      <a:folHlink>
        <a:srgbClr val="814494"/>
      </a:folHlink>
    </a:clrScheme>
    <a:fontScheme name="HSY fonts">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P template 2020.potx" id="{FE30CA71-543F-418B-A40E-5C0B318650CF}" vid="{2CDB2F84-52AA-40F5-933C-4BB1DC48C9AE}"/>
    </a:ext>
  </a:extLst>
</a:theme>
</file>

<file path=ppt/theme/theme2.xml><?xml version="1.0" encoding="utf-8"?>
<a:theme xmlns:a="http://schemas.openxmlformats.org/drawingml/2006/main" name="HSY 16-9 2020 dark">
  <a:themeElements>
    <a:clrScheme name="HSY saavutettavat värit tumma pohja 2020">
      <a:dk1>
        <a:sysClr val="windowText" lastClr="000000"/>
      </a:dk1>
      <a:lt1>
        <a:sysClr val="window" lastClr="FFFFFF"/>
      </a:lt1>
      <a:dk2>
        <a:srgbClr val="146431"/>
      </a:dk2>
      <a:lt2>
        <a:srgbClr val="1B827E"/>
      </a:lt2>
      <a:accent1>
        <a:srgbClr val="006AA7"/>
      </a:accent1>
      <a:accent2>
        <a:srgbClr val="47851D"/>
      </a:accent2>
      <a:accent3>
        <a:srgbClr val="D62787"/>
      </a:accent3>
      <a:accent4>
        <a:srgbClr val="814494"/>
      </a:accent4>
      <a:accent5>
        <a:srgbClr val="C0580E"/>
      </a:accent5>
      <a:accent6>
        <a:srgbClr val="BD3429"/>
      </a:accent6>
      <a:hlink>
        <a:srgbClr val="FFFFFF"/>
      </a:hlink>
      <a:folHlink>
        <a:srgbClr val="C4F2F1"/>
      </a:folHlink>
    </a:clrScheme>
    <a:fontScheme name="HSY fontit">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P template 2020.potx" id="{FE30CA71-543F-418B-A40E-5C0B318650CF}" vid="{6E3BCC37-9DA6-4DC8-ADF6-86A078F092BF}"/>
    </a:ext>
  </a:extLst>
</a:theme>
</file>

<file path=ppt/theme/theme3.xml><?xml version="1.0" encoding="utf-8"?>
<a:theme xmlns:a="http://schemas.openxmlformats.org/drawingml/2006/main" name="HSY 16_9">
  <a:themeElements>
    <a:clrScheme name="HSY värit">
      <a:dk1>
        <a:sysClr val="windowText" lastClr="000000"/>
      </a:dk1>
      <a:lt1>
        <a:sysClr val="window" lastClr="FFFFFF"/>
      </a:lt1>
      <a:dk2>
        <a:srgbClr val="339F9B"/>
      </a:dk2>
      <a:lt2>
        <a:srgbClr val="64C3CD"/>
      </a:lt2>
      <a:accent1>
        <a:srgbClr val="33BBB5"/>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fontit">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owerPoint-malli 16_9.potx" id="{6CF90F48-F54F-4006-BE0F-1BFD9D0F1CBA}" vid="{D45FB7B7-5851-4363-BCCF-CA9A39EE37DF}"/>
    </a:ext>
  </a:extLst>
</a:theme>
</file>

<file path=ppt/theme/theme4.xml><?xml version="1.0" encoding="utf-8"?>
<a:theme xmlns:a="http://schemas.openxmlformats.org/drawingml/2006/main" name="1_HSY 16-9 PP teema">
  <a:themeElements>
    <a:clrScheme name="HSY Värit vaalea pohja 2020">
      <a:dk1>
        <a:srgbClr val="3E3D40"/>
      </a:dk1>
      <a:lt1>
        <a:sysClr val="window" lastClr="FFFFFF"/>
      </a:lt1>
      <a:dk2>
        <a:srgbClr val="146431"/>
      </a:dk2>
      <a:lt2>
        <a:srgbClr val="1B827E"/>
      </a:lt2>
      <a:accent1>
        <a:srgbClr val="006AA7"/>
      </a:accent1>
      <a:accent2>
        <a:srgbClr val="47851D"/>
      </a:accent2>
      <a:accent3>
        <a:srgbClr val="D62787"/>
      </a:accent3>
      <a:accent4>
        <a:srgbClr val="814494"/>
      </a:accent4>
      <a:accent5>
        <a:srgbClr val="C0580E"/>
      </a:accent5>
      <a:accent6>
        <a:srgbClr val="BD3429"/>
      </a:accent6>
      <a:hlink>
        <a:srgbClr val="1B827E"/>
      </a:hlink>
      <a:folHlink>
        <a:srgbClr val="814494"/>
      </a:folHlink>
    </a:clrScheme>
    <a:fontScheme name="HSY fonts">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P template 2020.potx" id="{FE30CA71-543F-418B-A40E-5C0B318650CF}" vid="{2CDB2F84-52AA-40F5-933C-4BB1DC48C9AE}"/>
    </a:ext>
  </a:extLst>
</a:theme>
</file>

<file path=ppt/theme/theme5.xml><?xml version="1.0" encoding="utf-8"?>
<a:theme xmlns:a="http://schemas.openxmlformats.org/drawingml/2006/main" name="Office-teema">
  <a:themeElements>
    <a:clrScheme name="HSY COLORS">
      <a:dk1>
        <a:srgbClr val="000000"/>
      </a:dk1>
      <a:lt1>
        <a:srgbClr val="FFFFFF"/>
      </a:lt1>
      <a:dk2>
        <a:srgbClr val="000000"/>
      </a:dk2>
      <a:lt2>
        <a:srgbClr val="E7E6E6"/>
      </a:lt2>
      <a:accent1>
        <a:srgbClr val="51A0A3"/>
      </a:accent1>
      <a:accent2>
        <a:srgbClr val="EA7600"/>
      </a:accent2>
      <a:accent3>
        <a:srgbClr val="AC85B9"/>
      </a:accent3>
      <a:accent4>
        <a:srgbClr val="4D97C2"/>
      </a:accent4>
      <a:accent5>
        <a:srgbClr val="4D936F"/>
      </a:accent5>
      <a:accent6>
        <a:srgbClr val="FAE033"/>
      </a:accent6>
      <a:hlink>
        <a:srgbClr val="E369AB"/>
      </a:hlink>
      <a:folHlink>
        <a:srgbClr val="E0CFE4"/>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Y-esityspohja-2024-adminversio" id="{4F1B9EB0-C7AD-4350-B609-FE5686638D59}" vid="{CE3761ED-8987-4936-8DA4-93A66181414B}"/>
    </a:ext>
  </a:extLst>
</a:theme>
</file>

<file path=ppt/theme/theme6.xml><?xml version="1.0" encoding="utf-8"?>
<a:theme xmlns:a="http://schemas.openxmlformats.org/drawingml/2006/main" name="1_Office-teema">
  <a:themeElements>
    <a:clrScheme name="HSY">
      <a:dk1>
        <a:srgbClr val="000000"/>
      </a:dk1>
      <a:lt1>
        <a:srgbClr val="FFFFFF"/>
      </a:lt1>
      <a:dk2>
        <a:srgbClr val="2D6B67"/>
      </a:dk2>
      <a:lt2>
        <a:srgbClr val="E7E6E6"/>
      </a:lt2>
      <a:accent1>
        <a:srgbClr val="51A0A3"/>
      </a:accent1>
      <a:accent2>
        <a:srgbClr val="5A5A5A"/>
      </a:accent2>
      <a:accent3>
        <a:srgbClr val="AC85B9"/>
      </a:accent3>
      <a:accent4>
        <a:srgbClr val="4D97C2"/>
      </a:accent4>
      <a:accent5>
        <a:srgbClr val="4D936F"/>
      </a:accent5>
      <a:accent6>
        <a:srgbClr val="C75249"/>
      </a:accent6>
      <a:hlink>
        <a:srgbClr val="2D6B67"/>
      </a:hlink>
      <a:folHlink>
        <a:srgbClr val="595959"/>
      </a:folHlink>
    </a:clrScheme>
    <a:fontScheme name="HSY">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DF87CD17-D81E-4514-8625-C99BE855018E}" vid="{5436807C-8955-4031-B7D8-67DE4A18E58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HSY">
    <a:dk1>
      <a:sysClr val="windowText" lastClr="000000"/>
    </a:dk1>
    <a:lt1>
      <a:sysClr val="window" lastClr="FFFFFF"/>
    </a:lt1>
    <a:dk2>
      <a:srgbClr val="008782"/>
    </a:dk2>
    <a:lt2>
      <a:srgbClr val="64C3CD"/>
    </a:lt2>
    <a:accent1>
      <a:srgbClr val="00AAA3"/>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HSY värit">
    <a:dk1>
      <a:sysClr val="windowText" lastClr="000000"/>
    </a:dk1>
    <a:lt1>
      <a:sysClr val="window" lastClr="FFFFFF"/>
    </a:lt1>
    <a:dk2>
      <a:srgbClr val="339F9B"/>
    </a:dk2>
    <a:lt2>
      <a:srgbClr val="64C3CD"/>
    </a:lt2>
    <a:accent1>
      <a:srgbClr val="33BBB5"/>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fontit">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HSY">
    <a:dk1>
      <a:sysClr val="windowText" lastClr="000000"/>
    </a:dk1>
    <a:lt1>
      <a:sysClr val="window" lastClr="FFFFFF"/>
    </a:lt1>
    <a:dk2>
      <a:srgbClr val="008782"/>
    </a:dk2>
    <a:lt2>
      <a:srgbClr val="64C3CD"/>
    </a:lt2>
    <a:accent1>
      <a:srgbClr val="00AAA3"/>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HSY">
    <a:dk1>
      <a:sysClr val="windowText" lastClr="000000"/>
    </a:dk1>
    <a:lt1>
      <a:sysClr val="window" lastClr="FFFFFF"/>
    </a:lt1>
    <a:dk2>
      <a:srgbClr val="008782"/>
    </a:dk2>
    <a:lt2>
      <a:srgbClr val="64C3CD"/>
    </a:lt2>
    <a:accent1>
      <a:srgbClr val="00AAA3"/>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HSY">
    <a:dk1>
      <a:sysClr val="windowText" lastClr="000000"/>
    </a:dk1>
    <a:lt1>
      <a:sysClr val="window" lastClr="FFFFFF"/>
    </a:lt1>
    <a:dk2>
      <a:srgbClr val="008782"/>
    </a:dk2>
    <a:lt2>
      <a:srgbClr val="64C3CD"/>
    </a:lt2>
    <a:accent1>
      <a:srgbClr val="00AAA3"/>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HSY">
    <a:dk1>
      <a:sysClr val="windowText" lastClr="000000"/>
    </a:dk1>
    <a:lt1>
      <a:sysClr val="window" lastClr="FFFFFF"/>
    </a:lt1>
    <a:dk2>
      <a:srgbClr val="008782"/>
    </a:dk2>
    <a:lt2>
      <a:srgbClr val="64C3CD"/>
    </a:lt2>
    <a:accent1>
      <a:srgbClr val="00AAA3"/>
    </a:accent1>
    <a:accent2>
      <a:srgbClr val="F18931"/>
    </a:accent2>
    <a:accent3>
      <a:srgbClr val="814494"/>
    </a:accent3>
    <a:accent4>
      <a:srgbClr val="D8318A"/>
    </a:accent4>
    <a:accent5>
      <a:srgbClr val="74AA50"/>
    </a:accent5>
    <a:accent6>
      <a:srgbClr val="006AA7"/>
    </a:accent6>
    <a:hlink>
      <a:srgbClr val="008782"/>
    </a:hlink>
    <a:folHlink>
      <a:srgbClr val="814494"/>
    </a:folHlink>
  </a:clrScheme>
  <a:fontScheme name="H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6F6558737B3940BBEC45FCDC0D6E43" ma:contentTypeVersion="13" ma:contentTypeDescription="Create a new document." ma:contentTypeScope="" ma:versionID="f5ea7e910228fda8718df4da28667a33">
  <xsd:schema xmlns:xsd="http://www.w3.org/2001/XMLSchema" xmlns:xs="http://www.w3.org/2001/XMLSchema" xmlns:p="http://schemas.microsoft.com/office/2006/metadata/properties" xmlns:ns2="52ba08df-69ac-4b93-a109-e3f0a2499721" xmlns:ns3="157af1e1-202f-470f-81d4-0b1d6c6ef643" targetNamespace="http://schemas.microsoft.com/office/2006/metadata/properties" ma:root="true" ma:fieldsID="77b5d9b0ebe6b020a5f6aae8d538e206" ns2:_="" ns3:_="">
    <xsd:import namespace="52ba08df-69ac-4b93-a109-e3f0a2499721"/>
    <xsd:import namespace="157af1e1-202f-470f-81d4-0b1d6c6ef64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a08df-69ac-4b93-a109-e3f0a2499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f2f417d-3ba6-4fda-8fd6-81fbccefeaba"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7af1e1-202f-470f-81d4-0b1d6c6ef64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b102a88-92cf-4300-83cb-5e313cd8aebc}" ma:internalName="TaxCatchAll" ma:showField="CatchAllData" ma:web="157af1e1-202f-470f-81d4-0b1d6c6ef64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ba08df-69ac-4b93-a109-e3f0a2499721">
      <Terms xmlns="http://schemas.microsoft.com/office/infopath/2007/PartnerControls"/>
    </lcf76f155ced4ddcb4097134ff3c332f>
    <TaxCatchAll xmlns="157af1e1-202f-470f-81d4-0b1d6c6ef643" xsi:nil="true"/>
    <SharedWithUsers xmlns="157af1e1-202f-470f-81d4-0b1d6c6ef643">
      <UserInfo>
        <DisplayName>Sarkasuo Tiina</DisplayName>
        <AccountId>172</AccountId>
        <AccountType/>
      </UserInfo>
      <UserInfo>
        <DisplayName>Fred Tommi</DisplayName>
        <AccountId>22</AccountId>
        <AccountType/>
      </UserInfo>
      <UserInfo>
        <DisplayName>Lyytikäinen Susan</DisplayName>
        <AccountId>23</AccountId>
        <AccountType/>
      </UserInfo>
      <UserInfo>
        <DisplayName>Karjalainen Irma</DisplayName>
        <AccountId>53</AccountId>
        <AccountType/>
      </UserInfo>
      <UserInfo>
        <DisplayName>Viholainen Juha</DisplayName>
        <AccountId>40</AccountId>
        <AccountType/>
      </UserInfo>
      <UserInfo>
        <DisplayName>Farstad Miia</DisplayName>
        <AccountId>144</AccountId>
        <AccountType/>
      </UserInfo>
      <UserInfo>
        <DisplayName>Tiainen-Erkkilä Sanna</DisplayName>
        <AccountId>78</AccountId>
        <AccountType/>
      </UserInfo>
    </SharedWithUsers>
  </documentManagement>
</p:properties>
</file>

<file path=customXml/itemProps1.xml><?xml version="1.0" encoding="utf-8"?>
<ds:datastoreItem xmlns:ds="http://schemas.openxmlformats.org/officeDocument/2006/customXml" ds:itemID="{CF19EBB9-BCB4-4EC9-8001-A3DCBCB720E5}">
  <ds:schemaRefs>
    <ds:schemaRef ds:uri="http://schemas.microsoft.com/sharepoint/v3/contenttype/forms"/>
  </ds:schemaRefs>
</ds:datastoreItem>
</file>

<file path=customXml/itemProps2.xml><?xml version="1.0" encoding="utf-8"?>
<ds:datastoreItem xmlns:ds="http://schemas.openxmlformats.org/officeDocument/2006/customXml" ds:itemID="{BC1765C2-1173-4B62-8465-57D39E087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ba08df-69ac-4b93-a109-e3f0a2499721"/>
    <ds:schemaRef ds:uri="157af1e1-202f-470f-81d4-0b1d6c6ef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30CC5D-9A10-4E93-86E6-066908E3597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52ba08df-69ac-4b93-a109-e3f0a2499721"/>
    <ds:schemaRef ds:uri="157af1e1-202f-470f-81d4-0b1d6c6ef643"/>
    <ds:schemaRef ds:uri="http://www.w3.org/XML/1998/namespace"/>
    <ds:schemaRef ds:uri="http://purl.org/dc/elements/1.1/"/>
  </ds:schemaRefs>
</ds:datastoreItem>
</file>

<file path=docMetadata/LabelInfo.xml><?xml version="1.0" encoding="utf-8"?>
<clbl:labelList xmlns:clbl="http://schemas.microsoft.com/office/2020/mipLabelMetadata">
  <clbl:label id="{372e4178-ebce-4548-bca9-ba597c2bb990}" enabled="1" method="Privileged" siteId="{95b14aa0-1026-4292-a4dd-7c9396e07296}" removed="0"/>
</clbl:labelList>
</file>

<file path=docProps/app.xml><?xml version="1.0" encoding="utf-8"?>
<Properties xmlns="http://schemas.openxmlformats.org/officeDocument/2006/extended-properties" xmlns:vt="http://schemas.openxmlformats.org/officeDocument/2006/docPropsVTypes">
  <Template>PowerPoint_mallipohja</Template>
  <TotalTime>416</TotalTime>
  <Words>1308</Words>
  <Application>Microsoft Office PowerPoint</Application>
  <PresentationFormat>Laajakuva</PresentationFormat>
  <Paragraphs>156</Paragraphs>
  <Slides>11</Slides>
  <Notes>7</Notes>
  <HiddenSlides>1</HiddenSlides>
  <MMClips>0</MMClips>
  <ScaleCrop>false</ScaleCrop>
  <HeadingPairs>
    <vt:vector size="8" baseType="variant">
      <vt:variant>
        <vt:lpstr>Käytetyt fontit</vt:lpstr>
      </vt:variant>
      <vt:variant>
        <vt:i4>4</vt:i4>
      </vt:variant>
      <vt:variant>
        <vt:lpstr>Teema</vt:lpstr>
      </vt:variant>
      <vt:variant>
        <vt:i4>6</vt:i4>
      </vt:variant>
      <vt:variant>
        <vt:lpstr>Upotetut OLE-palvelimet</vt:lpstr>
      </vt:variant>
      <vt:variant>
        <vt:i4>1</vt:i4>
      </vt:variant>
      <vt:variant>
        <vt:lpstr>Dian otsikot</vt:lpstr>
      </vt:variant>
      <vt:variant>
        <vt:i4>11</vt:i4>
      </vt:variant>
    </vt:vector>
  </HeadingPairs>
  <TitlesOfParts>
    <vt:vector size="22" baseType="lpstr">
      <vt:lpstr>Arial</vt:lpstr>
      <vt:lpstr>Calibri</vt:lpstr>
      <vt:lpstr>Source Sans Pro</vt:lpstr>
      <vt:lpstr>Source Sans Pro Semibold</vt:lpstr>
      <vt:lpstr>HSY 16-9 PP teema</vt:lpstr>
      <vt:lpstr>HSY 16-9 2020 dark</vt:lpstr>
      <vt:lpstr>HSY 16_9</vt:lpstr>
      <vt:lpstr>1_HSY 16-9 PP teema</vt:lpstr>
      <vt:lpstr>Office-teema</vt:lpstr>
      <vt:lpstr>1_Office-teema</vt:lpstr>
      <vt:lpstr>Bitmap Image</vt:lpstr>
      <vt:lpstr>Strategia 2030 HSY:n ilmasto-ohjelma</vt:lpstr>
      <vt:lpstr>HSY:n ilmasto-ohjelma</vt:lpstr>
      <vt:lpstr>Ilmastotyön seuranta HSY:ssä</vt:lpstr>
      <vt:lpstr>HSY:n ilmastotyön strategiset painopisteet</vt:lpstr>
      <vt:lpstr>HSY:n kasvihuonekaasupäästöt ja tavoiteltu vähennyspolku</vt:lpstr>
      <vt:lpstr>Eteneminen HSY:n päästövähennyspolulla</vt:lpstr>
      <vt:lpstr>HSY:n 2025 kasvihuonekaasupäästöt 8 % edellisvuotta pienemmät</vt:lpstr>
      <vt:lpstr>Ulkoistettujen palveluiden kasvihuonekaasupäästöt</vt:lpstr>
      <vt:lpstr>HSY:n energiantuotanto ja -kulutus vuonna 2025</vt:lpstr>
      <vt:lpstr>HSY:n sähkön ja lämmön kulutus toiminnoittain vuonna 2025</vt:lpstr>
      <vt:lpstr>HSY:n energiatehokkuustyö on edennyt ansiokkaasti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2030 HSY:n hiilineutraaliusohjelma</dc:title>
  <dc:creator>Juha Viholainen</dc:creator>
  <cp:lastModifiedBy>Luomanen Riikka</cp:lastModifiedBy>
  <cp:revision>5</cp:revision>
  <dcterms:created xsi:type="dcterms:W3CDTF">2023-09-21T04:55:55Z</dcterms:created>
  <dcterms:modified xsi:type="dcterms:W3CDTF">2026-06-04T12:59:58Z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0x0101005D6F6558737B3940BBEC45FCDC0D6E43</vt:lpwstr>
  </property>
  <property fmtid="{D5CDD505-2E9C-101B-9397-08002B2CF9AE}" pid="3" name="MediaServiceImageTags">
    <vt:lpwstr/>
  </property>
</Properties>
</file>